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heme/themeOverride2.xml" ContentType="application/vnd.openxmlformats-officedocument.themeOverr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58" r:id="rId2"/>
  </p:sldMasterIdLst>
  <p:notesMasterIdLst>
    <p:notesMasterId r:id="rId89"/>
  </p:notesMasterIdLst>
  <p:handoutMasterIdLst>
    <p:handoutMasterId r:id="rId90"/>
  </p:handoutMasterIdLst>
  <p:sldIdLst>
    <p:sldId id="908" r:id="rId3"/>
    <p:sldId id="486" r:id="rId4"/>
    <p:sldId id="894" r:id="rId5"/>
    <p:sldId id="909" r:id="rId6"/>
    <p:sldId id="896" r:id="rId7"/>
    <p:sldId id="879" r:id="rId8"/>
    <p:sldId id="883" r:id="rId9"/>
    <p:sldId id="895" r:id="rId10"/>
    <p:sldId id="910" r:id="rId11"/>
    <p:sldId id="891" r:id="rId12"/>
    <p:sldId id="706" r:id="rId13"/>
    <p:sldId id="716" r:id="rId14"/>
    <p:sldId id="718" r:id="rId15"/>
    <p:sldId id="870" r:id="rId16"/>
    <p:sldId id="705" r:id="rId17"/>
    <p:sldId id="793" r:id="rId18"/>
    <p:sldId id="626" r:id="rId19"/>
    <p:sldId id="681" r:id="rId20"/>
    <p:sldId id="911" r:id="rId21"/>
    <p:sldId id="912" r:id="rId22"/>
    <p:sldId id="913" r:id="rId23"/>
    <p:sldId id="899" r:id="rId24"/>
    <p:sldId id="914" r:id="rId25"/>
    <p:sldId id="915" r:id="rId26"/>
    <p:sldId id="902" r:id="rId27"/>
    <p:sldId id="960" r:id="rId28"/>
    <p:sldId id="979" r:id="rId29"/>
    <p:sldId id="961" r:id="rId30"/>
    <p:sldId id="962" r:id="rId31"/>
    <p:sldId id="963" r:id="rId32"/>
    <p:sldId id="921" r:id="rId33"/>
    <p:sldId id="964" r:id="rId34"/>
    <p:sldId id="965" r:id="rId35"/>
    <p:sldId id="966" r:id="rId36"/>
    <p:sldId id="924" r:id="rId37"/>
    <p:sldId id="925" r:id="rId38"/>
    <p:sldId id="926" r:id="rId39"/>
    <p:sldId id="927" r:id="rId40"/>
    <p:sldId id="928" r:id="rId41"/>
    <p:sldId id="929" r:id="rId42"/>
    <p:sldId id="930" r:id="rId43"/>
    <p:sldId id="931" r:id="rId44"/>
    <p:sldId id="934" r:id="rId45"/>
    <p:sldId id="935" r:id="rId46"/>
    <p:sldId id="936" r:id="rId47"/>
    <p:sldId id="937" r:id="rId48"/>
    <p:sldId id="938" r:id="rId49"/>
    <p:sldId id="939" r:id="rId50"/>
    <p:sldId id="967" r:id="rId51"/>
    <p:sldId id="968" r:id="rId52"/>
    <p:sldId id="905" r:id="rId53"/>
    <p:sldId id="942" r:id="rId54"/>
    <p:sldId id="943" r:id="rId55"/>
    <p:sldId id="944" r:id="rId56"/>
    <p:sldId id="945" r:id="rId57"/>
    <p:sldId id="946" r:id="rId58"/>
    <p:sldId id="947" r:id="rId59"/>
    <p:sldId id="948" r:id="rId60"/>
    <p:sldId id="949" r:id="rId61"/>
    <p:sldId id="950" r:id="rId62"/>
    <p:sldId id="969" r:id="rId63"/>
    <p:sldId id="970" r:id="rId64"/>
    <p:sldId id="971" r:id="rId65"/>
    <p:sldId id="972" r:id="rId66"/>
    <p:sldId id="973" r:id="rId67"/>
    <p:sldId id="974" r:id="rId68"/>
    <p:sldId id="975" r:id="rId69"/>
    <p:sldId id="976" r:id="rId70"/>
    <p:sldId id="977" r:id="rId71"/>
    <p:sldId id="952" r:id="rId72"/>
    <p:sldId id="953" r:id="rId73"/>
    <p:sldId id="954" r:id="rId74"/>
    <p:sldId id="955" r:id="rId75"/>
    <p:sldId id="957" r:id="rId76"/>
    <p:sldId id="958" r:id="rId77"/>
    <p:sldId id="959" r:id="rId78"/>
    <p:sldId id="308" r:id="rId79"/>
    <p:sldId id="309" r:id="rId80"/>
    <p:sldId id="310" r:id="rId81"/>
    <p:sldId id="2396" r:id="rId82"/>
    <p:sldId id="906" r:id="rId83"/>
    <p:sldId id="907" r:id="rId84"/>
    <p:sldId id="918" r:id="rId85"/>
    <p:sldId id="978" r:id="rId86"/>
    <p:sldId id="920" r:id="rId87"/>
    <p:sldId id="835" r:id="rId88"/>
  </p:sldIdLst>
  <p:sldSz cx="12192000" cy="6858000"/>
  <p:notesSz cx="7104063" cy="10234613"/>
  <p:defaultTex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34" charset="-128"/>
        <a:cs typeface="+mn-cs"/>
      </a:defRPr>
    </a:lvl5pPr>
    <a:lvl6pPr marL="2286000" algn="l" defTabSz="914400" rtl="0" eaLnBrk="1" latinLnBrk="0" hangingPunct="1">
      <a:defRPr sz="2400" b="1" kern="1200">
        <a:solidFill>
          <a:schemeClr val="tx1"/>
        </a:solidFill>
        <a:latin typeface="Arial" charset="0"/>
        <a:ea typeface="ＭＳ Ｐゴシック" pitchFamily="34" charset="-128"/>
        <a:cs typeface="+mn-cs"/>
      </a:defRPr>
    </a:lvl6pPr>
    <a:lvl7pPr marL="2743200" algn="l" defTabSz="914400" rtl="0" eaLnBrk="1" latinLnBrk="0" hangingPunct="1">
      <a:defRPr sz="2400" b="1" kern="1200">
        <a:solidFill>
          <a:schemeClr val="tx1"/>
        </a:solidFill>
        <a:latin typeface="Arial" charset="0"/>
        <a:ea typeface="ＭＳ Ｐゴシック" pitchFamily="34" charset="-128"/>
        <a:cs typeface="+mn-cs"/>
      </a:defRPr>
    </a:lvl7pPr>
    <a:lvl8pPr marL="3200400" algn="l" defTabSz="914400" rtl="0" eaLnBrk="1" latinLnBrk="0" hangingPunct="1">
      <a:defRPr sz="2400" b="1" kern="1200">
        <a:solidFill>
          <a:schemeClr val="tx1"/>
        </a:solidFill>
        <a:latin typeface="Arial" charset="0"/>
        <a:ea typeface="ＭＳ Ｐゴシック" pitchFamily="34" charset="-128"/>
        <a:cs typeface="+mn-cs"/>
      </a:defRPr>
    </a:lvl8pPr>
    <a:lvl9pPr marL="3657600" algn="l" defTabSz="914400" rtl="0" eaLnBrk="1" latinLnBrk="0" hangingPunct="1">
      <a:defRPr sz="2400" b="1"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663" userDrawn="1">
          <p15:clr>
            <a:srgbClr val="A4A3A4"/>
          </p15:clr>
        </p15:guide>
        <p15:guide id="2" orient="horz" pos="2160" userDrawn="1">
          <p15:clr>
            <a:srgbClr val="A4A3A4"/>
          </p15:clr>
        </p15:guide>
        <p15:guide id="3" orient="horz" pos="3475" userDrawn="1">
          <p15:clr>
            <a:srgbClr val="A4A3A4"/>
          </p15:clr>
        </p15:guide>
        <p15:guide id="4" pos="7529" userDrawn="1">
          <p15:clr>
            <a:srgbClr val="A4A3A4"/>
          </p15:clr>
        </p15:guide>
        <p15:guide id="5" pos="1421" userDrawn="1">
          <p15:clr>
            <a:srgbClr val="A4A3A4"/>
          </p15:clr>
        </p15:guide>
        <p15:guide id="6" pos="4021" userDrawn="1">
          <p15:clr>
            <a:srgbClr val="A4A3A4"/>
          </p15:clr>
        </p15:guide>
        <p15:guide id="7" pos="6259"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am Pasciuti" initials="MP" lastIdx="26" clrIdx="0">
    <p:extLst/>
  </p:cmAuthor>
  <p:cmAuthor id="2" name="Info DMG" initials="Office" lastIdx="0" clrIdx="1"/>
  <p:cmAuthor id="3" name="Gisele Mainardi" initials="GM" lastIdx="1" clrIdx="2">
    <p:extLst>
      <p:ext uri="{19B8F6BF-5375-455C-9EA6-DF929625EA0E}">
        <p15:presenceInfo xmlns:p15="http://schemas.microsoft.com/office/powerpoint/2012/main" userId="e77bcc329fd459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264"/>
    <a:srgbClr val="235754"/>
    <a:srgbClr val="C7FCF7"/>
    <a:srgbClr val="E8F3EF"/>
    <a:srgbClr val="777777"/>
    <a:srgbClr val="77BCC3"/>
    <a:srgbClr val="8DC7CD"/>
    <a:srgbClr val="05E9BE"/>
    <a:srgbClr val="7DFF00"/>
    <a:srgbClr val="661D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61" autoAdjust="0"/>
    <p:restoredTop sz="92280" autoAdjust="0"/>
  </p:normalViewPr>
  <p:slideViewPr>
    <p:cSldViewPr showGuides="1">
      <p:cViewPr varScale="1">
        <p:scale>
          <a:sx n="67" d="100"/>
          <a:sy n="67" d="100"/>
        </p:scale>
        <p:origin x="1104" y="48"/>
      </p:cViewPr>
      <p:guideLst>
        <p:guide orient="horz" pos="663"/>
        <p:guide orient="horz" pos="2160"/>
        <p:guide orient="horz" pos="3475"/>
        <p:guide pos="7529"/>
        <p:guide pos="1421"/>
        <p:guide pos="4021"/>
        <p:guide pos="62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4186"/>
    </p:cViewPr>
  </p:sorterViewPr>
  <p:notesViewPr>
    <p:cSldViewPr>
      <p:cViewPr varScale="1">
        <p:scale>
          <a:sx n="77" d="100"/>
          <a:sy n="77" d="100"/>
        </p:scale>
        <p:origin x="-2892" y="-9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SERVERFILESRV\Crop%20Specialist\SUPPORTO%20MARROLLO\ATTIVITA'\2012_ppt%20per%20Strasburgo\materiale%20di%20metaponto\Size%20et%20al.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ntonietta\Documents\documenti%20lavoro\Valagro\Megafol%20Agrobio\Megafol\Grafici%20per%20pubblicazione_MOD%20El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ERVERFILESRV\Crop%20Specialist\SUPPORTO%20MARROLLO\ATTIVITA'\2012_ppt%20per%20Strasburgo\materiale%20di%20metaponto\MegafolPomodoroGraficiLivelloIdrico.xls"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SERVERFILESRV\Crop%20Specialist\SUPPORTO%20MARROLLO\ATTIVITA'\2012_ppt%20per%20Strasburgo\materiale%20di%20metaponto\Size%20et%20al.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Foglio1!$D$10</c:f>
              <c:strCache>
                <c:ptCount val="1"/>
                <c:pt idx="0">
                  <c:v>FOLD</c:v>
                </c:pt>
              </c:strCache>
            </c:strRef>
          </c:tx>
          <c:spPr>
            <a:solidFill>
              <a:schemeClr val="accent3">
                <a:lumMod val="75000"/>
              </a:schemeClr>
            </a:solidFill>
          </c:spPr>
          <c:invertIfNegative val="0"/>
          <c:dPt>
            <c:idx val="0"/>
            <c:invertIfNegative val="0"/>
            <c:bubble3D val="0"/>
            <c:spPr>
              <a:solidFill>
                <a:srgbClr val="2C5352"/>
              </a:solidFill>
            </c:spPr>
            <c:extLst>
              <c:ext xmlns:c16="http://schemas.microsoft.com/office/drawing/2014/chart" uri="{C3380CC4-5D6E-409C-BE32-E72D297353CC}">
                <c16:uniqueId val="{00000001-84B1-4079-A65F-73009060C62A}"/>
              </c:ext>
            </c:extLst>
          </c:dPt>
          <c:dPt>
            <c:idx val="1"/>
            <c:invertIfNegative val="0"/>
            <c:bubble3D val="0"/>
            <c:spPr>
              <a:solidFill>
                <a:srgbClr val="2C5352"/>
              </a:solidFill>
            </c:spPr>
            <c:extLst>
              <c:ext xmlns:c16="http://schemas.microsoft.com/office/drawing/2014/chart" uri="{C3380CC4-5D6E-409C-BE32-E72D297353CC}">
                <c16:uniqueId val="{00000003-84B1-4079-A65F-73009060C62A}"/>
              </c:ext>
            </c:extLst>
          </c:dPt>
          <c:cat>
            <c:strRef>
              <c:f>Foglio1!$C$11:$C$12</c:f>
              <c:strCache>
                <c:ptCount val="2"/>
                <c:pt idx="0">
                  <c:v>MC CREAM</c:v>
                </c:pt>
                <c:pt idx="1">
                  <c:v>UNTREATED</c:v>
                </c:pt>
              </c:strCache>
            </c:strRef>
          </c:cat>
          <c:val>
            <c:numRef>
              <c:f>Foglio1!$D$11:$D$12</c:f>
              <c:numCache>
                <c:formatCode>General</c:formatCode>
                <c:ptCount val="2"/>
                <c:pt idx="0">
                  <c:v>20</c:v>
                </c:pt>
                <c:pt idx="1">
                  <c:v>1</c:v>
                </c:pt>
              </c:numCache>
            </c:numRef>
          </c:val>
          <c:extLst>
            <c:ext xmlns:c16="http://schemas.microsoft.com/office/drawing/2014/chart" uri="{C3380CC4-5D6E-409C-BE32-E72D297353CC}">
              <c16:uniqueId val="{00000004-84B1-4079-A65F-73009060C62A}"/>
            </c:ext>
          </c:extLst>
        </c:ser>
        <c:dLbls>
          <c:showLegendKey val="0"/>
          <c:showVal val="0"/>
          <c:showCatName val="0"/>
          <c:showSerName val="0"/>
          <c:showPercent val="0"/>
          <c:showBubbleSize val="0"/>
        </c:dLbls>
        <c:gapWidth val="150"/>
        <c:axId val="423682080"/>
        <c:axId val="423690704"/>
      </c:barChart>
      <c:catAx>
        <c:axId val="423682080"/>
        <c:scaling>
          <c:orientation val="minMax"/>
        </c:scaling>
        <c:delete val="1"/>
        <c:axPos val="b"/>
        <c:numFmt formatCode="General" sourceLinked="1"/>
        <c:majorTickMark val="out"/>
        <c:minorTickMark val="none"/>
        <c:tickLblPos val="nextTo"/>
        <c:crossAx val="423690704"/>
        <c:crosses val="autoZero"/>
        <c:auto val="1"/>
        <c:lblAlgn val="ctr"/>
        <c:lblOffset val="100"/>
        <c:noMultiLvlLbl val="0"/>
      </c:catAx>
      <c:valAx>
        <c:axId val="423690704"/>
        <c:scaling>
          <c:orientation val="minMax"/>
        </c:scaling>
        <c:delete val="0"/>
        <c:axPos val="l"/>
        <c:majorGridlines>
          <c:spPr>
            <a:ln>
              <a:prstDash val="dash"/>
            </a:ln>
          </c:spPr>
        </c:majorGridlines>
        <c:title>
          <c:tx>
            <c:rich>
              <a:bodyPr rot="-5400000" vert="horz"/>
              <a:lstStyle/>
              <a:p>
                <a:pPr>
                  <a:defRPr sz="1800" b="0">
                    <a:latin typeface="+mj-lt"/>
                  </a:defRPr>
                </a:pPr>
                <a:r>
                  <a:rPr lang="en-US" sz="1800" b="1" dirty="0">
                    <a:solidFill>
                      <a:srgbClr val="2C5352"/>
                    </a:solidFill>
                    <a:latin typeface="+mn-lt"/>
                  </a:rPr>
                  <a:t>VEZES</a:t>
                </a:r>
              </a:p>
            </c:rich>
          </c:tx>
          <c:layout>
            <c:manualLayout>
              <c:xMode val="edge"/>
              <c:yMode val="edge"/>
              <c:x val="2.8657682748385722E-2"/>
              <c:y val="0.345662981890901"/>
            </c:manualLayout>
          </c:layout>
          <c:overlay val="0"/>
        </c:title>
        <c:numFmt formatCode="General" sourceLinked="1"/>
        <c:majorTickMark val="out"/>
        <c:minorTickMark val="none"/>
        <c:tickLblPos val="nextTo"/>
        <c:txPr>
          <a:bodyPr/>
          <a:lstStyle/>
          <a:p>
            <a:pPr>
              <a:defRPr sz="1500">
                <a:latin typeface="+mn-lt"/>
              </a:defRPr>
            </a:pPr>
            <a:endParaRPr lang="pt-BR"/>
          </a:p>
        </c:txPr>
        <c:crossAx val="423682080"/>
        <c:crosses val="autoZero"/>
        <c:crossBetween val="between"/>
      </c:valAx>
      <c:spPr>
        <a:noFill/>
        <a:ln w="25400">
          <a:noFill/>
        </a:ln>
      </c:spPr>
    </c:plotArea>
    <c:plotVisOnly val="1"/>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pt-B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59401599407899E-2"/>
          <c:y val="2.118644067796624E-2"/>
          <c:w val="0.81818581033790005"/>
          <c:h val="0.8843354899375494"/>
        </c:manualLayout>
      </c:layout>
      <c:lineChart>
        <c:grouping val="standard"/>
        <c:varyColors val="0"/>
        <c:ser>
          <c:idx val="0"/>
          <c:order val="0"/>
          <c:tx>
            <c:strRef>
              <c:f>graf_size!$P$27</c:f>
              <c:strCache>
                <c:ptCount val="1"/>
                <c:pt idx="0">
                  <c:v>Untreated Control</c:v>
                </c:pt>
              </c:strCache>
            </c:strRef>
          </c:tx>
          <c:spPr>
            <a:ln w="22225"/>
          </c:spPr>
          <c:marker>
            <c:symbol val="diamond"/>
            <c:size val="4"/>
          </c:marker>
          <c:errBars>
            <c:errDir val="y"/>
            <c:errBarType val="both"/>
            <c:errValType val="cust"/>
            <c:noEndCap val="0"/>
            <c:plus>
              <c:numRef>
                <c:f>graf_size!$S$28:$S$44</c:f>
                <c:numCache>
                  <c:formatCode>General</c:formatCode>
                  <c:ptCount val="17"/>
                  <c:pt idx="0">
                    <c:v>7779.0061257430134</c:v>
                  </c:pt>
                  <c:pt idx="1">
                    <c:v>6929.54454882543</c:v>
                  </c:pt>
                  <c:pt idx="2">
                    <c:v>9275.1390508141685</c:v>
                  </c:pt>
                  <c:pt idx="3">
                    <c:v>11054.581177161859</c:v>
                  </c:pt>
                  <c:pt idx="4">
                    <c:v>11994.76729151793</c:v>
                  </c:pt>
                  <c:pt idx="5">
                    <c:v>11139.385948698367</c:v>
                  </c:pt>
                  <c:pt idx="6">
                    <c:v>13002.554119727158</c:v>
                  </c:pt>
                  <c:pt idx="7">
                    <c:v>18500.187113187771</c:v>
                  </c:pt>
                  <c:pt idx="8">
                    <c:v>17873.482890676725</c:v>
                  </c:pt>
                  <c:pt idx="9">
                    <c:v>18564.171270093269</c:v>
                  </c:pt>
                  <c:pt idx="10">
                    <c:v>14304.377677865907</c:v>
                  </c:pt>
                  <c:pt idx="11">
                    <c:v>10114.60469333302</c:v>
                  </c:pt>
                  <c:pt idx="12">
                    <c:v>13986.059600871326</c:v>
                  </c:pt>
                  <c:pt idx="13">
                    <c:v>13082.789094612588</c:v>
                  </c:pt>
                  <c:pt idx="14">
                    <c:v>15464.811195550985</c:v>
                  </c:pt>
                  <c:pt idx="15">
                    <c:v>17313.058041254921</c:v>
                  </c:pt>
                  <c:pt idx="16">
                    <c:v>17051.408837554121</c:v>
                  </c:pt>
                </c:numCache>
              </c:numRef>
            </c:plus>
            <c:minus>
              <c:numRef>
                <c:f>graf_size!$S$28:$S$44</c:f>
                <c:numCache>
                  <c:formatCode>General</c:formatCode>
                  <c:ptCount val="17"/>
                  <c:pt idx="0">
                    <c:v>7779.0061257430134</c:v>
                  </c:pt>
                  <c:pt idx="1">
                    <c:v>6929.54454882543</c:v>
                  </c:pt>
                  <c:pt idx="2">
                    <c:v>9275.1390508141685</c:v>
                  </c:pt>
                  <c:pt idx="3">
                    <c:v>11054.581177161859</c:v>
                  </c:pt>
                  <c:pt idx="4">
                    <c:v>11994.76729151793</c:v>
                  </c:pt>
                  <c:pt idx="5">
                    <c:v>11139.385948698367</c:v>
                  </c:pt>
                  <c:pt idx="6">
                    <c:v>13002.554119727158</c:v>
                  </c:pt>
                  <c:pt idx="7">
                    <c:v>18500.187113187771</c:v>
                  </c:pt>
                  <c:pt idx="8">
                    <c:v>17873.482890676725</c:v>
                  </c:pt>
                  <c:pt idx="9">
                    <c:v>18564.171270093269</c:v>
                  </c:pt>
                  <c:pt idx="10">
                    <c:v>14304.377677865907</c:v>
                  </c:pt>
                  <c:pt idx="11">
                    <c:v>10114.60469333302</c:v>
                  </c:pt>
                  <c:pt idx="12">
                    <c:v>13986.059600871326</c:v>
                  </c:pt>
                  <c:pt idx="13">
                    <c:v>13082.789094612588</c:v>
                  </c:pt>
                  <c:pt idx="14">
                    <c:v>15464.811195550985</c:v>
                  </c:pt>
                  <c:pt idx="15">
                    <c:v>17313.058041254921</c:v>
                  </c:pt>
                  <c:pt idx="16">
                    <c:v>17051.408837554121</c:v>
                  </c:pt>
                </c:numCache>
              </c:numRef>
            </c:minus>
            <c:spPr>
              <a:ln w="22225"/>
            </c:spPr>
          </c:errBars>
          <c:cat>
            <c:numRef>
              <c:f>graf_size!$C$28:$C$44</c:f>
              <c:numCache>
                <c:formatCode>dd/mm/yyyy</c:formatCode>
                <c:ptCount val="17"/>
                <c:pt idx="0">
                  <c:v>41001</c:v>
                </c:pt>
                <c:pt idx="1">
                  <c:v>41002</c:v>
                </c:pt>
                <c:pt idx="2">
                  <c:v>41003</c:v>
                </c:pt>
                <c:pt idx="3">
                  <c:v>41004</c:v>
                </c:pt>
                <c:pt idx="4">
                  <c:v>41005</c:v>
                </c:pt>
                <c:pt idx="5">
                  <c:v>41006</c:v>
                </c:pt>
                <c:pt idx="6">
                  <c:v>41007</c:v>
                </c:pt>
                <c:pt idx="7">
                  <c:v>41008</c:v>
                </c:pt>
                <c:pt idx="8">
                  <c:v>41009</c:v>
                </c:pt>
                <c:pt idx="9">
                  <c:v>41011</c:v>
                </c:pt>
                <c:pt idx="10">
                  <c:v>41012</c:v>
                </c:pt>
                <c:pt idx="11">
                  <c:v>41013</c:v>
                </c:pt>
                <c:pt idx="12">
                  <c:v>41014</c:v>
                </c:pt>
                <c:pt idx="13">
                  <c:v>41015</c:v>
                </c:pt>
                <c:pt idx="14">
                  <c:v>41016</c:v>
                </c:pt>
                <c:pt idx="15">
                  <c:v>41017</c:v>
                </c:pt>
                <c:pt idx="16">
                  <c:v>41018</c:v>
                </c:pt>
              </c:numCache>
            </c:numRef>
          </c:cat>
          <c:val>
            <c:numRef>
              <c:f>graf_size!$P$28:$P$44</c:f>
              <c:numCache>
                <c:formatCode>General</c:formatCode>
                <c:ptCount val="17"/>
                <c:pt idx="0">
                  <c:v>186824.06626893079</c:v>
                </c:pt>
                <c:pt idx="1">
                  <c:v>213107.96537477401</c:v>
                </c:pt>
                <c:pt idx="2">
                  <c:v>254997.06516647895</c:v>
                </c:pt>
                <c:pt idx="3">
                  <c:v>291574.2545436853</c:v>
                </c:pt>
                <c:pt idx="4">
                  <c:v>351713.23435849627</c:v>
                </c:pt>
                <c:pt idx="5">
                  <c:v>342480.46507846622</c:v>
                </c:pt>
                <c:pt idx="6">
                  <c:v>389964.74869330518</c:v>
                </c:pt>
                <c:pt idx="7">
                  <c:v>478720.04423721362</c:v>
                </c:pt>
                <c:pt idx="8">
                  <c:v>477822.55760614813</c:v>
                </c:pt>
                <c:pt idx="9">
                  <c:v>490730.61459971621</c:v>
                </c:pt>
                <c:pt idx="10">
                  <c:v>462370.20905701997</c:v>
                </c:pt>
                <c:pt idx="11">
                  <c:v>508744.18887627014</c:v>
                </c:pt>
                <c:pt idx="12">
                  <c:v>510048.95690254442</c:v>
                </c:pt>
                <c:pt idx="13">
                  <c:v>495255.51880330703</c:v>
                </c:pt>
                <c:pt idx="14">
                  <c:v>522754.52629036724</c:v>
                </c:pt>
                <c:pt idx="15">
                  <c:v>528794.53372279042</c:v>
                </c:pt>
                <c:pt idx="16">
                  <c:v>537061.56922138843</c:v>
                </c:pt>
              </c:numCache>
            </c:numRef>
          </c:val>
          <c:smooth val="0"/>
          <c:extLst>
            <c:ext xmlns:c16="http://schemas.microsoft.com/office/drawing/2014/chart" uri="{C3380CC4-5D6E-409C-BE32-E72D297353CC}">
              <c16:uniqueId val="{00000000-549E-4342-8B5B-8C8DCD1537D2}"/>
            </c:ext>
          </c:extLst>
        </c:ser>
        <c:ser>
          <c:idx val="1"/>
          <c:order val="1"/>
          <c:tx>
            <c:strRef>
              <c:f>graf_size!$Q$27</c:f>
              <c:strCache>
                <c:ptCount val="1"/>
                <c:pt idx="0">
                  <c:v>Untreated Drought Stress</c:v>
                </c:pt>
              </c:strCache>
            </c:strRef>
          </c:tx>
          <c:spPr>
            <a:ln w="22225">
              <a:solidFill>
                <a:schemeClr val="accent3"/>
              </a:solidFill>
            </a:ln>
          </c:spPr>
          <c:marker>
            <c:symbol val="square"/>
            <c:size val="4"/>
            <c:spPr>
              <a:solidFill>
                <a:schemeClr val="accent3"/>
              </a:solidFill>
              <a:ln>
                <a:noFill/>
              </a:ln>
            </c:spPr>
          </c:marker>
          <c:errBars>
            <c:errDir val="y"/>
            <c:errBarType val="both"/>
            <c:errValType val="cust"/>
            <c:noEndCap val="0"/>
            <c:plus>
              <c:numRef>
                <c:f>graf_size!$P$47:$P$64</c:f>
                <c:numCache>
                  <c:formatCode>General</c:formatCode>
                  <c:ptCount val="18"/>
                  <c:pt idx="0">
                    <c:v>5066.006568595395</c:v>
                  </c:pt>
                  <c:pt idx="1">
                    <c:v>5145.1370535329188</c:v>
                  </c:pt>
                  <c:pt idx="2">
                    <c:v>6871.1725483777454</c:v>
                  </c:pt>
                  <c:pt idx="3">
                    <c:v>7974.7538322972305</c:v>
                  </c:pt>
                  <c:pt idx="4">
                    <c:v>8574.2358213930875</c:v>
                  </c:pt>
                  <c:pt idx="5">
                    <c:v>6772.5344899183865</c:v>
                  </c:pt>
                  <c:pt idx="6">
                    <c:v>7643.8780742283725</c:v>
                  </c:pt>
                  <c:pt idx="7">
                    <c:v>6505.3785093643701</c:v>
                  </c:pt>
                  <c:pt idx="8">
                    <c:v>8702.5816680706848</c:v>
                  </c:pt>
                  <c:pt idx="9">
                    <c:v>9854.6407782466686</c:v>
                  </c:pt>
                  <c:pt idx="10">
                    <c:v>18378.442815632417</c:v>
                  </c:pt>
                  <c:pt idx="11">
                    <c:v>5640.0088860492115</c:v>
                  </c:pt>
                  <c:pt idx="12">
                    <c:v>4063.9233419708662</c:v>
                  </c:pt>
                  <c:pt idx="13">
                    <c:v>8865.0320251520188</c:v>
                  </c:pt>
                  <c:pt idx="14">
                    <c:v>9163.4974117702914</c:v>
                  </c:pt>
                  <c:pt idx="15">
                    <c:v>10291.653837434715</c:v>
                  </c:pt>
                  <c:pt idx="16">
                    <c:v>11861.126117930644</c:v>
                  </c:pt>
                  <c:pt idx="17">
                    <c:v>11221.983157333436</c:v>
                  </c:pt>
                </c:numCache>
              </c:numRef>
            </c:plus>
            <c:minus>
              <c:numRef>
                <c:f>graf_size!$P$47:$P$64</c:f>
                <c:numCache>
                  <c:formatCode>General</c:formatCode>
                  <c:ptCount val="18"/>
                  <c:pt idx="0">
                    <c:v>5066.006568595395</c:v>
                  </c:pt>
                  <c:pt idx="1">
                    <c:v>5145.1370535329188</c:v>
                  </c:pt>
                  <c:pt idx="2">
                    <c:v>6871.1725483777454</c:v>
                  </c:pt>
                  <c:pt idx="3">
                    <c:v>7974.7538322972305</c:v>
                  </c:pt>
                  <c:pt idx="4">
                    <c:v>8574.2358213930875</c:v>
                  </c:pt>
                  <c:pt idx="5">
                    <c:v>6772.5344899183865</c:v>
                  </c:pt>
                  <c:pt idx="6">
                    <c:v>7643.8780742283725</c:v>
                  </c:pt>
                  <c:pt idx="7">
                    <c:v>6505.3785093643701</c:v>
                  </c:pt>
                  <c:pt idx="8">
                    <c:v>8702.5816680706848</c:v>
                  </c:pt>
                  <c:pt idx="9">
                    <c:v>9854.6407782466686</c:v>
                  </c:pt>
                  <c:pt idx="10">
                    <c:v>18378.442815632417</c:v>
                  </c:pt>
                  <c:pt idx="11">
                    <c:v>5640.0088860492115</c:v>
                  </c:pt>
                  <c:pt idx="12">
                    <c:v>4063.9233419708662</c:v>
                  </c:pt>
                  <c:pt idx="13">
                    <c:v>8865.0320251520188</c:v>
                  </c:pt>
                  <c:pt idx="14">
                    <c:v>9163.4974117702914</c:v>
                  </c:pt>
                  <c:pt idx="15">
                    <c:v>10291.653837434715</c:v>
                  </c:pt>
                  <c:pt idx="16">
                    <c:v>11861.126117930644</c:v>
                  </c:pt>
                  <c:pt idx="17">
                    <c:v>11221.983157333436</c:v>
                  </c:pt>
                </c:numCache>
              </c:numRef>
            </c:minus>
            <c:spPr>
              <a:ln w="25400"/>
            </c:spPr>
          </c:errBars>
          <c:cat>
            <c:numRef>
              <c:f>graf_size!$C$28:$C$44</c:f>
              <c:numCache>
                <c:formatCode>dd/mm/yyyy</c:formatCode>
                <c:ptCount val="17"/>
                <c:pt idx="0">
                  <c:v>41001</c:v>
                </c:pt>
                <c:pt idx="1">
                  <c:v>41002</c:v>
                </c:pt>
                <c:pt idx="2">
                  <c:v>41003</c:v>
                </c:pt>
                <c:pt idx="3">
                  <c:v>41004</c:v>
                </c:pt>
                <c:pt idx="4">
                  <c:v>41005</c:v>
                </c:pt>
                <c:pt idx="5">
                  <c:v>41006</c:v>
                </c:pt>
                <c:pt idx="6">
                  <c:v>41007</c:v>
                </c:pt>
                <c:pt idx="7">
                  <c:v>41008</c:v>
                </c:pt>
                <c:pt idx="8">
                  <c:v>41009</c:v>
                </c:pt>
                <c:pt idx="9">
                  <c:v>41011</c:v>
                </c:pt>
                <c:pt idx="10">
                  <c:v>41012</c:v>
                </c:pt>
                <c:pt idx="11">
                  <c:v>41013</c:v>
                </c:pt>
                <c:pt idx="12">
                  <c:v>41014</c:v>
                </c:pt>
                <c:pt idx="13">
                  <c:v>41015</c:v>
                </c:pt>
                <c:pt idx="14">
                  <c:v>41016</c:v>
                </c:pt>
                <c:pt idx="15">
                  <c:v>41017</c:v>
                </c:pt>
                <c:pt idx="16">
                  <c:v>41018</c:v>
                </c:pt>
              </c:numCache>
            </c:numRef>
          </c:cat>
          <c:val>
            <c:numRef>
              <c:f>graf_size!$Q$28:$Q$44</c:f>
              <c:numCache>
                <c:formatCode>General</c:formatCode>
                <c:ptCount val="17"/>
                <c:pt idx="0">
                  <c:v>193115.20775233931</c:v>
                </c:pt>
                <c:pt idx="1">
                  <c:v>220427.10693829108</c:v>
                </c:pt>
                <c:pt idx="2">
                  <c:v>257632.68770466826</c:v>
                </c:pt>
                <c:pt idx="3">
                  <c:v>303898.26664241822</c:v>
                </c:pt>
                <c:pt idx="4">
                  <c:v>374344.74396549119</c:v>
                </c:pt>
                <c:pt idx="5">
                  <c:v>351170.12976213783</c:v>
                </c:pt>
                <c:pt idx="6">
                  <c:v>314215.17521917738</c:v>
                </c:pt>
                <c:pt idx="7">
                  <c:v>227959.80660272521</c:v>
                </c:pt>
                <c:pt idx="8">
                  <c:v>345864.21498345153</c:v>
                </c:pt>
                <c:pt idx="9">
                  <c:v>353569.51594275824</c:v>
                </c:pt>
                <c:pt idx="10">
                  <c:v>361310.20774387661</c:v>
                </c:pt>
                <c:pt idx="11">
                  <c:v>317322.43265956698</c:v>
                </c:pt>
                <c:pt idx="12">
                  <c:v>348204.2174246714</c:v>
                </c:pt>
                <c:pt idx="13">
                  <c:v>331060.09131378098</c:v>
                </c:pt>
                <c:pt idx="14">
                  <c:v>339159.46848732122</c:v>
                </c:pt>
                <c:pt idx="15">
                  <c:v>408710.59486062202</c:v>
                </c:pt>
                <c:pt idx="16">
                  <c:v>391780.98192521115</c:v>
                </c:pt>
              </c:numCache>
            </c:numRef>
          </c:val>
          <c:smooth val="0"/>
          <c:extLst>
            <c:ext xmlns:c16="http://schemas.microsoft.com/office/drawing/2014/chart" uri="{C3380CC4-5D6E-409C-BE32-E72D297353CC}">
              <c16:uniqueId val="{00000001-549E-4342-8B5B-8C8DCD1537D2}"/>
            </c:ext>
          </c:extLst>
        </c:ser>
        <c:ser>
          <c:idx val="2"/>
          <c:order val="2"/>
          <c:tx>
            <c:strRef>
              <c:f>graf_size!$R$27</c:f>
              <c:strCache>
                <c:ptCount val="1"/>
                <c:pt idx="0">
                  <c:v>Megafol Drought Stress</c:v>
                </c:pt>
              </c:strCache>
            </c:strRef>
          </c:tx>
          <c:spPr>
            <a:ln w="22225">
              <a:solidFill>
                <a:srgbClr val="FF0000"/>
              </a:solidFill>
            </a:ln>
          </c:spPr>
          <c:marker>
            <c:symbol val="triangle"/>
            <c:size val="4"/>
            <c:spPr>
              <a:solidFill>
                <a:srgbClr val="FF0000"/>
              </a:solidFill>
              <a:ln>
                <a:noFill/>
              </a:ln>
            </c:spPr>
          </c:marker>
          <c:errBars>
            <c:errDir val="y"/>
            <c:errBarType val="both"/>
            <c:errValType val="cust"/>
            <c:noEndCap val="0"/>
            <c:plus>
              <c:numRef>
                <c:f>graf_size!$Q$47:$Q$64</c:f>
                <c:numCache>
                  <c:formatCode>General</c:formatCode>
                  <c:ptCount val="18"/>
                  <c:pt idx="0">
                    <c:v>5666.8131957702835</c:v>
                  </c:pt>
                  <c:pt idx="1">
                    <c:v>6183.0735781115345</c:v>
                  </c:pt>
                  <c:pt idx="2">
                    <c:v>6731.6164303286014</c:v>
                  </c:pt>
                  <c:pt idx="3">
                    <c:v>7655.0775471096895</c:v>
                  </c:pt>
                  <c:pt idx="4">
                    <c:v>8193.7237506557594</c:v>
                  </c:pt>
                  <c:pt idx="5">
                    <c:v>5507.0180044750632</c:v>
                  </c:pt>
                  <c:pt idx="6">
                    <c:v>8970.6493414287743</c:v>
                  </c:pt>
                  <c:pt idx="7">
                    <c:v>5911.4383705303353</c:v>
                  </c:pt>
                  <c:pt idx="8">
                    <c:v>7293.2233336976342</c:v>
                  </c:pt>
                  <c:pt idx="9">
                    <c:v>7945.3726568881593</c:v>
                  </c:pt>
                  <c:pt idx="10">
                    <c:v>16143.363894215341</c:v>
                  </c:pt>
                  <c:pt idx="11">
                    <c:v>8617.0939343425216</c:v>
                  </c:pt>
                  <c:pt idx="12">
                    <c:v>6303.3373088173075</c:v>
                  </c:pt>
                  <c:pt idx="13">
                    <c:v>9606.1550443881024</c:v>
                  </c:pt>
                  <c:pt idx="14">
                    <c:v>9590.8199929727652</c:v>
                  </c:pt>
                  <c:pt idx="15">
                    <c:v>9380.6240269919163</c:v>
                  </c:pt>
                  <c:pt idx="16">
                    <c:v>11876.229175542048</c:v>
                  </c:pt>
                  <c:pt idx="17">
                    <c:v>13635.935058684929</c:v>
                  </c:pt>
                </c:numCache>
              </c:numRef>
            </c:plus>
            <c:minus>
              <c:numRef>
                <c:f>graf_size!$Q$47:$Q$64</c:f>
                <c:numCache>
                  <c:formatCode>General</c:formatCode>
                  <c:ptCount val="18"/>
                  <c:pt idx="0">
                    <c:v>5666.8131957702835</c:v>
                  </c:pt>
                  <c:pt idx="1">
                    <c:v>6183.0735781115345</c:v>
                  </c:pt>
                  <c:pt idx="2">
                    <c:v>6731.6164303286014</c:v>
                  </c:pt>
                  <c:pt idx="3">
                    <c:v>7655.0775471096895</c:v>
                  </c:pt>
                  <c:pt idx="4">
                    <c:v>8193.7237506557594</c:v>
                  </c:pt>
                  <c:pt idx="5">
                    <c:v>5507.0180044750632</c:v>
                  </c:pt>
                  <c:pt idx="6">
                    <c:v>8970.6493414287743</c:v>
                  </c:pt>
                  <c:pt idx="7">
                    <c:v>5911.4383705303353</c:v>
                  </c:pt>
                  <c:pt idx="8">
                    <c:v>7293.2233336976342</c:v>
                  </c:pt>
                  <c:pt idx="9">
                    <c:v>7945.3726568881593</c:v>
                  </c:pt>
                  <c:pt idx="10">
                    <c:v>16143.363894215341</c:v>
                  </c:pt>
                  <c:pt idx="11">
                    <c:v>8617.0939343425216</c:v>
                  </c:pt>
                  <c:pt idx="12">
                    <c:v>6303.3373088173075</c:v>
                  </c:pt>
                  <c:pt idx="13">
                    <c:v>9606.1550443881024</c:v>
                  </c:pt>
                  <c:pt idx="14">
                    <c:v>9590.8199929727652</c:v>
                  </c:pt>
                  <c:pt idx="15">
                    <c:v>9380.6240269919163</c:v>
                  </c:pt>
                  <c:pt idx="16">
                    <c:v>11876.229175542048</c:v>
                  </c:pt>
                  <c:pt idx="17">
                    <c:v>13635.935058684929</c:v>
                  </c:pt>
                </c:numCache>
              </c:numRef>
            </c:minus>
            <c:spPr>
              <a:ln w="25400"/>
            </c:spPr>
          </c:errBars>
          <c:cat>
            <c:numRef>
              <c:f>graf_size!$C$28:$C$44</c:f>
              <c:numCache>
                <c:formatCode>dd/mm/yyyy</c:formatCode>
                <c:ptCount val="17"/>
                <c:pt idx="0">
                  <c:v>41001</c:v>
                </c:pt>
                <c:pt idx="1">
                  <c:v>41002</c:v>
                </c:pt>
                <c:pt idx="2">
                  <c:v>41003</c:v>
                </c:pt>
                <c:pt idx="3">
                  <c:v>41004</c:v>
                </c:pt>
                <c:pt idx="4">
                  <c:v>41005</c:v>
                </c:pt>
                <c:pt idx="5">
                  <c:v>41006</c:v>
                </c:pt>
                <c:pt idx="6">
                  <c:v>41007</c:v>
                </c:pt>
                <c:pt idx="7">
                  <c:v>41008</c:v>
                </c:pt>
                <c:pt idx="8">
                  <c:v>41009</c:v>
                </c:pt>
                <c:pt idx="9">
                  <c:v>41011</c:v>
                </c:pt>
                <c:pt idx="10">
                  <c:v>41012</c:v>
                </c:pt>
                <c:pt idx="11">
                  <c:v>41013</c:v>
                </c:pt>
                <c:pt idx="12">
                  <c:v>41014</c:v>
                </c:pt>
                <c:pt idx="13">
                  <c:v>41015</c:v>
                </c:pt>
                <c:pt idx="14">
                  <c:v>41016</c:v>
                </c:pt>
                <c:pt idx="15">
                  <c:v>41017</c:v>
                </c:pt>
                <c:pt idx="16">
                  <c:v>41018</c:v>
                </c:pt>
              </c:numCache>
            </c:numRef>
          </c:cat>
          <c:val>
            <c:numRef>
              <c:f>graf_size!$R$28:$R$44</c:f>
              <c:numCache>
                <c:formatCode>General</c:formatCode>
                <c:ptCount val="17"/>
                <c:pt idx="0">
                  <c:v>195084.81694153088</c:v>
                </c:pt>
                <c:pt idx="1">
                  <c:v>219745.09050123949</c:v>
                </c:pt>
                <c:pt idx="2">
                  <c:v>264104.75350337673</c:v>
                </c:pt>
                <c:pt idx="3">
                  <c:v>295370.07159875816</c:v>
                </c:pt>
                <c:pt idx="4">
                  <c:v>344874.98291716742</c:v>
                </c:pt>
                <c:pt idx="5">
                  <c:v>416876.18014869001</c:v>
                </c:pt>
                <c:pt idx="6">
                  <c:v>394738.31918568211</c:v>
                </c:pt>
                <c:pt idx="7">
                  <c:v>269352.95338150556</c:v>
                </c:pt>
                <c:pt idx="8">
                  <c:v>406561.74253083457</c:v>
                </c:pt>
                <c:pt idx="9">
                  <c:v>402746.88593433058</c:v>
                </c:pt>
                <c:pt idx="10">
                  <c:v>392438.79300245334</c:v>
                </c:pt>
                <c:pt idx="11">
                  <c:v>353486.16457083286</c:v>
                </c:pt>
                <c:pt idx="12">
                  <c:v>402632.32081490441</c:v>
                </c:pt>
                <c:pt idx="13">
                  <c:v>380279.35681566084</c:v>
                </c:pt>
                <c:pt idx="14">
                  <c:v>388437.06975727336</c:v>
                </c:pt>
                <c:pt idx="15">
                  <c:v>446809.4522009716</c:v>
                </c:pt>
                <c:pt idx="16">
                  <c:v>428208.18609799485</c:v>
                </c:pt>
              </c:numCache>
            </c:numRef>
          </c:val>
          <c:smooth val="0"/>
          <c:extLst>
            <c:ext xmlns:c16="http://schemas.microsoft.com/office/drawing/2014/chart" uri="{C3380CC4-5D6E-409C-BE32-E72D297353CC}">
              <c16:uniqueId val="{00000002-549E-4342-8B5B-8C8DCD1537D2}"/>
            </c:ext>
          </c:extLst>
        </c:ser>
        <c:dLbls>
          <c:showLegendKey val="0"/>
          <c:showVal val="0"/>
          <c:showCatName val="0"/>
          <c:showSerName val="0"/>
          <c:showPercent val="0"/>
          <c:showBubbleSize val="0"/>
        </c:dLbls>
        <c:marker val="1"/>
        <c:smooth val="0"/>
        <c:axId val="423680904"/>
        <c:axId val="423681296"/>
      </c:lineChart>
      <c:dateAx>
        <c:axId val="423680904"/>
        <c:scaling>
          <c:orientation val="minMax"/>
        </c:scaling>
        <c:delete val="0"/>
        <c:axPos val="b"/>
        <c:numFmt formatCode="d/m;@" sourceLinked="0"/>
        <c:majorTickMark val="out"/>
        <c:minorTickMark val="none"/>
        <c:tickLblPos val="nextTo"/>
        <c:txPr>
          <a:bodyPr/>
          <a:lstStyle/>
          <a:p>
            <a:pPr>
              <a:defRPr sz="1400"/>
            </a:pPr>
            <a:endParaRPr lang="pt-BR"/>
          </a:p>
        </c:txPr>
        <c:crossAx val="423681296"/>
        <c:crosses val="autoZero"/>
        <c:auto val="1"/>
        <c:lblOffset val="100"/>
        <c:baseTimeUnit val="days"/>
      </c:dateAx>
      <c:valAx>
        <c:axId val="423681296"/>
        <c:scaling>
          <c:orientation val="minMax"/>
        </c:scaling>
        <c:delete val="0"/>
        <c:axPos val="l"/>
        <c:majorGridlines>
          <c:spPr>
            <a:ln>
              <a:solidFill>
                <a:prstClr val="white">
                  <a:alpha val="0"/>
                </a:prstClr>
              </a:solidFill>
            </a:ln>
          </c:spPr>
        </c:majorGridlines>
        <c:numFmt formatCode="General" sourceLinked="1"/>
        <c:majorTickMark val="out"/>
        <c:minorTickMark val="none"/>
        <c:tickLblPos val="nextTo"/>
        <c:txPr>
          <a:bodyPr/>
          <a:lstStyle/>
          <a:p>
            <a:pPr>
              <a:defRPr sz="1600">
                <a:latin typeface="+mn-lt"/>
                <a:cs typeface="Arial" pitchFamily="34" charset="0"/>
              </a:defRPr>
            </a:pPr>
            <a:endParaRPr lang="pt-BR"/>
          </a:p>
        </c:txPr>
        <c:crossAx val="42368090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HI!$E$10</c:f>
              <c:strCache>
                <c:ptCount val="1"/>
                <c:pt idx="0">
                  <c:v>average value</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FE54-492E-8E29-690AF4C67070}"/>
              </c:ext>
            </c:extLst>
          </c:dPt>
          <c:dPt>
            <c:idx val="2"/>
            <c:invertIfNegative val="0"/>
            <c:bubble3D val="0"/>
            <c:spPr>
              <a:solidFill>
                <a:srgbClr val="FF0000"/>
              </a:solidFill>
              <a:ln>
                <a:noFill/>
              </a:ln>
              <a:effectLst/>
            </c:spPr>
            <c:extLst>
              <c:ext xmlns:c16="http://schemas.microsoft.com/office/drawing/2014/chart" uri="{C3380CC4-5D6E-409C-BE32-E72D297353CC}">
                <c16:uniqueId val="{00000003-FE54-492E-8E29-690AF4C67070}"/>
              </c:ext>
            </c:extLst>
          </c:dPt>
          <c:errBars>
            <c:errBarType val="both"/>
            <c:errValType val="cust"/>
            <c:noEndCap val="0"/>
            <c:plus>
              <c:numRef>
                <c:f>HI!$F$11:$H$11</c:f>
                <c:numCache>
                  <c:formatCode>General</c:formatCode>
                  <c:ptCount val="3"/>
                  <c:pt idx="0">
                    <c:v>0.03</c:v>
                  </c:pt>
                  <c:pt idx="1">
                    <c:v>0.02</c:v>
                  </c:pt>
                  <c:pt idx="2">
                    <c:v>0.05</c:v>
                  </c:pt>
                </c:numCache>
              </c:numRef>
            </c:plus>
            <c:minus>
              <c:numRef>
                <c:f>HI!$F$11:$I$11</c:f>
                <c:numCache>
                  <c:formatCode>General</c:formatCode>
                  <c:ptCount val="4"/>
                  <c:pt idx="0">
                    <c:v>0.03</c:v>
                  </c:pt>
                  <c:pt idx="1">
                    <c:v>0.02</c:v>
                  </c:pt>
                  <c:pt idx="2">
                    <c:v>0.05</c:v>
                  </c:pt>
                </c:numCache>
              </c:numRef>
            </c:minus>
            <c:spPr>
              <a:noFill/>
              <a:ln w="9525" cap="flat" cmpd="sng" algn="ctr">
                <a:solidFill>
                  <a:schemeClr val="tx1">
                    <a:lumMod val="65000"/>
                    <a:lumOff val="35000"/>
                  </a:schemeClr>
                </a:solidFill>
                <a:round/>
              </a:ln>
              <a:effectLst/>
            </c:spPr>
          </c:errBars>
          <c:val>
            <c:numRef>
              <c:f>HI!$F$10:$H$10</c:f>
              <c:numCache>
                <c:formatCode>General</c:formatCode>
                <c:ptCount val="3"/>
                <c:pt idx="0">
                  <c:v>0.57999999999999996</c:v>
                </c:pt>
                <c:pt idx="1">
                  <c:v>0.17</c:v>
                </c:pt>
                <c:pt idx="2">
                  <c:v>0.36</c:v>
                </c:pt>
              </c:numCache>
            </c:numRef>
          </c:val>
          <c:extLst>
            <c:ext xmlns:c16="http://schemas.microsoft.com/office/drawing/2014/chart" uri="{C3380CC4-5D6E-409C-BE32-E72D297353CC}">
              <c16:uniqueId val="{00000004-FE54-492E-8E29-690AF4C67070}"/>
            </c:ext>
          </c:extLst>
        </c:ser>
        <c:dLbls>
          <c:showLegendKey val="0"/>
          <c:showVal val="0"/>
          <c:showCatName val="0"/>
          <c:showSerName val="0"/>
          <c:showPercent val="0"/>
          <c:showBubbleSize val="0"/>
        </c:dLbls>
        <c:gapWidth val="150"/>
        <c:axId val="423696976"/>
        <c:axId val="423695800"/>
      </c:barChart>
      <c:catAx>
        <c:axId val="423696976"/>
        <c:scaling>
          <c:orientation val="minMax"/>
        </c:scaling>
        <c:delete val="1"/>
        <c:axPos val="b"/>
        <c:majorTickMark val="none"/>
        <c:minorTickMark val="none"/>
        <c:tickLblPos val="nextTo"/>
        <c:crossAx val="423695800"/>
        <c:crosses val="autoZero"/>
        <c:auto val="1"/>
        <c:lblAlgn val="ctr"/>
        <c:lblOffset val="100"/>
        <c:noMultiLvlLbl val="0"/>
      </c:catAx>
      <c:valAx>
        <c:axId val="423695800"/>
        <c:scaling>
          <c:orientation val="minMax"/>
          <c:max val="0.69000000000000017"/>
          <c:min val="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423696976"/>
        <c:crosses val="autoZero"/>
        <c:crossBetween val="between"/>
      </c:valAx>
      <c:spPr>
        <a:noFill/>
        <a:ln w="12700">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570959599380455E-2"/>
          <c:y val="3.1389539550926694E-2"/>
          <c:w val="0.92405636308628758"/>
          <c:h val="0.93722092089814668"/>
        </c:manualLayout>
      </c:layout>
      <c:lineChart>
        <c:grouping val="standard"/>
        <c:varyColors val="0"/>
        <c:ser>
          <c:idx val="0"/>
          <c:order val="0"/>
          <c:tx>
            <c:strRef>
              <c:f>rifatto_marrollo!$B$4</c:f>
              <c:strCache>
                <c:ptCount val="1"/>
                <c:pt idx="0">
                  <c:v>Untreated Control</c:v>
                </c:pt>
              </c:strCache>
            </c:strRef>
          </c:tx>
          <c:spPr>
            <a:ln w="22225"/>
          </c:spPr>
          <c:errBars>
            <c:errDir val="y"/>
            <c:errBarType val="both"/>
            <c:errValType val="cust"/>
            <c:noEndCap val="0"/>
            <c:plus>
              <c:numRef>
                <c:f>rifatto_marrollo!$B$26:$B$41</c:f>
                <c:numCache>
                  <c:formatCode>General</c:formatCode>
                  <c:ptCount val="16"/>
                  <c:pt idx="0">
                    <c:v>1.1638101059107439E-2</c:v>
                  </c:pt>
                  <c:pt idx="1">
                    <c:v>2.061355987401221E-2</c:v>
                  </c:pt>
                  <c:pt idx="2">
                    <c:v>2.8069849815429374E-2</c:v>
                  </c:pt>
                  <c:pt idx="3">
                    <c:v>1.8807461641026733E-2</c:v>
                  </c:pt>
                  <c:pt idx="4">
                    <c:v>1.8447259867239621E-2</c:v>
                  </c:pt>
                  <c:pt idx="5">
                    <c:v>2.0638028868019492E-2</c:v>
                  </c:pt>
                  <c:pt idx="6">
                    <c:v>9.179445645945401E-3</c:v>
                  </c:pt>
                  <c:pt idx="7">
                    <c:v>9.179445645945401E-3</c:v>
                  </c:pt>
                  <c:pt idx="8">
                    <c:v>9.179445645945401E-3</c:v>
                  </c:pt>
                  <c:pt idx="9">
                    <c:v>1.1556540760073893E-2</c:v>
                  </c:pt>
                  <c:pt idx="10">
                    <c:v>1.3058389723691818E-2</c:v>
                  </c:pt>
                  <c:pt idx="11">
                    <c:v>1.0514397948945766E-2</c:v>
                  </c:pt>
                  <c:pt idx="12">
                    <c:v>1.6332927137222623E-2</c:v>
                  </c:pt>
                  <c:pt idx="13">
                    <c:v>1.715802302005124E-2</c:v>
                  </c:pt>
                  <c:pt idx="14">
                    <c:v>1.410251678595786E-2</c:v>
                  </c:pt>
                  <c:pt idx="15">
                    <c:v>1.3066534914867915E-2</c:v>
                  </c:pt>
                </c:numCache>
              </c:numRef>
            </c:plus>
            <c:minus>
              <c:numRef>
                <c:f>rifatto_marrollo!$B$26:$B$41</c:f>
                <c:numCache>
                  <c:formatCode>General</c:formatCode>
                  <c:ptCount val="16"/>
                  <c:pt idx="0">
                    <c:v>1.1638101059107439E-2</c:v>
                  </c:pt>
                  <c:pt idx="1">
                    <c:v>2.061355987401221E-2</c:v>
                  </c:pt>
                  <c:pt idx="2">
                    <c:v>2.8069849815429374E-2</c:v>
                  </c:pt>
                  <c:pt idx="3">
                    <c:v>1.8807461641026733E-2</c:v>
                  </c:pt>
                  <c:pt idx="4">
                    <c:v>1.8447259867239621E-2</c:v>
                  </c:pt>
                  <c:pt idx="5">
                    <c:v>2.0638028868019492E-2</c:v>
                  </c:pt>
                  <c:pt idx="6">
                    <c:v>9.179445645945401E-3</c:v>
                  </c:pt>
                  <c:pt idx="7">
                    <c:v>9.179445645945401E-3</c:v>
                  </c:pt>
                  <c:pt idx="8">
                    <c:v>9.179445645945401E-3</c:v>
                  </c:pt>
                  <c:pt idx="9">
                    <c:v>1.1556540760073893E-2</c:v>
                  </c:pt>
                  <c:pt idx="10">
                    <c:v>1.3058389723691818E-2</c:v>
                  </c:pt>
                  <c:pt idx="11">
                    <c:v>1.0514397948945766E-2</c:v>
                  </c:pt>
                  <c:pt idx="12">
                    <c:v>1.6332927137222623E-2</c:v>
                  </c:pt>
                  <c:pt idx="13">
                    <c:v>1.715802302005124E-2</c:v>
                  </c:pt>
                  <c:pt idx="14">
                    <c:v>1.410251678595786E-2</c:v>
                  </c:pt>
                  <c:pt idx="15">
                    <c:v>1.3066534914867915E-2</c:v>
                  </c:pt>
                </c:numCache>
              </c:numRef>
            </c:minus>
            <c:spPr>
              <a:ln w="25400"/>
            </c:spPr>
          </c:errBars>
          <c:cat>
            <c:numRef>
              <c:f>rifatto_marrollo!$A$5:$A$20</c:f>
              <c:numCache>
                <c:formatCode>dd/mm/yyyy</c:formatCode>
                <c:ptCount val="16"/>
                <c:pt idx="0">
                  <c:v>41001</c:v>
                </c:pt>
                <c:pt idx="1">
                  <c:v>41002</c:v>
                </c:pt>
                <c:pt idx="2">
                  <c:v>41003</c:v>
                </c:pt>
                <c:pt idx="3">
                  <c:v>41004</c:v>
                </c:pt>
                <c:pt idx="4">
                  <c:v>41005</c:v>
                </c:pt>
                <c:pt idx="5">
                  <c:v>41006</c:v>
                </c:pt>
                <c:pt idx="6">
                  <c:v>41007</c:v>
                </c:pt>
                <c:pt idx="7">
                  <c:v>41008</c:v>
                </c:pt>
                <c:pt idx="8">
                  <c:v>41010</c:v>
                </c:pt>
                <c:pt idx="9">
                  <c:v>41012</c:v>
                </c:pt>
                <c:pt idx="10">
                  <c:v>41013</c:v>
                </c:pt>
                <c:pt idx="11">
                  <c:v>41014</c:v>
                </c:pt>
                <c:pt idx="12">
                  <c:v>41015</c:v>
                </c:pt>
                <c:pt idx="13">
                  <c:v>41016</c:v>
                </c:pt>
                <c:pt idx="14">
                  <c:v>41017</c:v>
                </c:pt>
                <c:pt idx="15">
                  <c:v>41018</c:v>
                </c:pt>
              </c:numCache>
            </c:numRef>
          </c:cat>
          <c:val>
            <c:numRef>
              <c:f>rifatto_marrollo!$B$5:$B$20</c:f>
              <c:numCache>
                <c:formatCode>General</c:formatCode>
                <c:ptCount val="16"/>
                <c:pt idx="0">
                  <c:v>6.6953645461538452E-2</c:v>
                </c:pt>
                <c:pt idx="1">
                  <c:v>0.24575558092307692</c:v>
                </c:pt>
                <c:pt idx="2">
                  <c:v>0.5622367313769201</c:v>
                </c:pt>
                <c:pt idx="3">
                  <c:v>0.60117715538461569</c:v>
                </c:pt>
                <c:pt idx="4">
                  <c:v>0.56941164633076924</c:v>
                </c:pt>
                <c:pt idx="5">
                  <c:v>0.64560945793077507</c:v>
                </c:pt>
                <c:pt idx="6">
                  <c:v>0.60322571857692364</c:v>
                </c:pt>
                <c:pt idx="7">
                  <c:v>0.41496628576923333</c:v>
                </c:pt>
                <c:pt idx="8">
                  <c:v>0.43317902307692302</c:v>
                </c:pt>
                <c:pt idx="9">
                  <c:v>0.72336523353846482</c:v>
                </c:pt>
                <c:pt idx="10">
                  <c:v>0.7652177214285748</c:v>
                </c:pt>
                <c:pt idx="11">
                  <c:v>0.70260538476923051</c:v>
                </c:pt>
                <c:pt idx="12">
                  <c:v>0.78035580230769264</c:v>
                </c:pt>
                <c:pt idx="13">
                  <c:v>0.78268952076923048</c:v>
                </c:pt>
                <c:pt idx="14">
                  <c:v>0.82112275384615352</c:v>
                </c:pt>
                <c:pt idx="15">
                  <c:v>0.83661397692308015</c:v>
                </c:pt>
              </c:numCache>
            </c:numRef>
          </c:val>
          <c:smooth val="0"/>
          <c:extLst>
            <c:ext xmlns:c16="http://schemas.microsoft.com/office/drawing/2014/chart" uri="{C3380CC4-5D6E-409C-BE32-E72D297353CC}">
              <c16:uniqueId val="{00000000-A043-47A7-84AB-5FED830BF71B}"/>
            </c:ext>
          </c:extLst>
        </c:ser>
        <c:ser>
          <c:idx val="1"/>
          <c:order val="1"/>
          <c:tx>
            <c:strRef>
              <c:f>rifatto_marrollo!$C$4</c:f>
              <c:strCache>
                <c:ptCount val="1"/>
                <c:pt idx="0">
                  <c:v>Untreated Drought Stress</c:v>
                </c:pt>
              </c:strCache>
            </c:strRef>
          </c:tx>
          <c:spPr>
            <a:ln>
              <a:solidFill>
                <a:schemeClr val="accent3"/>
              </a:solidFill>
            </a:ln>
          </c:spPr>
          <c:marker>
            <c:symbol val="square"/>
            <c:size val="4"/>
            <c:spPr>
              <a:solidFill>
                <a:schemeClr val="accent3"/>
              </a:solidFill>
              <a:ln>
                <a:noFill/>
              </a:ln>
            </c:spPr>
          </c:marker>
          <c:errBars>
            <c:errDir val="y"/>
            <c:errBarType val="both"/>
            <c:errValType val="cust"/>
            <c:noEndCap val="0"/>
            <c:plus>
              <c:numRef>
                <c:f>rifatto_marrollo!$D$26:$D$41</c:f>
                <c:numCache>
                  <c:formatCode>General</c:formatCode>
                  <c:ptCount val="16"/>
                  <c:pt idx="0">
                    <c:v>9.9650708058815953E-3</c:v>
                  </c:pt>
                  <c:pt idx="1">
                    <c:v>2.3537281993070949E-2</c:v>
                  </c:pt>
                  <c:pt idx="2">
                    <c:v>2.1543061722963542E-2</c:v>
                  </c:pt>
                  <c:pt idx="3">
                    <c:v>9.8183751884525459E-3</c:v>
                  </c:pt>
                  <c:pt idx="4">
                    <c:v>9.9612609382195728E-3</c:v>
                  </c:pt>
                  <c:pt idx="5">
                    <c:v>2.6547370531431882E-2</c:v>
                  </c:pt>
                  <c:pt idx="6">
                    <c:v>7.6287426038267533E-3</c:v>
                  </c:pt>
                  <c:pt idx="7">
                    <c:v>3.9065558912032318E-2</c:v>
                  </c:pt>
                  <c:pt idx="8">
                    <c:v>6.1717808841574824E-3</c:v>
                  </c:pt>
                  <c:pt idx="9">
                    <c:v>1.7519041613519373E-2</c:v>
                  </c:pt>
                  <c:pt idx="10">
                    <c:v>1.8282107878666201E-2</c:v>
                  </c:pt>
                  <c:pt idx="11">
                    <c:v>9.2322799928225945E-3</c:v>
                  </c:pt>
                  <c:pt idx="12">
                    <c:v>1.1708008138829405E-2</c:v>
                  </c:pt>
                  <c:pt idx="13">
                    <c:v>1.5044368253140301E-2</c:v>
                  </c:pt>
                  <c:pt idx="14">
                    <c:v>1.1708008138829405E-2</c:v>
                  </c:pt>
                  <c:pt idx="15">
                    <c:v>1.5044368253140301E-2</c:v>
                  </c:pt>
                </c:numCache>
              </c:numRef>
            </c:plus>
            <c:minus>
              <c:numRef>
                <c:f>rifatto_marrollo!$D$26:$D$41</c:f>
                <c:numCache>
                  <c:formatCode>General</c:formatCode>
                  <c:ptCount val="16"/>
                  <c:pt idx="0">
                    <c:v>9.9650708058815953E-3</c:v>
                  </c:pt>
                  <c:pt idx="1">
                    <c:v>2.3537281993070949E-2</c:v>
                  </c:pt>
                  <c:pt idx="2">
                    <c:v>2.1543061722963542E-2</c:v>
                  </c:pt>
                  <c:pt idx="3">
                    <c:v>9.8183751884525459E-3</c:v>
                  </c:pt>
                  <c:pt idx="4">
                    <c:v>9.9612609382195728E-3</c:v>
                  </c:pt>
                  <c:pt idx="5">
                    <c:v>2.6547370531431882E-2</c:v>
                  </c:pt>
                  <c:pt idx="6">
                    <c:v>7.6287426038267533E-3</c:v>
                  </c:pt>
                  <c:pt idx="7">
                    <c:v>3.9065558912032318E-2</c:v>
                  </c:pt>
                  <c:pt idx="8">
                    <c:v>6.1717808841574824E-3</c:v>
                  </c:pt>
                  <c:pt idx="9">
                    <c:v>1.7519041613519373E-2</c:v>
                  </c:pt>
                  <c:pt idx="10">
                    <c:v>1.8282107878666201E-2</c:v>
                  </c:pt>
                  <c:pt idx="11">
                    <c:v>9.2322799928225945E-3</c:v>
                  </c:pt>
                  <c:pt idx="12">
                    <c:v>1.1708008138829405E-2</c:v>
                  </c:pt>
                  <c:pt idx="13">
                    <c:v>1.5044368253140301E-2</c:v>
                  </c:pt>
                  <c:pt idx="14">
                    <c:v>1.1708008138829405E-2</c:v>
                  </c:pt>
                  <c:pt idx="15">
                    <c:v>1.5044368253140301E-2</c:v>
                  </c:pt>
                </c:numCache>
              </c:numRef>
            </c:minus>
            <c:spPr>
              <a:ln w="25400"/>
            </c:spPr>
          </c:errBars>
          <c:cat>
            <c:numRef>
              <c:f>rifatto_marrollo!$A$5:$A$20</c:f>
              <c:numCache>
                <c:formatCode>dd/mm/yyyy</c:formatCode>
                <c:ptCount val="16"/>
                <c:pt idx="0">
                  <c:v>41001</c:v>
                </c:pt>
                <c:pt idx="1">
                  <c:v>41002</c:v>
                </c:pt>
                <c:pt idx="2">
                  <c:v>41003</c:v>
                </c:pt>
                <c:pt idx="3">
                  <c:v>41004</c:v>
                </c:pt>
                <c:pt idx="4">
                  <c:v>41005</c:v>
                </c:pt>
                <c:pt idx="5">
                  <c:v>41006</c:v>
                </c:pt>
                <c:pt idx="6">
                  <c:v>41007</c:v>
                </c:pt>
                <c:pt idx="7">
                  <c:v>41008</c:v>
                </c:pt>
                <c:pt idx="8">
                  <c:v>41010</c:v>
                </c:pt>
                <c:pt idx="9">
                  <c:v>41012</c:v>
                </c:pt>
                <c:pt idx="10">
                  <c:v>41013</c:v>
                </c:pt>
                <c:pt idx="11">
                  <c:v>41014</c:v>
                </c:pt>
                <c:pt idx="12">
                  <c:v>41015</c:v>
                </c:pt>
                <c:pt idx="13">
                  <c:v>41016</c:v>
                </c:pt>
                <c:pt idx="14">
                  <c:v>41017</c:v>
                </c:pt>
                <c:pt idx="15">
                  <c:v>41018</c:v>
                </c:pt>
              </c:numCache>
            </c:numRef>
          </c:cat>
          <c:val>
            <c:numRef>
              <c:f>rifatto_marrollo!$C$5:$C$20</c:f>
              <c:numCache>
                <c:formatCode>General</c:formatCode>
                <c:ptCount val="16"/>
                <c:pt idx="0">
                  <c:v>8.6190115076923049E-2</c:v>
                </c:pt>
                <c:pt idx="1">
                  <c:v>0.2146601656153847</c:v>
                </c:pt>
                <c:pt idx="2">
                  <c:v>0.58580575638461563</c:v>
                </c:pt>
                <c:pt idx="3">
                  <c:v>0.56461630675384622</c:v>
                </c:pt>
                <c:pt idx="4">
                  <c:v>0.33477863000000158</c:v>
                </c:pt>
                <c:pt idx="5">
                  <c:v>0.12534645646153844</c:v>
                </c:pt>
                <c:pt idx="6">
                  <c:v>2.3152479307692125E-2</c:v>
                </c:pt>
                <c:pt idx="7">
                  <c:v>7.5225046153846184E-3</c:v>
                </c:pt>
                <c:pt idx="8">
                  <c:v>0.12931749769230869</c:v>
                </c:pt>
                <c:pt idx="9">
                  <c:v>0.13792900123076923</c:v>
                </c:pt>
                <c:pt idx="10">
                  <c:v>0.34182206933333514</c:v>
                </c:pt>
                <c:pt idx="11">
                  <c:v>0.24999107000000079</c:v>
                </c:pt>
                <c:pt idx="12">
                  <c:v>0.42385612423077085</c:v>
                </c:pt>
                <c:pt idx="13">
                  <c:v>0.62601700033846164</c:v>
                </c:pt>
                <c:pt idx="14">
                  <c:v>0.67447136923076911</c:v>
                </c:pt>
                <c:pt idx="15">
                  <c:v>0.75537159538461562</c:v>
                </c:pt>
              </c:numCache>
            </c:numRef>
          </c:val>
          <c:smooth val="0"/>
          <c:extLst>
            <c:ext xmlns:c16="http://schemas.microsoft.com/office/drawing/2014/chart" uri="{C3380CC4-5D6E-409C-BE32-E72D297353CC}">
              <c16:uniqueId val="{00000001-A043-47A7-84AB-5FED830BF71B}"/>
            </c:ext>
          </c:extLst>
        </c:ser>
        <c:ser>
          <c:idx val="2"/>
          <c:order val="2"/>
          <c:tx>
            <c:strRef>
              <c:f>rifatto_marrollo!$D$4</c:f>
              <c:strCache>
                <c:ptCount val="1"/>
                <c:pt idx="0">
                  <c:v>Megafol Drought Stress</c:v>
                </c:pt>
              </c:strCache>
            </c:strRef>
          </c:tx>
          <c:spPr>
            <a:ln>
              <a:solidFill>
                <a:srgbClr val="FF0000"/>
              </a:solidFill>
            </a:ln>
          </c:spPr>
          <c:marker>
            <c:spPr>
              <a:solidFill>
                <a:srgbClr val="FF0000"/>
              </a:solidFill>
              <a:ln>
                <a:noFill/>
              </a:ln>
            </c:spPr>
          </c:marker>
          <c:errBars>
            <c:errDir val="y"/>
            <c:errBarType val="both"/>
            <c:errValType val="cust"/>
            <c:noEndCap val="0"/>
            <c:plus>
              <c:numRef>
                <c:f>rifatto_marrollo!$C$26:$C$41</c:f>
                <c:numCache>
                  <c:formatCode>General</c:formatCode>
                  <c:ptCount val="16"/>
                  <c:pt idx="0">
                    <c:v>1.5525588631101928E-2</c:v>
                  </c:pt>
                  <c:pt idx="1">
                    <c:v>2.5149010572434852E-2</c:v>
                  </c:pt>
                  <c:pt idx="2">
                    <c:v>8.9726295059187281E-3</c:v>
                  </c:pt>
                  <c:pt idx="3">
                    <c:v>1.3513998263726E-2</c:v>
                  </c:pt>
                  <c:pt idx="4">
                    <c:v>2.4239170925240198E-2</c:v>
                  </c:pt>
                  <c:pt idx="5">
                    <c:v>2.3350211807089821E-2</c:v>
                  </c:pt>
                  <c:pt idx="6">
                    <c:v>5.2182982194087972E-3</c:v>
                  </c:pt>
                  <c:pt idx="7">
                    <c:v>2.0745091386560232E-2</c:v>
                  </c:pt>
                  <c:pt idx="8">
                    <c:v>3.7829486232060672E-2</c:v>
                  </c:pt>
                  <c:pt idx="9">
                    <c:v>2.591060577589049E-2</c:v>
                  </c:pt>
                  <c:pt idx="10">
                    <c:v>3.0595821965564582E-2</c:v>
                  </c:pt>
                  <c:pt idx="11">
                    <c:v>9.7454852756743808E-3</c:v>
                  </c:pt>
                  <c:pt idx="12">
                    <c:v>8.7911957796254717E-3</c:v>
                  </c:pt>
                  <c:pt idx="13">
                    <c:v>1.5146698845073686E-2</c:v>
                  </c:pt>
                  <c:pt idx="14">
                    <c:v>8.7911957796254717E-3</c:v>
                  </c:pt>
                  <c:pt idx="15">
                    <c:v>1.5146698845073686E-2</c:v>
                  </c:pt>
                </c:numCache>
              </c:numRef>
            </c:plus>
            <c:minus>
              <c:numRef>
                <c:f>rifatto_marrollo!$C$26:$C$41</c:f>
                <c:numCache>
                  <c:formatCode>General</c:formatCode>
                  <c:ptCount val="16"/>
                  <c:pt idx="0">
                    <c:v>1.5525588631101928E-2</c:v>
                  </c:pt>
                  <c:pt idx="1">
                    <c:v>2.5149010572434852E-2</c:v>
                  </c:pt>
                  <c:pt idx="2">
                    <c:v>8.9726295059187281E-3</c:v>
                  </c:pt>
                  <c:pt idx="3">
                    <c:v>1.3513998263726E-2</c:v>
                  </c:pt>
                  <c:pt idx="4">
                    <c:v>2.4239170925240198E-2</c:v>
                  </c:pt>
                  <c:pt idx="5">
                    <c:v>2.3350211807089821E-2</c:v>
                  </c:pt>
                  <c:pt idx="6">
                    <c:v>5.2182982194087972E-3</c:v>
                  </c:pt>
                  <c:pt idx="7">
                    <c:v>2.0745091386560232E-2</c:v>
                  </c:pt>
                  <c:pt idx="8">
                    <c:v>3.7829486232060672E-2</c:v>
                  </c:pt>
                  <c:pt idx="9">
                    <c:v>2.591060577589049E-2</c:v>
                  </c:pt>
                  <c:pt idx="10">
                    <c:v>3.0595821965564582E-2</c:v>
                  </c:pt>
                  <c:pt idx="11">
                    <c:v>9.7454852756743808E-3</c:v>
                  </c:pt>
                  <c:pt idx="12">
                    <c:v>8.7911957796254717E-3</c:v>
                  </c:pt>
                  <c:pt idx="13">
                    <c:v>1.5146698845073686E-2</c:v>
                  </c:pt>
                  <c:pt idx="14">
                    <c:v>8.7911957796254717E-3</c:v>
                  </c:pt>
                  <c:pt idx="15">
                    <c:v>1.5146698845073686E-2</c:v>
                  </c:pt>
                </c:numCache>
              </c:numRef>
            </c:minus>
            <c:spPr>
              <a:ln w="25400"/>
            </c:spPr>
          </c:errBars>
          <c:cat>
            <c:numRef>
              <c:f>rifatto_marrollo!$A$5:$A$20</c:f>
              <c:numCache>
                <c:formatCode>dd/mm/yyyy</c:formatCode>
                <c:ptCount val="16"/>
                <c:pt idx="0">
                  <c:v>41001</c:v>
                </c:pt>
                <c:pt idx="1">
                  <c:v>41002</c:v>
                </c:pt>
                <c:pt idx="2">
                  <c:v>41003</c:v>
                </c:pt>
                <c:pt idx="3">
                  <c:v>41004</c:v>
                </c:pt>
                <c:pt idx="4">
                  <c:v>41005</c:v>
                </c:pt>
                <c:pt idx="5">
                  <c:v>41006</c:v>
                </c:pt>
                <c:pt idx="6">
                  <c:v>41007</c:v>
                </c:pt>
                <c:pt idx="7">
                  <c:v>41008</c:v>
                </c:pt>
                <c:pt idx="8">
                  <c:v>41010</c:v>
                </c:pt>
                <c:pt idx="9">
                  <c:v>41012</c:v>
                </c:pt>
                <c:pt idx="10">
                  <c:v>41013</c:v>
                </c:pt>
                <c:pt idx="11">
                  <c:v>41014</c:v>
                </c:pt>
                <c:pt idx="12">
                  <c:v>41015</c:v>
                </c:pt>
                <c:pt idx="13">
                  <c:v>41016</c:v>
                </c:pt>
                <c:pt idx="14">
                  <c:v>41017</c:v>
                </c:pt>
                <c:pt idx="15">
                  <c:v>41018</c:v>
                </c:pt>
              </c:numCache>
            </c:numRef>
          </c:cat>
          <c:val>
            <c:numRef>
              <c:f>rifatto_marrollo!$D$5:$D$20</c:f>
              <c:numCache>
                <c:formatCode>General</c:formatCode>
                <c:ptCount val="16"/>
                <c:pt idx="0">
                  <c:v>7.9820208230769282E-2</c:v>
                </c:pt>
                <c:pt idx="1">
                  <c:v>0.24400874307692424</c:v>
                </c:pt>
                <c:pt idx="2">
                  <c:v>0.59481322288461458</c:v>
                </c:pt>
                <c:pt idx="3">
                  <c:v>0.58900000000000008</c:v>
                </c:pt>
                <c:pt idx="4">
                  <c:v>0.39800000000000163</c:v>
                </c:pt>
                <c:pt idx="5">
                  <c:v>0.16558425429999998</c:v>
                </c:pt>
                <c:pt idx="6">
                  <c:v>4.7668652923076933E-2</c:v>
                </c:pt>
                <c:pt idx="7">
                  <c:v>4.9831586923077134E-3</c:v>
                </c:pt>
                <c:pt idx="8">
                  <c:v>0.20274087923076922</c:v>
                </c:pt>
                <c:pt idx="9">
                  <c:v>0.36674795400000004</c:v>
                </c:pt>
                <c:pt idx="10">
                  <c:v>0.64568363816666663</c:v>
                </c:pt>
                <c:pt idx="11">
                  <c:v>0.48903674283076931</c:v>
                </c:pt>
                <c:pt idx="12">
                  <c:v>0.64426929115384901</c:v>
                </c:pt>
                <c:pt idx="13">
                  <c:v>0.73053995615384948</c:v>
                </c:pt>
                <c:pt idx="14">
                  <c:v>0.76334143769231289</c:v>
                </c:pt>
                <c:pt idx="15">
                  <c:v>0.806991515384618</c:v>
                </c:pt>
              </c:numCache>
            </c:numRef>
          </c:val>
          <c:smooth val="0"/>
          <c:extLst>
            <c:ext xmlns:c16="http://schemas.microsoft.com/office/drawing/2014/chart" uri="{C3380CC4-5D6E-409C-BE32-E72D297353CC}">
              <c16:uniqueId val="{00000002-A043-47A7-84AB-5FED830BF71B}"/>
            </c:ext>
          </c:extLst>
        </c:ser>
        <c:dLbls>
          <c:showLegendKey val="0"/>
          <c:showVal val="0"/>
          <c:showCatName val="0"/>
          <c:showSerName val="0"/>
          <c:showPercent val="0"/>
          <c:showBubbleSize val="0"/>
        </c:dLbls>
        <c:marker val="1"/>
        <c:smooth val="0"/>
        <c:axId val="423432768"/>
        <c:axId val="423421400"/>
      </c:lineChart>
      <c:dateAx>
        <c:axId val="423432768"/>
        <c:scaling>
          <c:orientation val="minMax"/>
        </c:scaling>
        <c:delete val="0"/>
        <c:axPos val="b"/>
        <c:numFmt formatCode="d/m;@" sourceLinked="0"/>
        <c:majorTickMark val="out"/>
        <c:minorTickMark val="none"/>
        <c:tickLblPos val="nextTo"/>
        <c:txPr>
          <a:bodyPr/>
          <a:lstStyle/>
          <a:p>
            <a:pPr>
              <a:defRPr sz="1400"/>
            </a:pPr>
            <a:endParaRPr lang="pt-BR"/>
          </a:p>
        </c:txPr>
        <c:crossAx val="423421400"/>
        <c:crosses val="autoZero"/>
        <c:auto val="1"/>
        <c:lblOffset val="100"/>
        <c:baseTimeUnit val="days"/>
      </c:dateAx>
      <c:valAx>
        <c:axId val="423421400"/>
        <c:scaling>
          <c:orientation val="minMax"/>
        </c:scaling>
        <c:delete val="0"/>
        <c:axPos val="l"/>
        <c:majorGridlines>
          <c:spPr>
            <a:ln>
              <a:solidFill>
                <a:schemeClr val="bg1">
                  <a:alpha val="0"/>
                </a:schemeClr>
              </a:solidFill>
            </a:ln>
          </c:spPr>
        </c:majorGridlines>
        <c:numFmt formatCode="General" sourceLinked="1"/>
        <c:majorTickMark val="out"/>
        <c:minorTickMark val="none"/>
        <c:tickLblPos val="nextTo"/>
        <c:txPr>
          <a:bodyPr/>
          <a:lstStyle/>
          <a:p>
            <a:pPr>
              <a:defRPr sz="1600"/>
            </a:pPr>
            <a:endParaRPr lang="pt-BR"/>
          </a:p>
        </c:txPr>
        <c:crossAx val="423432768"/>
        <c:crosses val="autoZero"/>
        <c:crossBetween val="between"/>
      </c:valAx>
      <c:spPr>
        <a:noFill/>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9359401599407733E-2"/>
          <c:y val="2.1186440677966201E-2"/>
          <c:w val="0.81818581033790005"/>
          <c:h val="0.88433548993754818"/>
        </c:manualLayout>
      </c:layout>
      <c:lineChart>
        <c:grouping val="standard"/>
        <c:varyColors val="0"/>
        <c:ser>
          <c:idx val="0"/>
          <c:order val="0"/>
          <c:tx>
            <c:strRef>
              <c:f>graf_size!$P$27</c:f>
              <c:strCache>
                <c:ptCount val="1"/>
                <c:pt idx="0">
                  <c:v>Untreated Control</c:v>
                </c:pt>
              </c:strCache>
            </c:strRef>
          </c:tx>
          <c:spPr>
            <a:ln w="22225"/>
          </c:spPr>
          <c:marker>
            <c:symbol val="diamond"/>
            <c:size val="4"/>
          </c:marker>
          <c:errBars>
            <c:errDir val="y"/>
            <c:errBarType val="both"/>
            <c:errValType val="cust"/>
            <c:noEndCap val="0"/>
            <c:plus>
              <c:numRef>
                <c:f>graf_size!$S$28:$S$44</c:f>
                <c:numCache>
                  <c:formatCode>General</c:formatCode>
                  <c:ptCount val="17"/>
                  <c:pt idx="0">
                    <c:v>7779.0061257430134</c:v>
                  </c:pt>
                  <c:pt idx="1">
                    <c:v>6929.54454882543</c:v>
                  </c:pt>
                  <c:pt idx="2">
                    <c:v>9275.1390508141703</c:v>
                  </c:pt>
                  <c:pt idx="3">
                    <c:v>11054.581177161859</c:v>
                  </c:pt>
                  <c:pt idx="4">
                    <c:v>11994.76729151793</c:v>
                  </c:pt>
                  <c:pt idx="5">
                    <c:v>11139.385948698366</c:v>
                  </c:pt>
                  <c:pt idx="6">
                    <c:v>13002.554119727154</c:v>
                  </c:pt>
                  <c:pt idx="7">
                    <c:v>18500.187113187771</c:v>
                  </c:pt>
                  <c:pt idx="8">
                    <c:v>17873.482890676725</c:v>
                  </c:pt>
                  <c:pt idx="9">
                    <c:v>18564.171270093262</c:v>
                  </c:pt>
                  <c:pt idx="10">
                    <c:v>14304.377677865907</c:v>
                  </c:pt>
                  <c:pt idx="11">
                    <c:v>10114.60469333302</c:v>
                  </c:pt>
                  <c:pt idx="12">
                    <c:v>13986.059600871326</c:v>
                  </c:pt>
                  <c:pt idx="13">
                    <c:v>13082.789094612588</c:v>
                  </c:pt>
                  <c:pt idx="14">
                    <c:v>15464.811195550985</c:v>
                  </c:pt>
                  <c:pt idx="15">
                    <c:v>17313.058041254921</c:v>
                  </c:pt>
                  <c:pt idx="16">
                    <c:v>17051.408837554121</c:v>
                  </c:pt>
                </c:numCache>
              </c:numRef>
            </c:plus>
            <c:minus>
              <c:numRef>
                <c:f>graf_size!$S$28:$S$44</c:f>
                <c:numCache>
                  <c:formatCode>General</c:formatCode>
                  <c:ptCount val="17"/>
                  <c:pt idx="0">
                    <c:v>7779.0061257430134</c:v>
                  </c:pt>
                  <c:pt idx="1">
                    <c:v>6929.54454882543</c:v>
                  </c:pt>
                  <c:pt idx="2">
                    <c:v>9275.1390508141703</c:v>
                  </c:pt>
                  <c:pt idx="3">
                    <c:v>11054.581177161859</c:v>
                  </c:pt>
                  <c:pt idx="4">
                    <c:v>11994.76729151793</c:v>
                  </c:pt>
                  <c:pt idx="5">
                    <c:v>11139.385948698366</c:v>
                  </c:pt>
                  <c:pt idx="6">
                    <c:v>13002.554119727154</c:v>
                  </c:pt>
                  <c:pt idx="7">
                    <c:v>18500.187113187771</c:v>
                  </c:pt>
                  <c:pt idx="8">
                    <c:v>17873.482890676725</c:v>
                  </c:pt>
                  <c:pt idx="9">
                    <c:v>18564.171270093262</c:v>
                  </c:pt>
                  <c:pt idx="10">
                    <c:v>14304.377677865907</c:v>
                  </c:pt>
                  <c:pt idx="11">
                    <c:v>10114.60469333302</c:v>
                  </c:pt>
                  <c:pt idx="12">
                    <c:v>13986.059600871326</c:v>
                  </c:pt>
                  <c:pt idx="13">
                    <c:v>13082.789094612588</c:v>
                  </c:pt>
                  <c:pt idx="14">
                    <c:v>15464.811195550985</c:v>
                  </c:pt>
                  <c:pt idx="15">
                    <c:v>17313.058041254921</c:v>
                  </c:pt>
                  <c:pt idx="16">
                    <c:v>17051.408837554121</c:v>
                  </c:pt>
                </c:numCache>
              </c:numRef>
            </c:minus>
            <c:spPr>
              <a:ln w="22225"/>
            </c:spPr>
          </c:errBars>
          <c:cat>
            <c:numRef>
              <c:f>graf_size!$C$28:$C$44</c:f>
              <c:numCache>
                <c:formatCode>dd/mm/yyyy</c:formatCode>
                <c:ptCount val="17"/>
                <c:pt idx="0">
                  <c:v>41001</c:v>
                </c:pt>
                <c:pt idx="1">
                  <c:v>41002</c:v>
                </c:pt>
                <c:pt idx="2">
                  <c:v>41003</c:v>
                </c:pt>
                <c:pt idx="3">
                  <c:v>41004</c:v>
                </c:pt>
                <c:pt idx="4">
                  <c:v>41005</c:v>
                </c:pt>
                <c:pt idx="5">
                  <c:v>41006</c:v>
                </c:pt>
                <c:pt idx="6">
                  <c:v>41007</c:v>
                </c:pt>
                <c:pt idx="7">
                  <c:v>41008</c:v>
                </c:pt>
                <c:pt idx="8">
                  <c:v>41009</c:v>
                </c:pt>
                <c:pt idx="9">
                  <c:v>41011</c:v>
                </c:pt>
                <c:pt idx="10">
                  <c:v>41012</c:v>
                </c:pt>
                <c:pt idx="11">
                  <c:v>41013</c:v>
                </c:pt>
                <c:pt idx="12">
                  <c:v>41014</c:v>
                </c:pt>
                <c:pt idx="13">
                  <c:v>41015</c:v>
                </c:pt>
                <c:pt idx="14">
                  <c:v>41016</c:v>
                </c:pt>
                <c:pt idx="15">
                  <c:v>41017</c:v>
                </c:pt>
                <c:pt idx="16">
                  <c:v>41018</c:v>
                </c:pt>
              </c:numCache>
            </c:numRef>
          </c:cat>
          <c:val>
            <c:numRef>
              <c:f>graf_size!$P$28:$P$44</c:f>
              <c:numCache>
                <c:formatCode>General</c:formatCode>
                <c:ptCount val="17"/>
                <c:pt idx="0">
                  <c:v>186824.06626893079</c:v>
                </c:pt>
                <c:pt idx="1">
                  <c:v>213107.96537477401</c:v>
                </c:pt>
                <c:pt idx="2">
                  <c:v>254997.06516647895</c:v>
                </c:pt>
                <c:pt idx="3">
                  <c:v>291574.25454368535</c:v>
                </c:pt>
                <c:pt idx="4">
                  <c:v>351713.23435849627</c:v>
                </c:pt>
                <c:pt idx="5">
                  <c:v>342480.46507846622</c:v>
                </c:pt>
                <c:pt idx="6">
                  <c:v>389964.74869330518</c:v>
                </c:pt>
                <c:pt idx="7">
                  <c:v>478720.04423721362</c:v>
                </c:pt>
                <c:pt idx="8">
                  <c:v>477822.55760614813</c:v>
                </c:pt>
                <c:pt idx="9">
                  <c:v>490730.61459971621</c:v>
                </c:pt>
                <c:pt idx="10">
                  <c:v>462370.20905701997</c:v>
                </c:pt>
                <c:pt idx="11">
                  <c:v>508744.18887627014</c:v>
                </c:pt>
                <c:pt idx="12">
                  <c:v>510048.95690254442</c:v>
                </c:pt>
                <c:pt idx="13">
                  <c:v>495255.51880330703</c:v>
                </c:pt>
                <c:pt idx="14">
                  <c:v>522754.52629036724</c:v>
                </c:pt>
                <c:pt idx="15">
                  <c:v>528794.53372279042</c:v>
                </c:pt>
                <c:pt idx="16">
                  <c:v>537061.56922138843</c:v>
                </c:pt>
              </c:numCache>
            </c:numRef>
          </c:val>
          <c:smooth val="0"/>
          <c:extLst>
            <c:ext xmlns:c16="http://schemas.microsoft.com/office/drawing/2014/chart" uri="{C3380CC4-5D6E-409C-BE32-E72D297353CC}">
              <c16:uniqueId val="{00000000-8E71-43EF-96E2-756253775469}"/>
            </c:ext>
          </c:extLst>
        </c:ser>
        <c:ser>
          <c:idx val="1"/>
          <c:order val="1"/>
          <c:tx>
            <c:strRef>
              <c:f>graf_size!$Q$27</c:f>
              <c:strCache>
                <c:ptCount val="1"/>
                <c:pt idx="0">
                  <c:v>Untreated Drought Stress</c:v>
                </c:pt>
              </c:strCache>
            </c:strRef>
          </c:tx>
          <c:spPr>
            <a:ln w="22225">
              <a:solidFill>
                <a:schemeClr val="accent3"/>
              </a:solidFill>
            </a:ln>
          </c:spPr>
          <c:marker>
            <c:symbol val="square"/>
            <c:size val="4"/>
            <c:spPr>
              <a:solidFill>
                <a:schemeClr val="accent3"/>
              </a:solidFill>
              <a:ln>
                <a:noFill/>
              </a:ln>
            </c:spPr>
          </c:marker>
          <c:errBars>
            <c:errDir val="y"/>
            <c:errBarType val="both"/>
            <c:errValType val="cust"/>
            <c:noEndCap val="0"/>
            <c:plus>
              <c:numRef>
                <c:f>graf_size!$P$47:$P$64</c:f>
                <c:numCache>
                  <c:formatCode>General</c:formatCode>
                  <c:ptCount val="18"/>
                  <c:pt idx="0">
                    <c:v>5066.0065685953959</c:v>
                  </c:pt>
                  <c:pt idx="1">
                    <c:v>5145.1370535329188</c:v>
                  </c:pt>
                  <c:pt idx="2">
                    <c:v>6871.1725483777454</c:v>
                  </c:pt>
                  <c:pt idx="3">
                    <c:v>7974.7538322972305</c:v>
                  </c:pt>
                  <c:pt idx="4">
                    <c:v>8574.2358213930875</c:v>
                  </c:pt>
                  <c:pt idx="5">
                    <c:v>6772.5344899183865</c:v>
                  </c:pt>
                  <c:pt idx="6">
                    <c:v>7643.8780742283725</c:v>
                  </c:pt>
                  <c:pt idx="7">
                    <c:v>6505.3785093643701</c:v>
                  </c:pt>
                  <c:pt idx="8">
                    <c:v>8702.5816680706848</c:v>
                  </c:pt>
                  <c:pt idx="9">
                    <c:v>9854.6407782466704</c:v>
                  </c:pt>
                  <c:pt idx="10">
                    <c:v>18378.442815632425</c:v>
                  </c:pt>
                  <c:pt idx="11">
                    <c:v>5640.0088860492115</c:v>
                  </c:pt>
                  <c:pt idx="12">
                    <c:v>4063.9233419708662</c:v>
                  </c:pt>
                  <c:pt idx="13">
                    <c:v>8865.0320251520188</c:v>
                  </c:pt>
                  <c:pt idx="14">
                    <c:v>9163.4974117702914</c:v>
                  </c:pt>
                  <c:pt idx="15">
                    <c:v>10291.653837434715</c:v>
                  </c:pt>
                  <c:pt idx="16">
                    <c:v>11861.126117930644</c:v>
                  </c:pt>
                  <c:pt idx="17">
                    <c:v>11221.983157333436</c:v>
                  </c:pt>
                </c:numCache>
              </c:numRef>
            </c:plus>
            <c:minus>
              <c:numRef>
                <c:f>graf_size!$P$47:$P$64</c:f>
                <c:numCache>
                  <c:formatCode>General</c:formatCode>
                  <c:ptCount val="18"/>
                  <c:pt idx="0">
                    <c:v>5066.0065685953959</c:v>
                  </c:pt>
                  <c:pt idx="1">
                    <c:v>5145.1370535329188</c:v>
                  </c:pt>
                  <c:pt idx="2">
                    <c:v>6871.1725483777454</c:v>
                  </c:pt>
                  <c:pt idx="3">
                    <c:v>7974.7538322972305</c:v>
                  </c:pt>
                  <c:pt idx="4">
                    <c:v>8574.2358213930875</c:v>
                  </c:pt>
                  <c:pt idx="5">
                    <c:v>6772.5344899183865</c:v>
                  </c:pt>
                  <c:pt idx="6">
                    <c:v>7643.8780742283725</c:v>
                  </c:pt>
                  <c:pt idx="7">
                    <c:v>6505.3785093643701</c:v>
                  </c:pt>
                  <c:pt idx="8">
                    <c:v>8702.5816680706848</c:v>
                  </c:pt>
                  <c:pt idx="9">
                    <c:v>9854.6407782466704</c:v>
                  </c:pt>
                  <c:pt idx="10">
                    <c:v>18378.442815632425</c:v>
                  </c:pt>
                  <c:pt idx="11">
                    <c:v>5640.0088860492115</c:v>
                  </c:pt>
                  <c:pt idx="12">
                    <c:v>4063.9233419708662</c:v>
                  </c:pt>
                  <c:pt idx="13">
                    <c:v>8865.0320251520188</c:v>
                  </c:pt>
                  <c:pt idx="14">
                    <c:v>9163.4974117702914</c:v>
                  </c:pt>
                  <c:pt idx="15">
                    <c:v>10291.653837434715</c:v>
                  </c:pt>
                  <c:pt idx="16">
                    <c:v>11861.126117930644</c:v>
                  </c:pt>
                  <c:pt idx="17">
                    <c:v>11221.983157333436</c:v>
                  </c:pt>
                </c:numCache>
              </c:numRef>
            </c:minus>
            <c:spPr>
              <a:ln w="25400"/>
            </c:spPr>
          </c:errBars>
          <c:cat>
            <c:numRef>
              <c:f>graf_size!$C$28:$C$44</c:f>
              <c:numCache>
                <c:formatCode>dd/mm/yyyy</c:formatCode>
                <c:ptCount val="17"/>
                <c:pt idx="0">
                  <c:v>41001</c:v>
                </c:pt>
                <c:pt idx="1">
                  <c:v>41002</c:v>
                </c:pt>
                <c:pt idx="2">
                  <c:v>41003</c:v>
                </c:pt>
                <c:pt idx="3">
                  <c:v>41004</c:v>
                </c:pt>
                <c:pt idx="4">
                  <c:v>41005</c:v>
                </c:pt>
                <c:pt idx="5">
                  <c:v>41006</c:v>
                </c:pt>
                <c:pt idx="6">
                  <c:v>41007</c:v>
                </c:pt>
                <c:pt idx="7">
                  <c:v>41008</c:v>
                </c:pt>
                <c:pt idx="8">
                  <c:v>41009</c:v>
                </c:pt>
                <c:pt idx="9">
                  <c:v>41011</c:v>
                </c:pt>
                <c:pt idx="10">
                  <c:v>41012</c:v>
                </c:pt>
                <c:pt idx="11">
                  <c:v>41013</c:v>
                </c:pt>
                <c:pt idx="12">
                  <c:v>41014</c:v>
                </c:pt>
                <c:pt idx="13">
                  <c:v>41015</c:v>
                </c:pt>
                <c:pt idx="14">
                  <c:v>41016</c:v>
                </c:pt>
                <c:pt idx="15">
                  <c:v>41017</c:v>
                </c:pt>
                <c:pt idx="16">
                  <c:v>41018</c:v>
                </c:pt>
              </c:numCache>
            </c:numRef>
          </c:cat>
          <c:val>
            <c:numRef>
              <c:f>graf_size!$Q$28:$Q$44</c:f>
              <c:numCache>
                <c:formatCode>General</c:formatCode>
                <c:ptCount val="17"/>
                <c:pt idx="0">
                  <c:v>193115.20775233931</c:v>
                </c:pt>
                <c:pt idx="1">
                  <c:v>220427.10693829108</c:v>
                </c:pt>
                <c:pt idx="2">
                  <c:v>257632.68770466829</c:v>
                </c:pt>
                <c:pt idx="3">
                  <c:v>303898.26664241822</c:v>
                </c:pt>
                <c:pt idx="4">
                  <c:v>374344.74396549119</c:v>
                </c:pt>
                <c:pt idx="5">
                  <c:v>351170.12976213783</c:v>
                </c:pt>
                <c:pt idx="6">
                  <c:v>314215.17521917738</c:v>
                </c:pt>
                <c:pt idx="7">
                  <c:v>227959.80660272518</c:v>
                </c:pt>
                <c:pt idx="8">
                  <c:v>345864.21498345165</c:v>
                </c:pt>
                <c:pt idx="9">
                  <c:v>353569.51594275824</c:v>
                </c:pt>
                <c:pt idx="10">
                  <c:v>361310.20774387661</c:v>
                </c:pt>
                <c:pt idx="11">
                  <c:v>317322.43265956698</c:v>
                </c:pt>
                <c:pt idx="12">
                  <c:v>348204.2174246714</c:v>
                </c:pt>
                <c:pt idx="13">
                  <c:v>331060.09131378098</c:v>
                </c:pt>
                <c:pt idx="14">
                  <c:v>339159.46848732122</c:v>
                </c:pt>
                <c:pt idx="15">
                  <c:v>408710.59486062202</c:v>
                </c:pt>
                <c:pt idx="16">
                  <c:v>391780.98192521115</c:v>
                </c:pt>
              </c:numCache>
            </c:numRef>
          </c:val>
          <c:smooth val="0"/>
          <c:extLst>
            <c:ext xmlns:c16="http://schemas.microsoft.com/office/drawing/2014/chart" uri="{C3380CC4-5D6E-409C-BE32-E72D297353CC}">
              <c16:uniqueId val="{00000001-8E71-43EF-96E2-756253775469}"/>
            </c:ext>
          </c:extLst>
        </c:ser>
        <c:ser>
          <c:idx val="2"/>
          <c:order val="2"/>
          <c:tx>
            <c:strRef>
              <c:f>graf_size!$R$27</c:f>
              <c:strCache>
                <c:ptCount val="1"/>
                <c:pt idx="0">
                  <c:v>Megafol Drought Stress</c:v>
                </c:pt>
              </c:strCache>
            </c:strRef>
          </c:tx>
          <c:spPr>
            <a:ln w="22225">
              <a:solidFill>
                <a:srgbClr val="FF0000"/>
              </a:solidFill>
            </a:ln>
          </c:spPr>
          <c:marker>
            <c:symbol val="triangle"/>
            <c:size val="4"/>
            <c:spPr>
              <a:solidFill>
                <a:srgbClr val="FF0000"/>
              </a:solidFill>
              <a:ln>
                <a:noFill/>
              </a:ln>
            </c:spPr>
          </c:marker>
          <c:errBars>
            <c:errDir val="y"/>
            <c:errBarType val="both"/>
            <c:errValType val="cust"/>
            <c:noEndCap val="0"/>
            <c:plus>
              <c:numRef>
                <c:f>graf_size!$Q$47:$Q$64</c:f>
                <c:numCache>
                  <c:formatCode>General</c:formatCode>
                  <c:ptCount val="18"/>
                  <c:pt idx="0">
                    <c:v>5666.8131957702844</c:v>
                  </c:pt>
                  <c:pt idx="1">
                    <c:v>6183.0735781115345</c:v>
                  </c:pt>
                  <c:pt idx="2">
                    <c:v>6731.6164303286014</c:v>
                  </c:pt>
                  <c:pt idx="3">
                    <c:v>7655.0775471096895</c:v>
                  </c:pt>
                  <c:pt idx="4">
                    <c:v>8193.7237506557613</c:v>
                  </c:pt>
                  <c:pt idx="5">
                    <c:v>5507.0180044750641</c:v>
                  </c:pt>
                  <c:pt idx="6">
                    <c:v>8970.6493414287743</c:v>
                  </c:pt>
                  <c:pt idx="7">
                    <c:v>5911.4383705303335</c:v>
                  </c:pt>
                  <c:pt idx="8">
                    <c:v>7293.2233336976342</c:v>
                  </c:pt>
                  <c:pt idx="9">
                    <c:v>7945.3726568881593</c:v>
                  </c:pt>
                  <c:pt idx="10">
                    <c:v>16143.363894215341</c:v>
                  </c:pt>
                  <c:pt idx="11">
                    <c:v>8617.0939343425216</c:v>
                  </c:pt>
                  <c:pt idx="12">
                    <c:v>6303.3373088173075</c:v>
                  </c:pt>
                  <c:pt idx="13">
                    <c:v>9606.1550443881006</c:v>
                  </c:pt>
                  <c:pt idx="14">
                    <c:v>9590.8199929727652</c:v>
                  </c:pt>
                  <c:pt idx="15">
                    <c:v>9380.6240269919163</c:v>
                  </c:pt>
                  <c:pt idx="16">
                    <c:v>11876.229175542048</c:v>
                  </c:pt>
                  <c:pt idx="17">
                    <c:v>13635.935058684929</c:v>
                  </c:pt>
                </c:numCache>
              </c:numRef>
            </c:plus>
            <c:minus>
              <c:numRef>
                <c:f>graf_size!$Q$47:$Q$64</c:f>
                <c:numCache>
                  <c:formatCode>General</c:formatCode>
                  <c:ptCount val="18"/>
                  <c:pt idx="0">
                    <c:v>5666.8131957702844</c:v>
                  </c:pt>
                  <c:pt idx="1">
                    <c:v>6183.0735781115345</c:v>
                  </c:pt>
                  <c:pt idx="2">
                    <c:v>6731.6164303286014</c:v>
                  </c:pt>
                  <c:pt idx="3">
                    <c:v>7655.0775471096895</c:v>
                  </c:pt>
                  <c:pt idx="4">
                    <c:v>8193.7237506557613</c:v>
                  </c:pt>
                  <c:pt idx="5">
                    <c:v>5507.0180044750641</c:v>
                  </c:pt>
                  <c:pt idx="6">
                    <c:v>8970.6493414287743</c:v>
                  </c:pt>
                  <c:pt idx="7">
                    <c:v>5911.4383705303335</c:v>
                  </c:pt>
                  <c:pt idx="8">
                    <c:v>7293.2233336976342</c:v>
                  </c:pt>
                  <c:pt idx="9">
                    <c:v>7945.3726568881593</c:v>
                  </c:pt>
                  <c:pt idx="10">
                    <c:v>16143.363894215341</c:v>
                  </c:pt>
                  <c:pt idx="11">
                    <c:v>8617.0939343425216</c:v>
                  </c:pt>
                  <c:pt idx="12">
                    <c:v>6303.3373088173075</c:v>
                  </c:pt>
                  <c:pt idx="13">
                    <c:v>9606.1550443881006</c:v>
                  </c:pt>
                  <c:pt idx="14">
                    <c:v>9590.8199929727652</c:v>
                  </c:pt>
                  <c:pt idx="15">
                    <c:v>9380.6240269919163</c:v>
                  </c:pt>
                  <c:pt idx="16">
                    <c:v>11876.229175542048</c:v>
                  </c:pt>
                  <c:pt idx="17">
                    <c:v>13635.935058684929</c:v>
                  </c:pt>
                </c:numCache>
              </c:numRef>
            </c:minus>
            <c:spPr>
              <a:ln w="25400"/>
            </c:spPr>
          </c:errBars>
          <c:cat>
            <c:numRef>
              <c:f>graf_size!$C$28:$C$44</c:f>
              <c:numCache>
                <c:formatCode>dd/mm/yyyy</c:formatCode>
                <c:ptCount val="17"/>
                <c:pt idx="0">
                  <c:v>41001</c:v>
                </c:pt>
                <c:pt idx="1">
                  <c:v>41002</c:v>
                </c:pt>
                <c:pt idx="2">
                  <c:v>41003</c:v>
                </c:pt>
                <c:pt idx="3">
                  <c:v>41004</c:v>
                </c:pt>
                <c:pt idx="4">
                  <c:v>41005</c:v>
                </c:pt>
                <c:pt idx="5">
                  <c:v>41006</c:v>
                </c:pt>
                <c:pt idx="6">
                  <c:v>41007</c:v>
                </c:pt>
                <c:pt idx="7">
                  <c:v>41008</c:v>
                </c:pt>
                <c:pt idx="8">
                  <c:v>41009</c:v>
                </c:pt>
                <c:pt idx="9">
                  <c:v>41011</c:v>
                </c:pt>
                <c:pt idx="10">
                  <c:v>41012</c:v>
                </c:pt>
                <c:pt idx="11">
                  <c:v>41013</c:v>
                </c:pt>
                <c:pt idx="12">
                  <c:v>41014</c:v>
                </c:pt>
                <c:pt idx="13">
                  <c:v>41015</c:v>
                </c:pt>
                <c:pt idx="14">
                  <c:v>41016</c:v>
                </c:pt>
                <c:pt idx="15">
                  <c:v>41017</c:v>
                </c:pt>
                <c:pt idx="16">
                  <c:v>41018</c:v>
                </c:pt>
              </c:numCache>
            </c:numRef>
          </c:cat>
          <c:val>
            <c:numRef>
              <c:f>graf_size!$R$28:$R$44</c:f>
              <c:numCache>
                <c:formatCode>General</c:formatCode>
                <c:ptCount val="17"/>
                <c:pt idx="0">
                  <c:v>195084.81694153091</c:v>
                </c:pt>
                <c:pt idx="1">
                  <c:v>219745.09050123949</c:v>
                </c:pt>
                <c:pt idx="2">
                  <c:v>264104.75350337685</c:v>
                </c:pt>
                <c:pt idx="3">
                  <c:v>295370.07159875816</c:v>
                </c:pt>
                <c:pt idx="4">
                  <c:v>344874.98291716742</c:v>
                </c:pt>
                <c:pt idx="5">
                  <c:v>416876.18014869001</c:v>
                </c:pt>
                <c:pt idx="6">
                  <c:v>394738.31918568211</c:v>
                </c:pt>
                <c:pt idx="7">
                  <c:v>269352.95338150568</c:v>
                </c:pt>
                <c:pt idx="8">
                  <c:v>406561.74253083457</c:v>
                </c:pt>
                <c:pt idx="9">
                  <c:v>402746.88593433052</c:v>
                </c:pt>
                <c:pt idx="10">
                  <c:v>392438.79300245346</c:v>
                </c:pt>
                <c:pt idx="11">
                  <c:v>353486.16457083286</c:v>
                </c:pt>
                <c:pt idx="12">
                  <c:v>402632.32081490441</c:v>
                </c:pt>
                <c:pt idx="13">
                  <c:v>380279.35681566084</c:v>
                </c:pt>
                <c:pt idx="14">
                  <c:v>388437.06975727336</c:v>
                </c:pt>
                <c:pt idx="15">
                  <c:v>446809.4522009716</c:v>
                </c:pt>
                <c:pt idx="16">
                  <c:v>428208.18609799485</c:v>
                </c:pt>
              </c:numCache>
            </c:numRef>
          </c:val>
          <c:smooth val="0"/>
          <c:extLst>
            <c:ext xmlns:c16="http://schemas.microsoft.com/office/drawing/2014/chart" uri="{C3380CC4-5D6E-409C-BE32-E72D297353CC}">
              <c16:uniqueId val="{00000002-8E71-43EF-96E2-756253775469}"/>
            </c:ext>
          </c:extLst>
        </c:ser>
        <c:dLbls>
          <c:showLegendKey val="0"/>
          <c:showVal val="0"/>
          <c:showCatName val="0"/>
          <c:showSerName val="0"/>
          <c:showPercent val="0"/>
          <c:showBubbleSize val="0"/>
        </c:dLbls>
        <c:marker val="1"/>
        <c:smooth val="0"/>
        <c:axId val="423431592"/>
        <c:axId val="423431984"/>
      </c:lineChart>
      <c:dateAx>
        <c:axId val="423431592"/>
        <c:scaling>
          <c:orientation val="minMax"/>
        </c:scaling>
        <c:delete val="0"/>
        <c:axPos val="b"/>
        <c:numFmt formatCode="d/m;@" sourceLinked="0"/>
        <c:majorTickMark val="out"/>
        <c:minorTickMark val="none"/>
        <c:tickLblPos val="nextTo"/>
        <c:crossAx val="423431984"/>
        <c:crosses val="autoZero"/>
        <c:auto val="1"/>
        <c:lblOffset val="100"/>
        <c:baseTimeUnit val="days"/>
      </c:dateAx>
      <c:valAx>
        <c:axId val="423431984"/>
        <c:scaling>
          <c:orientation val="minMax"/>
        </c:scaling>
        <c:delete val="0"/>
        <c:axPos val="l"/>
        <c:majorGridlines>
          <c:spPr>
            <a:ln>
              <a:solidFill>
                <a:prstClr val="white">
                  <a:alpha val="0"/>
                </a:prstClr>
              </a:solidFill>
            </a:ln>
          </c:spPr>
        </c:majorGridlines>
        <c:numFmt formatCode="General" sourceLinked="1"/>
        <c:majorTickMark val="out"/>
        <c:minorTickMark val="none"/>
        <c:tickLblPos val="nextTo"/>
        <c:txPr>
          <a:bodyPr/>
          <a:lstStyle/>
          <a:p>
            <a:pPr>
              <a:defRPr>
                <a:latin typeface="Arial" pitchFamily="34" charset="0"/>
                <a:cs typeface="Arial" pitchFamily="34" charset="0"/>
              </a:defRPr>
            </a:pPr>
            <a:endParaRPr lang="pt-BR"/>
          </a:p>
        </c:txPr>
        <c:crossAx val="423431592"/>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3" y="1"/>
            <a:ext cx="3078427" cy="511731"/>
          </a:xfrm>
          <a:prstGeom prst="rect">
            <a:avLst/>
          </a:prstGeom>
          <a:noFill/>
          <a:ln w="9525">
            <a:noFill/>
            <a:miter lim="800000"/>
            <a:headEnd/>
            <a:tailEnd/>
          </a:ln>
        </p:spPr>
        <p:txBody>
          <a:bodyPr vert="horz" wrap="square" lIns="96396" tIns="48198" rIns="96396" bIns="48198" numCol="1" anchor="t" anchorCtr="0" compatLnSpc="1">
            <a:prstTxWarp prst="textNoShape">
              <a:avLst/>
            </a:prstTxWarp>
          </a:bodyPr>
          <a:lstStyle>
            <a:lvl1pPr>
              <a:defRPr sz="1200">
                <a:latin typeface="Arial" charset="0"/>
                <a:ea typeface="ＭＳ Ｐゴシック" pitchFamily="1" charset="-128"/>
              </a:defRPr>
            </a:lvl1pPr>
          </a:lstStyle>
          <a:p>
            <a:pPr>
              <a:defRPr/>
            </a:pPr>
            <a:endParaRPr lang="it-IT"/>
          </a:p>
        </p:txBody>
      </p:sp>
      <p:sp>
        <p:nvSpPr>
          <p:cNvPr id="20483" name="Rectangle 3"/>
          <p:cNvSpPr>
            <a:spLocks noGrp="1" noChangeArrowheads="1"/>
          </p:cNvSpPr>
          <p:nvPr>
            <p:ph type="dt" sz="quarter" idx="1"/>
          </p:nvPr>
        </p:nvSpPr>
        <p:spPr bwMode="auto">
          <a:xfrm>
            <a:off x="4025638" y="1"/>
            <a:ext cx="3078427" cy="511731"/>
          </a:xfrm>
          <a:prstGeom prst="rect">
            <a:avLst/>
          </a:prstGeom>
          <a:noFill/>
          <a:ln w="9525">
            <a:noFill/>
            <a:miter lim="800000"/>
            <a:headEnd/>
            <a:tailEnd/>
          </a:ln>
        </p:spPr>
        <p:txBody>
          <a:bodyPr vert="horz" wrap="square" lIns="96396" tIns="48198" rIns="96396" bIns="48198" numCol="1" anchor="t" anchorCtr="0" compatLnSpc="1">
            <a:prstTxWarp prst="textNoShape">
              <a:avLst/>
            </a:prstTxWarp>
          </a:bodyPr>
          <a:lstStyle>
            <a:lvl1pPr algn="r">
              <a:defRPr sz="1200">
                <a:latin typeface="Arial" charset="0"/>
                <a:ea typeface="ＭＳ Ｐゴシック" pitchFamily="1" charset="-128"/>
              </a:defRPr>
            </a:lvl1pPr>
          </a:lstStyle>
          <a:p>
            <a:pPr>
              <a:defRPr/>
            </a:pPr>
            <a:endParaRPr lang="it-IT"/>
          </a:p>
        </p:txBody>
      </p:sp>
      <p:sp>
        <p:nvSpPr>
          <p:cNvPr id="20484" name="Rectangle 4"/>
          <p:cNvSpPr>
            <a:spLocks noGrp="1" noChangeArrowheads="1"/>
          </p:cNvSpPr>
          <p:nvPr>
            <p:ph type="ftr" sz="quarter" idx="2"/>
          </p:nvPr>
        </p:nvSpPr>
        <p:spPr bwMode="auto">
          <a:xfrm>
            <a:off x="3" y="9722884"/>
            <a:ext cx="3078427" cy="511731"/>
          </a:xfrm>
          <a:prstGeom prst="rect">
            <a:avLst/>
          </a:prstGeom>
          <a:noFill/>
          <a:ln w="9525">
            <a:noFill/>
            <a:miter lim="800000"/>
            <a:headEnd/>
            <a:tailEnd/>
          </a:ln>
        </p:spPr>
        <p:txBody>
          <a:bodyPr vert="horz" wrap="square" lIns="96396" tIns="48198" rIns="96396" bIns="48198" numCol="1" anchor="b" anchorCtr="0" compatLnSpc="1">
            <a:prstTxWarp prst="textNoShape">
              <a:avLst/>
            </a:prstTxWarp>
          </a:bodyPr>
          <a:lstStyle>
            <a:lvl1pPr>
              <a:defRPr sz="1200">
                <a:latin typeface="Arial" charset="0"/>
                <a:ea typeface="ＭＳ Ｐゴシック" pitchFamily="1" charset="-128"/>
              </a:defRPr>
            </a:lvl1pPr>
          </a:lstStyle>
          <a:p>
            <a:pPr>
              <a:defRPr/>
            </a:pPr>
            <a:endParaRPr lang="it-IT"/>
          </a:p>
        </p:txBody>
      </p:sp>
      <p:sp>
        <p:nvSpPr>
          <p:cNvPr id="20485" name="Rectangle 5"/>
          <p:cNvSpPr>
            <a:spLocks noGrp="1" noChangeArrowheads="1"/>
          </p:cNvSpPr>
          <p:nvPr>
            <p:ph type="sldNum" sz="quarter" idx="3"/>
          </p:nvPr>
        </p:nvSpPr>
        <p:spPr bwMode="auto">
          <a:xfrm>
            <a:off x="4025638" y="9722884"/>
            <a:ext cx="3078427" cy="511731"/>
          </a:xfrm>
          <a:prstGeom prst="rect">
            <a:avLst/>
          </a:prstGeom>
          <a:noFill/>
          <a:ln w="9525">
            <a:noFill/>
            <a:miter lim="800000"/>
            <a:headEnd/>
            <a:tailEnd/>
          </a:ln>
        </p:spPr>
        <p:txBody>
          <a:bodyPr vert="horz" wrap="square" lIns="96396" tIns="48198" rIns="96396" bIns="48198" numCol="1" anchor="b" anchorCtr="0" compatLnSpc="1">
            <a:prstTxWarp prst="textNoShape">
              <a:avLst/>
            </a:prstTxWarp>
          </a:bodyPr>
          <a:lstStyle>
            <a:lvl1pPr algn="r">
              <a:defRPr sz="1200">
                <a:latin typeface="Arial" charset="0"/>
                <a:ea typeface="ＭＳ Ｐゴシック" pitchFamily="1" charset="-128"/>
              </a:defRPr>
            </a:lvl1pPr>
          </a:lstStyle>
          <a:p>
            <a:pPr>
              <a:defRPr/>
            </a:pPr>
            <a:fld id="{3331D743-349C-4393-A040-5045249EAFDA}" type="slidenum">
              <a:rPr lang="it-IT"/>
              <a:pPr>
                <a:defRPr/>
              </a:pPr>
              <a:t>‹nº›</a:t>
            </a:fld>
            <a:endParaRPr lang="it-IT"/>
          </a:p>
        </p:txBody>
      </p:sp>
    </p:spTree>
    <p:extLst>
      <p:ext uri="{BB962C8B-B14F-4D97-AF65-F5344CB8AC3E}">
        <p14:creationId xmlns:p14="http://schemas.microsoft.com/office/powerpoint/2010/main" val="715319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hdr" sz="quarter"/>
          </p:nvPr>
        </p:nvSpPr>
        <p:spPr bwMode="auto">
          <a:xfrm>
            <a:off x="3" y="1"/>
            <a:ext cx="3078427" cy="511731"/>
          </a:xfrm>
          <a:prstGeom prst="rect">
            <a:avLst/>
          </a:prstGeom>
          <a:noFill/>
          <a:ln w="9525">
            <a:noFill/>
            <a:miter lim="800000"/>
            <a:headEnd/>
            <a:tailEnd/>
          </a:ln>
        </p:spPr>
        <p:txBody>
          <a:bodyPr vert="horz" wrap="square" lIns="96396" tIns="48198" rIns="96396" bIns="48198" numCol="1" anchor="t" anchorCtr="0" compatLnSpc="1">
            <a:prstTxWarp prst="textNoShape">
              <a:avLst/>
            </a:prstTxWarp>
          </a:bodyPr>
          <a:lstStyle>
            <a:lvl1pPr>
              <a:defRPr sz="1200" b="0">
                <a:latin typeface="Arial" charset="0"/>
                <a:ea typeface="ＭＳ Ｐゴシック" pitchFamily="1" charset="-128"/>
              </a:defRPr>
            </a:lvl1pPr>
          </a:lstStyle>
          <a:p>
            <a:pPr>
              <a:defRPr/>
            </a:pPr>
            <a:endParaRPr lang="it-IT"/>
          </a:p>
        </p:txBody>
      </p:sp>
      <p:sp>
        <p:nvSpPr>
          <p:cNvPr id="7171" name="Rectangle 1027"/>
          <p:cNvSpPr>
            <a:spLocks noGrp="1" noChangeArrowheads="1"/>
          </p:cNvSpPr>
          <p:nvPr>
            <p:ph type="dt" idx="1"/>
          </p:nvPr>
        </p:nvSpPr>
        <p:spPr bwMode="auto">
          <a:xfrm>
            <a:off x="4025638" y="1"/>
            <a:ext cx="3078427" cy="511731"/>
          </a:xfrm>
          <a:prstGeom prst="rect">
            <a:avLst/>
          </a:prstGeom>
          <a:noFill/>
          <a:ln w="9525">
            <a:noFill/>
            <a:miter lim="800000"/>
            <a:headEnd/>
            <a:tailEnd/>
          </a:ln>
        </p:spPr>
        <p:txBody>
          <a:bodyPr vert="horz" wrap="square" lIns="96396" tIns="48198" rIns="96396" bIns="48198" numCol="1" anchor="t" anchorCtr="0" compatLnSpc="1">
            <a:prstTxWarp prst="textNoShape">
              <a:avLst/>
            </a:prstTxWarp>
          </a:bodyPr>
          <a:lstStyle>
            <a:lvl1pPr algn="r">
              <a:defRPr sz="1200" b="0">
                <a:latin typeface="Arial" charset="0"/>
                <a:ea typeface="ＭＳ Ｐゴシック" pitchFamily="1" charset="-128"/>
              </a:defRPr>
            </a:lvl1pPr>
          </a:lstStyle>
          <a:p>
            <a:pPr>
              <a:defRPr/>
            </a:pPr>
            <a:endParaRPr lang="it-IT"/>
          </a:p>
        </p:txBody>
      </p:sp>
      <p:sp>
        <p:nvSpPr>
          <p:cNvPr id="14340" name="Rectangle 1028"/>
          <p:cNvSpPr>
            <a:spLocks noGrp="1" noRot="1" noChangeAspect="1" noChangeArrowheads="1" noTextEdit="1"/>
          </p:cNvSpPr>
          <p:nvPr>
            <p:ph type="sldImg" idx="2"/>
          </p:nvPr>
        </p:nvSpPr>
        <p:spPr bwMode="auto">
          <a:xfrm>
            <a:off x="139700" y="766763"/>
            <a:ext cx="6824663" cy="3838575"/>
          </a:xfrm>
          <a:prstGeom prst="rect">
            <a:avLst/>
          </a:prstGeom>
          <a:noFill/>
          <a:ln w="9525">
            <a:solidFill>
              <a:srgbClr val="000000"/>
            </a:solidFill>
            <a:miter lim="800000"/>
            <a:headEnd/>
            <a:tailEnd/>
          </a:ln>
        </p:spPr>
      </p:sp>
      <p:sp>
        <p:nvSpPr>
          <p:cNvPr id="7173" name="Rectangle 1029"/>
          <p:cNvSpPr>
            <a:spLocks noGrp="1" noChangeArrowheads="1"/>
          </p:cNvSpPr>
          <p:nvPr>
            <p:ph type="body" sz="quarter" idx="3"/>
          </p:nvPr>
        </p:nvSpPr>
        <p:spPr bwMode="auto">
          <a:xfrm>
            <a:off x="947210" y="4861441"/>
            <a:ext cx="5209647" cy="4605577"/>
          </a:xfrm>
          <a:prstGeom prst="rect">
            <a:avLst/>
          </a:prstGeom>
          <a:noFill/>
          <a:ln w="9525">
            <a:noFill/>
            <a:miter lim="800000"/>
            <a:headEnd/>
            <a:tailEnd/>
          </a:ln>
        </p:spPr>
        <p:txBody>
          <a:bodyPr vert="horz" wrap="square" lIns="96396" tIns="48198" rIns="96396" bIns="48198" numCol="1" anchor="t" anchorCtr="0" compatLnSpc="1">
            <a:prstTxWarp prst="textNoShape">
              <a:avLst/>
            </a:prstTxWarp>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a:p>
            <a:pPr lvl="4"/>
            <a:r>
              <a:rPr lang="it-IT" noProof="0"/>
              <a:t>Fifth level</a:t>
            </a:r>
          </a:p>
        </p:txBody>
      </p:sp>
      <p:sp>
        <p:nvSpPr>
          <p:cNvPr id="7174" name="Rectangle 1030"/>
          <p:cNvSpPr>
            <a:spLocks noGrp="1" noChangeArrowheads="1"/>
          </p:cNvSpPr>
          <p:nvPr>
            <p:ph type="ftr" sz="quarter" idx="4"/>
          </p:nvPr>
        </p:nvSpPr>
        <p:spPr bwMode="auto">
          <a:xfrm>
            <a:off x="3" y="9722884"/>
            <a:ext cx="3078427" cy="511731"/>
          </a:xfrm>
          <a:prstGeom prst="rect">
            <a:avLst/>
          </a:prstGeom>
          <a:noFill/>
          <a:ln w="9525">
            <a:noFill/>
            <a:miter lim="800000"/>
            <a:headEnd/>
            <a:tailEnd/>
          </a:ln>
        </p:spPr>
        <p:txBody>
          <a:bodyPr vert="horz" wrap="square" lIns="96396" tIns="48198" rIns="96396" bIns="48198" numCol="1" anchor="b" anchorCtr="0" compatLnSpc="1">
            <a:prstTxWarp prst="textNoShape">
              <a:avLst/>
            </a:prstTxWarp>
          </a:bodyPr>
          <a:lstStyle>
            <a:lvl1pPr>
              <a:defRPr sz="1200" b="0">
                <a:latin typeface="Arial" charset="0"/>
                <a:ea typeface="ＭＳ Ｐゴシック" pitchFamily="1" charset="-128"/>
              </a:defRPr>
            </a:lvl1pPr>
          </a:lstStyle>
          <a:p>
            <a:pPr>
              <a:defRPr/>
            </a:pPr>
            <a:endParaRPr lang="it-IT"/>
          </a:p>
        </p:txBody>
      </p:sp>
      <p:sp>
        <p:nvSpPr>
          <p:cNvPr id="7175" name="Rectangle 1031"/>
          <p:cNvSpPr>
            <a:spLocks noGrp="1" noChangeArrowheads="1"/>
          </p:cNvSpPr>
          <p:nvPr>
            <p:ph type="sldNum" sz="quarter" idx="5"/>
          </p:nvPr>
        </p:nvSpPr>
        <p:spPr bwMode="auto">
          <a:xfrm>
            <a:off x="4025638" y="9722884"/>
            <a:ext cx="3078427" cy="511731"/>
          </a:xfrm>
          <a:prstGeom prst="rect">
            <a:avLst/>
          </a:prstGeom>
          <a:noFill/>
          <a:ln w="9525">
            <a:noFill/>
            <a:miter lim="800000"/>
            <a:headEnd/>
            <a:tailEnd/>
          </a:ln>
        </p:spPr>
        <p:txBody>
          <a:bodyPr vert="horz" wrap="square" lIns="96396" tIns="48198" rIns="96396" bIns="48198" numCol="1" anchor="b" anchorCtr="0" compatLnSpc="1">
            <a:prstTxWarp prst="textNoShape">
              <a:avLst/>
            </a:prstTxWarp>
          </a:bodyPr>
          <a:lstStyle>
            <a:lvl1pPr algn="r">
              <a:defRPr sz="1200" b="0">
                <a:latin typeface="Arial" charset="0"/>
                <a:ea typeface="ＭＳ Ｐゴシック" pitchFamily="1" charset="-128"/>
              </a:defRPr>
            </a:lvl1pPr>
          </a:lstStyle>
          <a:p>
            <a:pPr>
              <a:defRPr/>
            </a:pPr>
            <a:fld id="{92F137AF-EA02-41EE-AE42-361AC312908D}" type="slidenum">
              <a:rPr lang="it-IT"/>
              <a:pPr>
                <a:defRPr/>
              </a:pPr>
              <a:t>‹nº›</a:t>
            </a:fld>
            <a:endParaRPr lang="it-IT"/>
          </a:p>
        </p:txBody>
      </p:sp>
    </p:spTree>
    <p:extLst>
      <p:ext uri="{BB962C8B-B14F-4D97-AF65-F5344CB8AC3E}">
        <p14:creationId xmlns:p14="http://schemas.microsoft.com/office/powerpoint/2010/main" val="29817496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92F137AF-EA02-41EE-AE42-361AC312908D}" type="slidenum">
              <a:rPr lang="it-IT" smtClean="0"/>
              <a:pPr>
                <a:defRPr/>
              </a:pPr>
              <a:t>2</a:t>
            </a:fld>
            <a:endParaRPr lang="it-IT"/>
          </a:p>
        </p:txBody>
      </p:sp>
    </p:spTree>
    <p:extLst>
      <p:ext uri="{BB962C8B-B14F-4D97-AF65-F5344CB8AC3E}">
        <p14:creationId xmlns:p14="http://schemas.microsoft.com/office/powerpoint/2010/main" val="347906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noProof="0" dirty="0"/>
              <a:t>We carried out our research using 2 different approach, at beginning we use the microarray technology.</a:t>
            </a:r>
            <a:r>
              <a:rPr lang="en-US" baseline="0" noProof="0" dirty="0"/>
              <a:t> We use Arabidopsis seedlings, grown in a controlled condition,  and we analyze the </a:t>
            </a:r>
            <a:r>
              <a:rPr lang="en-US" baseline="0" noProof="0" dirty="0" err="1"/>
              <a:t>trascriptonic</a:t>
            </a:r>
            <a:r>
              <a:rPr lang="en-US" baseline="0" noProof="0" dirty="0"/>
              <a:t> fingerprint</a:t>
            </a:r>
            <a:endParaRPr lang="en-US" noProof="0" dirty="0"/>
          </a:p>
          <a:p>
            <a:endParaRPr lang="es-ES_tradnl" dirty="0"/>
          </a:p>
        </p:txBody>
      </p:sp>
      <p:sp>
        <p:nvSpPr>
          <p:cNvPr id="4" name="Segnaposto numero diapositiva 3"/>
          <p:cNvSpPr>
            <a:spLocks noGrp="1"/>
          </p:cNvSpPr>
          <p:nvPr>
            <p:ph type="sldNum" sz="quarter" idx="10"/>
          </p:nvPr>
        </p:nvSpPr>
        <p:spPr/>
        <p:txBody>
          <a:bodyPr/>
          <a:lstStyle/>
          <a:p>
            <a:pPr>
              <a:defRPr/>
            </a:pPr>
            <a:fld id="{5A291BDD-118E-4569-96A9-C6EDAA7D589F}" type="slidenum">
              <a:rPr lang="it-IT" smtClean="0"/>
              <a:pPr>
                <a:defRPr/>
              </a:pPr>
              <a:t>55</a:t>
            </a:fld>
            <a:endParaRPr lang="it-IT"/>
          </a:p>
        </p:txBody>
      </p:sp>
    </p:spTree>
    <p:extLst>
      <p:ext uri="{BB962C8B-B14F-4D97-AF65-F5344CB8AC3E}">
        <p14:creationId xmlns:p14="http://schemas.microsoft.com/office/powerpoint/2010/main" val="42680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noProof="0" dirty="0"/>
              <a:t>What we achieve is that </a:t>
            </a:r>
            <a:r>
              <a:rPr lang="en-US" baseline="0" noProof="0" dirty="0" err="1"/>
              <a:t>megafol</a:t>
            </a:r>
            <a:r>
              <a:rPr lang="en-US" baseline="0" noProof="0" dirty="0"/>
              <a:t> application in </a:t>
            </a:r>
            <a:r>
              <a:rPr lang="en-US" baseline="0" noProof="0" dirty="0" err="1"/>
              <a:t>arabidopsis</a:t>
            </a:r>
            <a:r>
              <a:rPr lang="en-US" baseline="0" noProof="0" dirty="0"/>
              <a:t> induce the over expression of different gene , in our research we have seen that more than 127 gene are encoded comparing with untreated plant. In particular among the different gene our microarray showed that the main product action was on gene involved on plant stress response. So that we decide, in the second step of this research, to focalize the analysis only considering the stress</a:t>
            </a:r>
            <a:endParaRPr lang="en-US" noProof="0" dirty="0"/>
          </a:p>
          <a:p>
            <a:endParaRPr lang="es-ES_tradnl" dirty="0"/>
          </a:p>
        </p:txBody>
      </p:sp>
      <p:sp>
        <p:nvSpPr>
          <p:cNvPr id="4" name="Segnaposto numero diapositiva 3"/>
          <p:cNvSpPr>
            <a:spLocks noGrp="1"/>
          </p:cNvSpPr>
          <p:nvPr>
            <p:ph type="sldNum" sz="quarter" idx="10"/>
          </p:nvPr>
        </p:nvSpPr>
        <p:spPr/>
        <p:txBody>
          <a:bodyPr/>
          <a:lstStyle/>
          <a:p>
            <a:pPr>
              <a:defRPr/>
            </a:pPr>
            <a:fld id="{5A291BDD-118E-4569-96A9-C6EDAA7D589F}" type="slidenum">
              <a:rPr lang="it-IT" smtClean="0"/>
              <a:pPr>
                <a:defRPr/>
              </a:pPr>
              <a:t>56</a:t>
            </a:fld>
            <a:endParaRPr lang="it-IT"/>
          </a:p>
        </p:txBody>
      </p:sp>
    </p:spTree>
    <p:extLst>
      <p:ext uri="{BB962C8B-B14F-4D97-AF65-F5344CB8AC3E}">
        <p14:creationId xmlns:p14="http://schemas.microsoft.com/office/powerpoint/2010/main" val="2894071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dirty="0"/>
              <a:t>And we decide to</a:t>
            </a:r>
            <a:r>
              <a:rPr lang="es-ES_tradnl" baseline="0" dirty="0"/>
              <a:t> continue our research moving from the model plant Arbidopsis and the standard condition to a cultivated crop. We choosen  tomato grown in pot. On this tomato we induced the </a:t>
            </a:r>
            <a:r>
              <a:rPr lang="en-US" baseline="0" noProof="0" dirty="0"/>
              <a:t>Drought</a:t>
            </a:r>
            <a:r>
              <a:rPr lang="es-ES_tradnl" baseline="0" dirty="0"/>
              <a:t> stress and proceed to analyze at same time the molecular modification induced by megafol using realtime pcr, and the main morpho – physiological modification using the phenomic approach thanks to scanalyzer 3d now available at Agrobios</a:t>
            </a:r>
            <a:endParaRPr lang="es-ES_tradnl" dirty="0"/>
          </a:p>
          <a:p>
            <a:endParaRPr lang="es-ES_tradnl" dirty="0"/>
          </a:p>
        </p:txBody>
      </p:sp>
      <p:sp>
        <p:nvSpPr>
          <p:cNvPr id="4" name="Segnaposto numero diapositiva 3"/>
          <p:cNvSpPr>
            <a:spLocks noGrp="1"/>
          </p:cNvSpPr>
          <p:nvPr>
            <p:ph type="sldNum" sz="quarter" idx="10"/>
          </p:nvPr>
        </p:nvSpPr>
        <p:spPr/>
        <p:txBody>
          <a:bodyPr/>
          <a:lstStyle/>
          <a:p>
            <a:pPr>
              <a:defRPr/>
            </a:pPr>
            <a:fld id="{5A291BDD-118E-4569-96A9-C6EDAA7D589F}" type="slidenum">
              <a:rPr lang="it-IT" smtClean="0"/>
              <a:pPr>
                <a:defRPr/>
              </a:pPr>
              <a:t>57</a:t>
            </a:fld>
            <a:endParaRPr lang="it-IT"/>
          </a:p>
        </p:txBody>
      </p:sp>
    </p:spTree>
    <p:extLst>
      <p:ext uri="{BB962C8B-B14F-4D97-AF65-F5344CB8AC3E}">
        <p14:creationId xmlns:p14="http://schemas.microsoft.com/office/powerpoint/2010/main" val="1086387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p:cNvSpPr>
            <a:spLocks noGrp="1" noRot="1" noChangeAspect="1" noTextEdit="1"/>
          </p:cNvSpPr>
          <p:nvPr>
            <p:ph type="sldImg"/>
          </p:nvPr>
        </p:nvSpPr>
        <p:spPr>
          <a:ln/>
        </p:spPr>
      </p:sp>
      <p:sp>
        <p:nvSpPr>
          <p:cNvPr id="144387" name="Segnaposto note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s-ES_tradnl" dirty="0">
                <a:latin typeface="Arial" pitchFamily="34" charset="0"/>
                <a:ea typeface="ＭＳ Ｐゴシック" pitchFamily="34" charset="-128"/>
              </a:rPr>
              <a:t>The protocol we adopt was: one week after the trasplant we stopped the irrigation iduce</a:t>
            </a:r>
            <a:r>
              <a:rPr lang="es-ES_tradnl" baseline="0" dirty="0">
                <a:latin typeface="Arial" pitchFamily="34" charset="0"/>
                <a:ea typeface="ＭＳ Ｐゴシック" pitchFamily="34" charset="-128"/>
              </a:rPr>
              <a:t> drought stress </a:t>
            </a:r>
            <a:r>
              <a:rPr lang="es-ES_tradnl" dirty="0">
                <a:latin typeface="Arial" pitchFamily="34" charset="0"/>
                <a:ea typeface="ＭＳ Ｐゴシック" pitchFamily="34" charset="-128"/>
              </a:rPr>
              <a:t>........ We did daily</a:t>
            </a:r>
            <a:r>
              <a:rPr lang="es-ES_tradnl" baseline="0" dirty="0">
                <a:latin typeface="Arial" pitchFamily="34" charset="0"/>
                <a:ea typeface="ＭＳ Ｐゴシック" pitchFamily="34" charset="-128"/>
              </a:rPr>
              <a:t> assesment on the phenotype change and collected sample for real time pcr in order to correlate the two kind of data. We mantain a period of strong stress without water for 4 days  a second period with a small recovery 50 ml of water for 5 days, to avoid plant die and a complete recovery </a:t>
            </a:r>
            <a:endParaRPr lang="es-ES_tradnl" dirty="0">
              <a:latin typeface="Arial" pitchFamily="34" charset="0"/>
              <a:ea typeface="ＭＳ Ｐゴシック" pitchFamily="34" charset="-128"/>
            </a:endParaRPr>
          </a:p>
          <a:p>
            <a:pPr eaLnBrk="1" hangingPunct="1"/>
            <a:endParaRPr lang="es-ES_tradnl" dirty="0">
              <a:latin typeface="Arial" pitchFamily="34" charset="0"/>
              <a:ea typeface="ＭＳ Ｐゴシック" pitchFamily="34" charset="-128"/>
            </a:endParaRPr>
          </a:p>
        </p:txBody>
      </p:sp>
      <p:sp>
        <p:nvSpPr>
          <p:cNvPr id="144388" name="Segnaposto numero diapositiva 3"/>
          <p:cNvSpPr>
            <a:spLocks noGrp="1"/>
          </p:cNvSpPr>
          <p:nvPr>
            <p:ph type="sldNum" sz="quarter" idx="5"/>
          </p:nvPr>
        </p:nvSpPr>
        <p:spPr>
          <a:noFill/>
        </p:spPr>
        <p:txBody>
          <a:bodyPr/>
          <a:lstStyle/>
          <a:p>
            <a:fld id="{BC63DCF4-34B5-4CF3-B093-901ABA1282E3}" type="slidenum">
              <a:rPr lang="it-IT" smtClean="0">
                <a:latin typeface="Arial" pitchFamily="34" charset="0"/>
                <a:ea typeface="ＭＳ Ｐゴシック" pitchFamily="34" charset="-128"/>
              </a:rPr>
              <a:pPr/>
              <a:t>58</a:t>
            </a:fld>
            <a:endParaRPr lang="it-IT">
              <a:latin typeface="Arial" pitchFamily="34" charset="0"/>
              <a:ea typeface="ＭＳ Ｐゴシック" pitchFamily="34" charset="-128"/>
            </a:endParaRPr>
          </a:p>
        </p:txBody>
      </p:sp>
    </p:spTree>
    <p:extLst>
      <p:ext uri="{BB962C8B-B14F-4D97-AF65-F5344CB8AC3E}">
        <p14:creationId xmlns:p14="http://schemas.microsoft.com/office/powerpoint/2010/main" val="3282633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noProof="0" dirty="0"/>
              <a:t>Concerning</a:t>
            </a:r>
            <a:r>
              <a:rPr lang="en-US" dirty="0"/>
              <a:t> the molecular</a:t>
            </a:r>
            <a:r>
              <a:rPr lang="en-US" baseline="0" dirty="0"/>
              <a:t> response, we chosen to show the results of this two gene that are both stress (</a:t>
            </a:r>
            <a:r>
              <a:rPr lang="en-US" baseline="0" dirty="0" err="1"/>
              <a:t>disecation</a:t>
            </a:r>
            <a:r>
              <a:rPr lang="en-US" baseline="0" dirty="0"/>
              <a:t>) induced gene: the first one is </a:t>
            </a:r>
            <a:r>
              <a:rPr lang="en-US" baseline="0" dirty="0" err="1"/>
              <a:t>dehydrin</a:t>
            </a:r>
            <a:r>
              <a:rPr lang="en-US" baseline="0" dirty="0"/>
              <a:t> genes that encode for </a:t>
            </a:r>
            <a:r>
              <a:rPr lang="en-US" baseline="0" dirty="0" err="1"/>
              <a:t>dehydrin</a:t>
            </a:r>
            <a:r>
              <a:rPr lang="en-US" baseline="0" dirty="0"/>
              <a:t> protein that work reducing </a:t>
            </a:r>
            <a:r>
              <a:rPr lang="en-US" dirty="0"/>
              <a:t>dehydration second</a:t>
            </a:r>
            <a:r>
              <a:rPr lang="en-US" baseline="0" dirty="0"/>
              <a:t> one is also induced in drought condition encoding </a:t>
            </a:r>
            <a:r>
              <a:rPr lang="en-US" baseline="0" dirty="0" err="1"/>
              <a:t>hydrophillic</a:t>
            </a:r>
            <a:r>
              <a:rPr lang="en-US" baseline="0" dirty="0"/>
              <a:t> protein. In untreated plant we observe that both this gene are highly  induced particularly during the most severe period of water lack  by the drought stress as a plant response to this stress, in </a:t>
            </a:r>
            <a:r>
              <a:rPr lang="en-US" baseline="0" dirty="0" err="1"/>
              <a:t>megafol</a:t>
            </a:r>
            <a:r>
              <a:rPr lang="en-US" baseline="0" dirty="0"/>
              <a:t> treated plant the level of expression is much lower probably some protection is induced (to be investigate) plant get a sort of hardening and are less </a:t>
            </a:r>
            <a:r>
              <a:rPr lang="en-US" baseline="0" dirty="0" err="1"/>
              <a:t>senitive</a:t>
            </a:r>
            <a:r>
              <a:rPr lang="en-US" baseline="0" dirty="0"/>
              <a:t> to the stress</a:t>
            </a:r>
            <a:endParaRPr lang="en-US" dirty="0"/>
          </a:p>
        </p:txBody>
      </p:sp>
      <p:sp>
        <p:nvSpPr>
          <p:cNvPr id="4" name="Segnaposto numero diapositiva 3"/>
          <p:cNvSpPr>
            <a:spLocks noGrp="1"/>
          </p:cNvSpPr>
          <p:nvPr>
            <p:ph type="sldNum" sz="quarter" idx="10"/>
          </p:nvPr>
        </p:nvSpPr>
        <p:spPr/>
        <p:txBody>
          <a:bodyPr/>
          <a:lstStyle/>
          <a:p>
            <a:pPr>
              <a:defRPr/>
            </a:pPr>
            <a:fld id="{5A291BDD-118E-4569-96A9-C6EDAA7D589F}" type="slidenum">
              <a:rPr lang="it-IT" smtClean="0"/>
              <a:pPr>
                <a:defRPr/>
              </a:pPr>
              <a:t>59</a:t>
            </a:fld>
            <a:endParaRPr lang="it-IT"/>
          </a:p>
        </p:txBody>
      </p:sp>
    </p:spTree>
    <p:extLst>
      <p:ext uri="{BB962C8B-B14F-4D97-AF65-F5344CB8AC3E}">
        <p14:creationId xmlns:p14="http://schemas.microsoft.com/office/powerpoint/2010/main" val="114802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txBox="1">
            <a:spLocks noGrp="1" noChangeArrowheads="1"/>
          </p:cNvSpPr>
          <p:nvPr/>
        </p:nvSpPr>
        <p:spPr bwMode="auto">
          <a:xfrm>
            <a:off x="3884613" y="8685214"/>
            <a:ext cx="2971800" cy="457200"/>
          </a:xfrm>
          <a:prstGeom prst="rect">
            <a:avLst/>
          </a:prstGeom>
          <a:noFill/>
          <a:ln w="9525">
            <a:noFill/>
            <a:miter lim="800000"/>
            <a:headEnd/>
            <a:tailEnd/>
          </a:ln>
        </p:spPr>
        <p:txBody>
          <a:bodyPr lIns="91422" tIns="45712" rIns="91422" bIns="45712" anchor="b"/>
          <a:lstStyle/>
          <a:p>
            <a:pPr algn="r" eaLnBrk="1" hangingPunct="1"/>
            <a:fld id="{D7AB9CD2-17DF-4D8B-A19E-5DAD037A1849}" type="slidenum">
              <a:rPr lang="it-IT" sz="1200" b="0">
                <a:solidFill>
                  <a:srgbClr val="000000"/>
                </a:solidFill>
                <a:latin typeface="Arial" pitchFamily="34" charset="0"/>
                <a:ea typeface="ＭＳ Ｐゴシック" pitchFamily="34" charset="-128"/>
                <a:cs typeface="Arial" pitchFamily="34" charset="0"/>
              </a:rPr>
              <a:pPr algn="r" eaLnBrk="1" hangingPunct="1"/>
              <a:t>60</a:t>
            </a:fld>
            <a:endParaRPr lang="it-IT" sz="1200" b="0" dirty="0">
              <a:solidFill>
                <a:srgbClr val="000000"/>
              </a:solidFill>
              <a:latin typeface="Arial" pitchFamily="34" charset="0"/>
              <a:ea typeface="ＭＳ Ｐゴシック" pitchFamily="34" charset="-128"/>
              <a:cs typeface="Arial" pitchFamily="34" charset="0"/>
            </a:endParaRPr>
          </a:p>
        </p:txBody>
      </p:sp>
      <p:sp>
        <p:nvSpPr>
          <p:cNvPr id="340995" name="Rectangle 2"/>
          <p:cNvSpPr>
            <a:spLocks noGrp="1" noRot="1" noChangeAspect="1" noChangeArrowheads="1" noTextEdit="1"/>
          </p:cNvSpPr>
          <p:nvPr>
            <p:ph type="sldImg"/>
          </p:nvPr>
        </p:nvSpPr>
        <p:spPr>
          <a:xfrm>
            <a:off x="381000" y="685800"/>
            <a:ext cx="6096000" cy="3429000"/>
          </a:xfrm>
          <a:ln/>
        </p:spPr>
      </p:sp>
      <p:sp>
        <p:nvSpPr>
          <p:cNvPr id="340996" name="Rectangle 3"/>
          <p:cNvSpPr>
            <a:spLocks noGrp="1" noChangeArrowheads="1"/>
          </p:cNvSpPr>
          <p:nvPr>
            <p:ph type="body" idx="1"/>
          </p:nvPr>
        </p:nvSpPr>
        <p:spPr>
          <a:noFill/>
          <a:ln/>
        </p:spPr>
        <p:txBody>
          <a:bodyPr/>
          <a:lstStyle/>
          <a:p>
            <a:pPr eaLnBrk="1" hangingPunct="1"/>
            <a:endParaRPr lang="it-IT">
              <a:latin typeface="Arial" pitchFamily="34" charset="0"/>
              <a:cs typeface="Arial" pitchFamily="34" charset="0"/>
            </a:endParaRPr>
          </a:p>
        </p:txBody>
      </p:sp>
    </p:spTree>
    <p:extLst>
      <p:ext uri="{BB962C8B-B14F-4D97-AF65-F5344CB8AC3E}">
        <p14:creationId xmlns:p14="http://schemas.microsoft.com/office/powerpoint/2010/main" val="1075040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Imaging</a:t>
            </a:r>
            <a:r>
              <a:rPr lang="it-IT" dirty="0"/>
              <a:t> </a:t>
            </a:r>
            <a:r>
              <a:rPr lang="it-IT" dirty="0" err="1"/>
              <a:t>capturing</a:t>
            </a:r>
            <a:r>
              <a:rPr lang="it-IT" dirty="0"/>
              <a:t> </a:t>
            </a:r>
            <a:r>
              <a:rPr lang="it-IT" dirty="0" err="1"/>
              <a:t>system</a:t>
            </a:r>
            <a:endParaRPr lang="it-IT" dirty="0"/>
          </a:p>
          <a:p>
            <a:r>
              <a:rPr lang="it-IT" dirty="0"/>
              <a:t>Three </a:t>
            </a:r>
            <a:r>
              <a:rPr lang="it-IT" dirty="0" err="1"/>
              <a:t>imeging</a:t>
            </a:r>
            <a:r>
              <a:rPr lang="it-IT" dirty="0"/>
              <a:t> </a:t>
            </a:r>
            <a:r>
              <a:rPr lang="it-IT" dirty="0" err="1"/>
              <a:t>chambers</a:t>
            </a:r>
            <a:r>
              <a:rPr lang="it-IT" dirty="0"/>
              <a:t> with</a:t>
            </a:r>
            <a:endParaRPr lang="en-US" dirty="0"/>
          </a:p>
        </p:txBody>
      </p:sp>
      <p:sp>
        <p:nvSpPr>
          <p:cNvPr id="4" name="Segnaposto numero diapositiva 3"/>
          <p:cNvSpPr>
            <a:spLocks noGrp="1"/>
          </p:cNvSpPr>
          <p:nvPr>
            <p:ph type="sldNum" sz="quarter" idx="10"/>
          </p:nvPr>
        </p:nvSpPr>
        <p:spPr/>
        <p:txBody>
          <a:bodyPr/>
          <a:lstStyle/>
          <a:p>
            <a:fld id="{FB44CCE1-464A-4A36-B78F-B1AD2AC1ABB0}"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364559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31"/>
          <p:cNvSpPr>
            <a:spLocks noGrp="1" noChangeArrowheads="1"/>
          </p:cNvSpPr>
          <p:nvPr>
            <p:ph type="sldNum" sz="quarter" idx="5"/>
          </p:nvPr>
        </p:nvSpPr>
        <p:spPr>
          <a:noFill/>
        </p:spPr>
        <p:txBody>
          <a:bodyPr/>
          <a:lstStyle/>
          <a:p>
            <a:fld id="{404C1FA8-98B6-4BDC-9B13-54DCB63F7BEA}" type="slidenum">
              <a:rPr lang="it-IT" smtClean="0">
                <a:solidFill>
                  <a:prstClr val="black"/>
                </a:solidFill>
                <a:latin typeface="Arial" pitchFamily="34" charset="0"/>
                <a:ea typeface="ＭＳ Ｐゴシック" pitchFamily="34" charset="-128"/>
              </a:rPr>
              <a:pPr/>
              <a:t>62</a:t>
            </a:fld>
            <a:endParaRPr lang="it-IT">
              <a:solidFill>
                <a:prstClr val="black"/>
              </a:solidFill>
              <a:latin typeface="Arial" pitchFamily="34" charset="0"/>
              <a:ea typeface="ＭＳ Ｐゴシック" pitchFamily="34" charset="-128"/>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s-ES_tradnl">
                <a:latin typeface="Arial" pitchFamily="34" charset="0"/>
                <a:ea typeface="ＭＳ Ｐゴシック" pitchFamily="34" charset="-128"/>
              </a:rPr>
              <a:t>We detected the follow parameters</a:t>
            </a:r>
          </a:p>
        </p:txBody>
      </p:sp>
    </p:spTree>
    <p:extLst>
      <p:ext uri="{BB962C8B-B14F-4D97-AF65-F5344CB8AC3E}">
        <p14:creationId xmlns:p14="http://schemas.microsoft.com/office/powerpoint/2010/main" val="349229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DB</a:t>
            </a:r>
            <a:r>
              <a:rPr lang="it-IT" baseline="0" dirty="0"/>
              <a:t> </a:t>
            </a:r>
            <a:r>
              <a:rPr lang="it-IT" baseline="0" dirty="0" err="1"/>
              <a:t>correlates</a:t>
            </a:r>
            <a:r>
              <a:rPr lang="it-IT" baseline="0" dirty="0"/>
              <a:t> with </a:t>
            </a:r>
            <a:r>
              <a:rPr lang="it-IT" baseline="0" dirty="0" err="1"/>
              <a:t>fresh</a:t>
            </a:r>
            <a:r>
              <a:rPr lang="it-IT" baseline="0" dirty="0"/>
              <a:t> </a:t>
            </a:r>
            <a:r>
              <a:rPr lang="it-IT" baseline="0" dirty="0" err="1"/>
              <a:t>weight</a:t>
            </a:r>
            <a:r>
              <a:rPr lang="it-IT" baseline="0" dirty="0"/>
              <a:t>, the area of the </a:t>
            </a:r>
            <a:r>
              <a:rPr lang="it-IT" baseline="0" dirty="0" err="1"/>
              <a:t>plant</a:t>
            </a:r>
            <a:r>
              <a:rPr lang="it-IT" baseline="0" dirty="0"/>
              <a:t> in the </a:t>
            </a:r>
            <a:r>
              <a:rPr lang="it-IT" baseline="0" dirty="0" err="1"/>
              <a:t>three</a:t>
            </a:r>
            <a:r>
              <a:rPr lang="it-IT" baseline="0" dirty="0"/>
              <a:t> </a:t>
            </a:r>
            <a:r>
              <a:rPr lang="it-IT" baseline="0" dirty="0" err="1"/>
              <a:t>orthogonal</a:t>
            </a:r>
            <a:r>
              <a:rPr lang="it-IT" baseline="0" dirty="0"/>
              <a:t> images from the RGB </a:t>
            </a:r>
            <a:r>
              <a:rPr lang="it-IT" baseline="0" dirty="0" err="1"/>
              <a:t>chamber</a:t>
            </a:r>
            <a:r>
              <a:rPr lang="it-IT" baseline="0" dirty="0"/>
              <a:t> </a:t>
            </a:r>
            <a:r>
              <a:rPr lang="it-IT" baseline="0" dirty="0" err="1"/>
              <a:t>were</a:t>
            </a:r>
            <a:r>
              <a:rPr lang="it-IT" baseline="0" dirty="0"/>
              <a:t> </a:t>
            </a:r>
            <a:r>
              <a:rPr lang="it-IT" baseline="0" dirty="0" err="1"/>
              <a:t>applied</a:t>
            </a:r>
            <a:r>
              <a:rPr lang="it-IT" baseline="0" dirty="0"/>
              <a:t> in the </a:t>
            </a:r>
            <a:r>
              <a:rPr lang="it-IT" baseline="0" dirty="0" err="1"/>
              <a:t>following</a:t>
            </a:r>
            <a:r>
              <a:rPr lang="it-IT" baseline="0" dirty="0"/>
              <a:t> formula</a:t>
            </a:r>
            <a:endParaRPr lang="en-US" dirty="0"/>
          </a:p>
        </p:txBody>
      </p:sp>
      <p:sp>
        <p:nvSpPr>
          <p:cNvPr id="4" name="Segnaposto numero diapositiva 3"/>
          <p:cNvSpPr>
            <a:spLocks noGrp="1"/>
          </p:cNvSpPr>
          <p:nvPr>
            <p:ph type="sldNum" sz="quarter" idx="10"/>
          </p:nvPr>
        </p:nvSpPr>
        <p:spPr/>
        <p:txBody>
          <a:bodyPr/>
          <a:lstStyle/>
          <a:p>
            <a:fld id="{FB44CCE1-464A-4A36-B78F-B1AD2AC1ABB0}"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054193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B44CCE1-464A-4A36-B78F-B1AD2AC1ABB0}"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71972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92F137AF-EA02-41EE-AE42-361AC312908D}" type="slidenum">
              <a:rPr lang="it-IT" smtClean="0"/>
              <a:pPr>
                <a:defRPr/>
              </a:pPr>
              <a:t>7</a:t>
            </a:fld>
            <a:endParaRPr lang="it-IT"/>
          </a:p>
        </p:txBody>
      </p:sp>
    </p:spTree>
    <p:extLst>
      <p:ext uri="{BB962C8B-B14F-4D97-AF65-F5344CB8AC3E}">
        <p14:creationId xmlns:p14="http://schemas.microsoft.com/office/powerpoint/2010/main" val="3118550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Possible fates of excited Chl. When </a:t>
            </a:r>
            <a:r>
              <a:rPr lang="en-US" dirty="0" err="1"/>
              <a:t>Chl</a:t>
            </a:r>
            <a:r>
              <a:rPr lang="en-US" dirty="0"/>
              <a:t> absorbs light it is excited from its ground state to its </a:t>
            </a:r>
            <a:r>
              <a:rPr lang="en-US" b="1" dirty="0"/>
              <a:t>singlet excited state,</a:t>
            </a:r>
            <a:r>
              <a:rPr lang="en-US" b="1" baseline="30000" dirty="0"/>
              <a:t>1</a:t>
            </a:r>
            <a:r>
              <a:rPr lang="en-US" b="1" dirty="0"/>
              <a:t>Chl</a:t>
            </a:r>
            <a:r>
              <a:rPr lang="en-US" dirty="0"/>
              <a:t>*. From there it has several ways to relax back to the ground state. It can relax by </a:t>
            </a:r>
            <a:r>
              <a:rPr lang="en-US" b="1" dirty="0"/>
              <a:t>emitting light</a:t>
            </a:r>
            <a:r>
              <a:rPr lang="en-US" dirty="0"/>
              <a:t>, seen as </a:t>
            </a:r>
            <a:r>
              <a:rPr lang="en-US" b="1" dirty="0"/>
              <a:t>fluorescence</a:t>
            </a:r>
            <a:r>
              <a:rPr lang="en-US" dirty="0"/>
              <a:t> (1). Its excitation can be used to </a:t>
            </a:r>
            <a:r>
              <a:rPr lang="en-US" b="1" dirty="0"/>
              <a:t>fuel photosynthetic reactions </a:t>
            </a:r>
            <a:r>
              <a:rPr lang="en-US" dirty="0"/>
              <a:t>(2), or it can </a:t>
            </a:r>
            <a:r>
              <a:rPr lang="en-US" b="1" dirty="0"/>
              <a:t>de-excite by dissipating heat </a:t>
            </a:r>
            <a:r>
              <a:rPr lang="en-US" dirty="0"/>
              <a:t>(3); both of these mechanisms reduce the amount of fluorescence. They are therefore referred to as </a:t>
            </a:r>
            <a:r>
              <a:rPr lang="en-US" dirty="0" err="1"/>
              <a:t>qP</a:t>
            </a:r>
            <a:r>
              <a:rPr lang="en-US" dirty="0"/>
              <a:t> and NPQ of </a:t>
            </a:r>
            <a:r>
              <a:rPr lang="en-US" dirty="0" err="1"/>
              <a:t>Chl</a:t>
            </a:r>
            <a:r>
              <a:rPr lang="en-US" dirty="0"/>
              <a:t> fluorescence. Last,</a:t>
            </a:r>
            <a:r>
              <a:rPr lang="en-US" baseline="30000" dirty="0"/>
              <a:t>1</a:t>
            </a:r>
            <a:r>
              <a:rPr lang="en-US" dirty="0"/>
              <a:t>Chl* can, by intersystem crossing, produce</a:t>
            </a:r>
            <a:r>
              <a:rPr lang="en-US" baseline="30000" dirty="0"/>
              <a:t>3</a:t>
            </a:r>
            <a:r>
              <a:rPr lang="en-US" dirty="0"/>
              <a:t>Chl* (4), which in turn is able to produce</a:t>
            </a:r>
            <a:r>
              <a:rPr lang="en-US" baseline="30000" dirty="0"/>
              <a:t>1</a:t>
            </a:r>
            <a:r>
              <a:rPr lang="en-US" dirty="0"/>
              <a:t>O</a:t>
            </a:r>
            <a:r>
              <a:rPr lang="en-US" baseline="-25000" dirty="0"/>
              <a:t>2</a:t>
            </a:r>
            <a:r>
              <a:rPr lang="en-US" dirty="0"/>
              <a:t>*, a very reactive oxygen species</a:t>
            </a:r>
            <a:endParaRPr lang="it-IT" dirty="0"/>
          </a:p>
          <a:p>
            <a:endParaRPr lang="it-IT" dirty="0"/>
          </a:p>
        </p:txBody>
      </p:sp>
      <p:sp>
        <p:nvSpPr>
          <p:cNvPr id="4" name="Segnaposto numero diapositiva 3"/>
          <p:cNvSpPr>
            <a:spLocks noGrp="1"/>
          </p:cNvSpPr>
          <p:nvPr>
            <p:ph type="sldNum" sz="quarter" idx="10"/>
          </p:nvPr>
        </p:nvSpPr>
        <p:spPr/>
        <p:txBody>
          <a:bodyPr/>
          <a:lstStyle/>
          <a:p>
            <a:pPr>
              <a:defRPr/>
            </a:pPr>
            <a:fld id="{92F137AF-EA02-41EE-AE42-361AC312908D}" type="slidenum">
              <a:rPr lang="it-IT" smtClean="0"/>
              <a:pPr>
                <a:defRPr/>
              </a:pPr>
              <a:t>66</a:t>
            </a:fld>
            <a:endParaRPr lang="it-IT"/>
          </a:p>
        </p:txBody>
      </p:sp>
    </p:spTree>
    <p:extLst>
      <p:ext uri="{BB962C8B-B14F-4D97-AF65-F5344CB8AC3E}">
        <p14:creationId xmlns:p14="http://schemas.microsoft.com/office/powerpoint/2010/main" val="3474785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7776" eaLnBrk="1" fontAlgn="auto" hangingPunct="1">
              <a:spcBef>
                <a:spcPts val="0"/>
              </a:spcBef>
              <a:spcAft>
                <a:spcPts val="0"/>
              </a:spcAft>
              <a:defRPr/>
            </a:pPr>
            <a:r>
              <a:rPr lang="it-IT" dirty="0" err="1"/>
              <a:t>Important</a:t>
            </a:r>
            <a:r>
              <a:rPr lang="it-IT" baseline="0" dirty="0"/>
              <a:t> for </a:t>
            </a:r>
            <a:r>
              <a:rPr lang="it-IT" baseline="0" dirty="0" err="1"/>
              <a:t>identify</a:t>
            </a:r>
            <a:r>
              <a:rPr lang="it-IT" baseline="0" dirty="0"/>
              <a:t> the </a:t>
            </a:r>
            <a:r>
              <a:rPr lang="it-IT" baseline="0" dirty="0" err="1"/>
              <a:t>chemical</a:t>
            </a:r>
            <a:r>
              <a:rPr lang="it-IT" baseline="0" dirty="0"/>
              <a:t> </a:t>
            </a:r>
            <a:r>
              <a:rPr lang="it-IT" baseline="0" dirty="0" err="1"/>
              <a:t>functional</a:t>
            </a:r>
            <a:r>
              <a:rPr lang="it-IT" baseline="0" dirty="0"/>
              <a:t> </a:t>
            </a:r>
            <a:r>
              <a:rPr lang="it-IT" baseline="0" dirty="0" err="1"/>
              <a:t>groups</a:t>
            </a:r>
            <a:r>
              <a:rPr lang="it-IT" baseline="0" dirty="0"/>
              <a:t>: </a:t>
            </a:r>
            <a:r>
              <a:rPr lang="it-IT" baseline="0" dirty="0" err="1"/>
              <a:t>already</a:t>
            </a:r>
            <a:r>
              <a:rPr lang="it-IT" baseline="0" dirty="0"/>
              <a:t> </a:t>
            </a:r>
            <a:r>
              <a:rPr lang="it-IT" baseline="0" dirty="0" err="1"/>
              <a:t>used</a:t>
            </a:r>
            <a:r>
              <a:rPr lang="it-IT" baseline="0" dirty="0"/>
              <a:t> for </a:t>
            </a:r>
            <a:r>
              <a:rPr lang="it-IT" baseline="0" dirty="0" err="1"/>
              <a:t>measuring</a:t>
            </a:r>
            <a:r>
              <a:rPr lang="it-IT" baseline="0" dirty="0"/>
              <a:t> the water </a:t>
            </a:r>
            <a:r>
              <a:rPr lang="it-IT" baseline="0" dirty="0" err="1"/>
              <a:t>content</a:t>
            </a:r>
            <a:r>
              <a:rPr lang="it-IT" baseline="0" dirty="0"/>
              <a:t>, </a:t>
            </a:r>
            <a:r>
              <a:rPr lang="it-IT" baseline="0" dirty="0" err="1"/>
              <a:t>quantifying</a:t>
            </a:r>
            <a:r>
              <a:rPr lang="it-IT" baseline="0" dirty="0"/>
              <a:t> water </a:t>
            </a:r>
            <a:r>
              <a:rPr lang="it-IT" baseline="0" dirty="0" err="1"/>
              <a:t>molecules</a:t>
            </a:r>
            <a:r>
              <a:rPr lang="it-IT" baseline="0" dirty="0"/>
              <a:t> </a:t>
            </a:r>
            <a:r>
              <a:rPr lang="it-IT" baseline="0" dirty="0" err="1"/>
              <a:t>through</a:t>
            </a:r>
            <a:r>
              <a:rPr lang="it-IT" baseline="0" dirty="0"/>
              <a:t> the OH </a:t>
            </a:r>
            <a:endParaRPr lang="en-US" dirty="0"/>
          </a:p>
          <a:p>
            <a:r>
              <a:rPr lang="it-IT" baseline="0" dirty="0" err="1"/>
              <a:t>Chamical</a:t>
            </a:r>
            <a:r>
              <a:rPr lang="it-IT" baseline="0" dirty="0"/>
              <a:t> </a:t>
            </a:r>
            <a:r>
              <a:rPr lang="it-IT" baseline="0" dirty="0" err="1"/>
              <a:t>bounds</a:t>
            </a:r>
            <a:endParaRPr lang="en-US" dirty="0"/>
          </a:p>
        </p:txBody>
      </p:sp>
      <p:sp>
        <p:nvSpPr>
          <p:cNvPr id="4" name="Segnaposto numero diapositiva 3"/>
          <p:cNvSpPr>
            <a:spLocks noGrp="1"/>
          </p:cNvSpPr>
          <p:nvPr>
            <p:ph type="sldNum" sz="quarter" idx="10"/>
          </p:nvPr>
        </p:nvSpPr>
        <p:spPr/>
        <p:txBody>
          <a:bodyPr/>
          <a:lstStyle/>
          <a:p>
            <a:fld id="{FB44CCE1-464A-4A36-B78F-B1AD2AC1ABB0}"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641602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kern="1200" baseline="0" dirty="0">
                <a:solidFill>
                  <a:schemeClr val="tx1"/>
                </a:solidFill>
                <a:latin typeface="+mn-lt"/>
                <a:ea typeface="+mn-ea"/>
                <a:cs typeface="+mn-cs"/>
              </a:rPr>
              <a:t>In this table you can see the Number of differentially expressed genes during natural dormancy release in both orchards with a fold change from more than 2 until more than 8</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u="none" strike="noStrike" kern="1200" baseline="0" dirty="0">
              <a:solidFill>
                <a:schemeClr val="tx1"/>
              </a:solidFill>
              <a:latin typeface="+mn-lt"/>
              <a:ea typeface="+mn-ea"/>
              <a:cs typeface="+mn-cs"/>
            </a:endParaRPr>
          </a:p>
          <a:p>
            <a:pPr marL="0" indent="0">
              <a:buFont typeface="Wingdings" panose="05000000000000000000" pitchFamily="2" charset="2"/>
              <a:buNone/>
            </a:pPr>
            <a:r>
              <a:rPr lang="en-US" sz="1200" b="1" i="1" u="none" strike="noStrike" kern="1200" baseline="0" dirty="0">
                <a:solidFill>
                  <a:schemeClr val="tx1"/>
                </a:solidFill>
                <a:latin typeface="+mn-lt"/>
                <a:ea typeface="+mn-ea"/>
                <a:cs typeface="+mn-cs"/>
              </a:rPr>
              <a:t>-there was an </a:t>
            </a:r>
            <a:r>
              <a:rPr lang="it-IT" sz="1200" b="1" dirty="0" err="1">
                <a:solidFill>
                  <a:srgbClr val="235754"/>
                </a:solidFill>
                <a:cs typeface="Arial" panose="020B0604020202020204" pitchFamily="34" charset="0"/>
              </a:rPr>
              <a:t>Overlap</a:t>
            </a:r>
            <a:r>
              <a:rPr lang="it-IT" sz="1200" b="1" dirty="0">
                <a:solidFill>
                  <a:srgbClr val="235754"/>
                </a:solidFill>
                <a:cs typeface="Arial" panose="020B0604020202020204" pitchFamily="34" charset="0"/>
              </a:rPr>
              <a:t> of «DIFFERENTIALLY EXPRESSED GENES»  </a:t>
            </a:r>
            <a:r>
              <a:rPr lang="it-IT" sz="1200" b="1" dirty="0" err="1">
                <a:solidFill>
                  <a:srgbClr val="235754"/>
                </a:solidFill>
                <a:cs typeface="Arial" panose="020B0604020202020204" pitchFamily="34" charset="0"/>
              </a:rPr>
              <a:t>beetwen</a:t>
            </a:r>
            <a:r>
              <a:rPr lang="it-IT" sz="1200" b="1" dirty="0">
                <a:solidFill>
                  <a:srgbClr val="235754"/>
                </a:solidFill>
                <a:cs typeface="Arial" panose="020B0604020202020204" pitchFamily="34" charset="0"/>
              </a:rPr>
              <a:t> </a:t>
            </a:r>
            <a:r>
              <a:rPr lang="it-IT" sz="1200" b="1" dirty="0" err="1">
                <a:solidFill>
                  <a:srgbClr val="235754"/>
                </a:solidFill>
                <a:cs typeface="Arial" panose="020B0604020202020204" pitchFamily="34" charset="0"/>
              </a:rPr>
              <a:t>ochards</a:t>
            </a:r>
            <a:r>
              <a:rPr lang="it-IT" sz="1200" b="1" dirty="0">
                <a:solidFill>
                  <a:srgbClr val="235754"/>
                </a:solidFill>
                <a:cs typeface="Arial" panose="020B0604020202020204" pitchFamily="34" charset="0"/>
              </a:rPr>
              <a:t> A and B,</a:t>
            </a:r>
            <a:r>
              <a:rPr lang="it-IT" sz="1200" b="1" baseline="0" dirty="0">
                <a:solidFill>
                  <a:srgbClr val="235754"/>
                </a:solidFill>
                <a:cs typeface="Arial" panose="020B0604020202020204" pitchFamily="34" charset="0"/>
              </a:rPr>
              <a:t> </a:t>
            </a:r>
            <a:r>
              <a:rPr lang="it-IT" sz="1200" b="1" baseline="0" dirty="0" err="1">
                <a:solidFill>
                  <a:srgbClr val="235754"/>
                </a:solidFill>
                <a:cs typeface="Arial" panose="020B0604020202020204" pitchFamily="34" charset="0"/>
              </a:rPr>
              <a:t>genes</a:t>
            </a:r>
            <a:r>
              <a:rPr lang="it-IT" sz="1200" b="1" baseline="0" dirty="0">
                <a:solidFill>
                  <a:srgbClr val="235754"/>
                </a:solidFill>
                <a:cs typeface="Arial" panose="020B0604020202020204" pitchFamily="34" charset="0"/>
              </a:rPr>
              <a:t> </a:t>
            </a:r>
            <a:r>
              <a:rPr lang="it-IT" sz="1200" b="1" baseline="0" dirty="0" err="1">
                <a:solidFill>
                  <a:srgbClr val="235754"/>
                </a:solidFill>
                <a:cs typeface="Arial" panose="020B0604020202020204" pitchFamily="34" charset="0"/>
              </a:rPr>
              <a:t>involved</a:t>
            </a:r>
            <a:r>
              <a:rPr lang="it-IT" sz="1200" b="1" baseline="0" dirty="0">
                <a:solidFill>
                  <a:srgbClr val="235754"/>
                </a:solidFill>
                <a:cs typeface="Arial" panose="020B0604020202020204" pitchFamily="34" charset="0"/>
              </a:rPr>
              <a:t> </a:t>
            </a:r>
            <a:r>
              <a:rPr lang="it-IT" sz="1200" b="1" baseline="0" dirty="0" err="1">
                <a:solidFill>
                  <a:srgbClr val="235754"/>
                </a:solidFill>
                <a:cs typeface="Arial" panose="020B0604020202020204" pitchFamily="34" charset="0"/>
              </a:rPr>
              <a:t>mainly</a:t>
            </a:r>
            <a:r>
              <a:rPr lang="it-IT" sz="1200" b="1" baseline="0" dirty="0">
                <a:solidFill>
                  <a:srgbClr val="235754"/>
                </a:solidFill>
                <a:cs typeface="Arial" panose="020B0604020202020204" pitchFamily="34" charset="0"/>
              </a:rPr>
              <a:t> in </a:t>
            </a:r>
            <a:r>
              <a:rPr lang="it-IT" b="1" dirty="0" err="1">
                <a:solidFill>
                  <a:srgbClr val="235754"/>
                </a:solidFill>
              </a:rPr>
              <a:t>pectin</a:t>
            </a:r>
            <a:r>
              <a:rPr lang="it-IT" b="1" dirty="0">
                <a:solidFill>
                  <a:srgbClr val="235754"/>
                </a:solidFill>
              </a:rPr>
              <a:t> </a:t>
            </a:r>
            <a:r>
              <a:rPr lang="it-IT" b="1" dirty="0" err="1">
                <a:solidFill>
                  <a:srgbClr val="235754"/>
                </a:solidFill>
              </a:rPr>
              <a:t>catabolic</a:t>
            </a:r>
            <a:r>
              <a:rPr lang="it-IT" b="1" dirty="0">
                <a:solidFill>
                  <a:srgbClr val="235754"/>
                </a:solidFill>
              </a:rPr>
              <a:t> </a:t>
            </a:r>
            <a:r>
              <a:rPr lang="it-IT" b="1" dirty="0" err="1">
                <a:solidFill>
                  <a:srgbClr val="235754"/>
                </a:solidFill>
              </a:rPr>
              <a:t>process</a:t>
            </a:r>
            <a:r>
              <a:rPr lang="it-IT" b="1" dirty="0">
                <a:solidFill>
                  <a:srgbClr val="235754"/>
                </a:solidFill>
              </a:rPr>
              <a:t>,</a:t>
            </a:r>
            <a:r>
              <a:rPr lang="it-IT" b="1" baseline="0" dirty="0">
                <a:solidFill>
                  <a:srgbClr val="235754"/>
                </a:solidFill>
              </a:rPr>
              <a:t> </a:t>
            </a:r>
            <a:r>
              <a:rPr lang="it-IT" b="1" dirty="0" err="1">
                <a:solidFill>
                  <a:srgbClr val="235754"/>
                </a:solidFill>
              </a:rPr>
              <a:t>cell</a:t>
            </a:r>
            <a:r>
              <a:rPr lang="it-IT" b="1" dirty="0">
                <a:solidFill>
                  <a:srgbClr val="235754"/>
                </a:solidFill>
              </a:rPr>
              <a:t> </a:t>
            </a:r>
            <a:r>
              <a:rPr lang="it-IT" b="1" dirty="0" err="1">
                <a:solidFill>
                  <a:srgbClr val="235754"/>
                </a:solidFill>
              </a:rPr>
              <a:t>wall</a:t>
            </a:r>
            <a:r>
              <a:rPr lang="it-IT" b="1" dirty="0">
                <a:solidFill>
                  <a:srgbClr val="235754"/>
                </a:solidFill>
              </a:rPr>
              <a:t> </a:t>
            </a:r>
            <a:r>
              <a:rPr lang="it-IT" b="1" dirty="0" err="1">
                <a:solidFill>
                  <a:srgbClr val="235754"/>
                </a:solidFill>
              </a:rPr>
              <a:t>modification</a:t>
            </a:r>
            <a:r>
              <a:rPr lang="it-IT" b="1" dirty="0">
                <a:solidFill>
                  <a:srgbClr val="235754"/>
                </a:solidFill>
              </a:rPr>
              <a:t>,</a:t>
            </a:r>
            <a:r>
              <a:rPr lang="it-IT" b="1" baseline="0" dirty="0">
                <a:solidFill>
                  <a:srgbClr val="235754"/>
                </a:solidFill>
              </a:rPr>
              <a:t> </a:t>
            </a:r>
            <a:r>
              <a:rPr lang="it-IT" b="1" dirty="0" err="1">
                <a:solidFill>
                  <a:srgbClr val="235754"/>
                </a:solidFill>
              </a:rPr>
              <a:t>transmembrane</a:t>
            </a:r>
            <a:r>
              <a:rPr lang="it-IT" b="1" dirty="0">
                <a:solidFill>
                  <a:srgbClr val="235754"/>
                </a:solidFill>
              </a:rPr>
              <a:t> </a:t>
            </a:r>
            <a:r>
              <a:rPr lang="it-IT" b="1" dirty="0" err="1">
                <a:solidFill>
                  <a:srgbClr val="235754"/>
                </a:solidFill>
              </a:rPr>
              <a:t>transport</a:t>
            </a:r>
            <a:r>
              <a:rPr lang="it-IT" b="1" dirty="0">
                <a:solidFill>
                  <a:srgbClr val="235754"/>
                </a:solidFill>
              </a:rPr>
              <a:t> </a:t>
            </a:r>
            <a:r>
              <a:rPr lang="it-IT" b="0" dirty="0" err="1">
                <a:solidFill>
                  <a:srgbClr val="235754"/>
                </a:solidFill>
              </a:rPr>
              <a:t>according</a:t>
            </a:r>
            <a:r>
              <a:rPr lang="it-IT" b="0" dirty="0">
                <a:solidFill>
                  <a:srgbClr val="235754"/>
                </a:solidFill>
              </a:rPr>
              <a:t> to</a:t>
            </a:r>
            <a:r>
              <a:rPr lang="it-IT" b="0" baseline="0" dirty="0">
                <a:solidFill>
                  <a:srgbClr val="235754"/>
                </a:solidFill>
              </a:rPr>
              <a:t> gene </a:t>
            </a:r>
            <a:r>
              <a:rPr lang="it-IT" b="0" baseline="0" dirty="0" err="1">
                <a:solidFill>
                  <a:srgbClr val="235754"/>
                </a:solidFill>
              </a:rPr>
              <a:t>ontology</a:t>
            </a:r>
            <a:endParaRPr lang="it-IT" b="0" dirty="0">
              <a:solidFill>
                <a:srgbClr val="235754"/>
              </a:solidFill>
            </a:endParaRPr>
          </a:p>
          <a:p>
            <a:pPr marL="0" indent="0">
              <a:buFont typeface="Wingdings" panose="05000000000000000000" pitchFamily="2" charset="2"/>
              <a:buNone/>
            </a:pPr>
            <a:endParaRPr lang="it-IT" b="1" dirty="0">
              <a:solidFill>
                <a:srgbClr val="235754"/>
              </a:solidFill>
            </a:endParaRP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it-IT" b="1" dirty="0" err="1">
                <a:solidFill>
                  <a:srgbClr val="235754"/>
                </a:solidFill>
              </a:rPr>
              <a:t>Considering</a:t>
            </a:r>
            <a:r>
              <a:rPr lang="it-IT" b="1" dirty="0">
                <a:solidFill>
                  <a:srgbClr val="235754"/>
                </a:solidFill>
              </a:rPr>
              <a:t> </a:t>
            </a:r>
            <a:r>
              <a:rPr lang="it-IT" b="1" dirty="0" err="1">
                <a:solidFill>
                  <a:srgbClr val="235754"/>
                </a:solidFill>
              </a:rPr>
              <a:t>only</a:t>
            </a:r>
            <a:r>
              <a:rPr lang="it-IT" b="1" dirty="0">
                <a:solidFill>
                  <a:srgbClr val="235754"/>
                </a:solidFill>
              </a:rPr>
              <a:t> 2 </a:t>
            </a:r>
            <a:r>
              <a:rPr lang="it-IT" sz="1200" b="1" dirty="0">
                <a:solidFill>
                  <a:srgbClr val="235754"/>
                </a:solidFill>
                <a:cs typeface="Arial" panose="020B0604020202020204" pitchFamily="34" charset="0"/>
              </a:rPr>
              <a:t>DIFFERENTIALLY EXPRESSED GENES, </a:t>
            </a:r>
            <a:r>
              <a:rPr lang="it-IT" sz="1200" b="1" dirty="0" err="1">
                <a:solidFill>
                  <a:srgbClr val="235754"/>
                </a:solidFill>
                <a:cs typeface="Arial" panose="020B0604020202020204" pitchFamily="34" charset="0"/>
              </a:rPr>
              <a:t>we</a:t>
            </a:r>
            <a:r>
              <a:rPr lang="it-IT" sz="1200" b="1" dirty="0">
                <a:solidFill>
                  <a:srgbClr val="235754"/>
                </a:solidFill>
                <a:cs typeface="Arial" panose="020B0604020202020204" pitchFamily="34" charset="0"/>
              </a:rPr>
              <a:t> </a:t>
            </a:r>
            <a:r>
              <a:rPr lang="it-IT" sz="1200" b="1" dirty="0" err="1">
                <a:solidFill>
                  <a:srgbClr val="235754"/>
                </a:solidFill>
                <a:cs typeface="Arial" panose="020B0604020202020204" pitchFamily="34" charset="0"/>
              </a:rPr>
              <a:t>have</a:t>
            </a:r>
            <a:r>
              <a:rPr lang="it-IT" sz="1200" b="1" dirty="0">
                <a:solidFill>
                  <a:srgbClr val="235754"/>
                </a:solidFill>
                <a:cs typeface="Arial" panose="020B0604020202020204" pitchFamily="34" charset="0"/>
              </a:rPr>
              <a:t> </a:t>
            </a:r>
            <a:r>
              <a:rPr lang="it-IT" sz="1200" b="1" dirty="0" err="1">
                <a:solidFill>
                  <a:srgbClr val="235754"/>
                </a:solidFill>
                <a:cs typeface="Arial" panose="020B0604020202020204" pitchFamily="34" charset="0"/>
              </a:rPr>
              <a:t>seen</a:t>
            </a:r>
            <a:r>
              <a:rPr lang="it-IT" sz="1200" b="1" dirty="0">
                <a:solidFill>
                  <a:srgbClr val="235754"/>
                </a:solidFill>
                <a:cs typeface="Arial" panose="020B0604020202020204" pitchFamily="34" charset="0"/>
              </a:rPr>
              <a:t> a </a:t>
            </a:r>
            <a:r>
              <a:rPr lang="it-IT" altLang="it-IT" sz="1200" b="1" dirty="0">
                <a:solidFill>
                  <a:srgbClr val="235754"/>
                </a:solidFill>
                <a:cs typeface="Arial" panose="020B0604020202020204" pitchFamily="34" charset="0"/>
              </a:rPr>
              <a:t>Strong </a:t>
            </a:r>
            <a:r>
              <a:rPr lang="it-IT" altLang="it-IT" sz="1200" b="1" dirty="0" err="1">
                <a:solidFill>
                  <a:srgbClr val="235754"/>
                </a:solidFill>
                <a:cs typeface="Arial" panose="020B0604020202020204" pitchFamily="34" charset="0"/>
              </a:rPr>
              <a:t>changes</a:t>
            </a:r>
            <a:r>
              <a:rPr lang="it-IT" altLang="it-IT" sz="1200" b="1" dirty="0">
                <a:solidFill>
                  <a:srgbClr val="235754"/>
                </a:solidFill>
                <a:cs typeface="Arial" panose="020B0604020202020204" pitchFamily="34" charset="0"/>
              </a:rPr>
              <a:t> </a:t>
            </a:r>
            <a:r>
              <a:rPr lang="it-IT" altLang="it-IT" sz="1200" b="1" dirty="0" err="1">
                <a:solidFill>
                  <a:srgbClr val="235754"/>
                </a:solidFill>
                <a:cs typeface="Arial" panose="020B0604020202020204" pitchFamily="34" charset="0"/>
              </a:rPr>
              <a:t>between</a:t>
            </a:r>
            <a:r>
              <a:rPr lang="it-IT" altLang="it-IT" sz="1200" b="1" dirty="0">
                <a:solidFill>
                  <a:srgbClr val="235754"/>
                </a:solidFill>
                <a:cs typeface="Arial" panose="020B0604020202020204" pitchFamily="34" charset="0"/>
              </a:rPr>
              <a:t> week 33 and 35! and </a:t>
            </a:r>
            <a:r>
              <a:rPr lang="it-IT" altLang="it-IT" sz="1200" b="1" dirty="0" err="1">
                <a:solidFill>
                  <a:srgbClr val="235754"/>
                </a:solidFill>
                <a:cs typeface="Arial" panose="020B0604020202020204" pitchFamily="34" charset="0"/>
              </a:rPr>
              <a:t>plants</a:t>
            </a:r>
            <a:r>
              <a:rPr lang="it-IT" altLang="it-IT" sz="1200" b="1" dirty="0">
                <a:solidFill>
                  <a:srgbClr val="235754"/>
                </a:solidFill>
                <a:cs typeface="Arial" panose="020B0604020202020204" pitchFamily="34" charset="0"/>
              </a:rPr>
              <a:t> </a:t>
            </a:r>
            <a:r>
              <a:rPr lang="it-IT" altLang="it-IT" sz="1200" b="1" dirty="0" err="1">
                <a:solidFill>
                  <a:srgbClr val="235754"/>
                </a:solidFill>
                <a:cs typeface="Arial" panose="020B0604020202020204" pitchFamily="34" charset="0"/>
              </a:rPr>
              <a:t>respond</a:t>
            </a:r>
            <a:r>
              <a:rPr lang="it-IT" altLang="it-IT" sz="1200" b="1" dirty="0">
                <a:solidFill>
                  <a:srgbClr val="235754"/>
                </a:solidFill>
                <a:cs typeface="Arial" panose="020B0604020202020204" pitchFamily="34" charset="0"/>
              </a:rPr>
              <a:t> to Erger in week 35 in the </a:t>
            </a:r>
            <a:r>
              <a:rPr lang="it-IT" altLang="it-IT" sz="1200" b="1" dirty="0" err="1">
                <a:solidFill>
                  <a:srgbClr val="235754"/>
                </a:solidFill>
                <a:cs typeface="Arial" panose="020B0604020202020204" pitchFamily="34" charset="0"/>
              </a:rPr>
              <a:t>field</a:t>
            </a:r>
            <a:r>
              <a:rPr lang="it-IT" altLang="it-IT" sz="1200" b="1" dirty="0">
                <a:solidFill>
                  <a:srgbClr val="235754"/>
                </a:solidFill>
                <a:cs typeface="Arial" panose="020B0604020202020204" pitchFamily="34" charset="0"/>
              </a:rPr>
              <a:t>!!! </a:t>
            </a:r>
          </a:p>
          <a:p>
            <a:pPr marL="0" indent="0">
              <a:buFont typeface="Wingdings" panose="05000000000000000000" pitchFamily="2" charset="2"/>
              <a:buNone/>
            </a:pPr>
            <a:r>
              <a:rPr lang="it-IT" sz="1200" b="1" dirty="0">
                <a:solidFill>
                  <a:srgbClr val="235754"/>
                </a:solidFill>
                <a:cs typeface="Arial" panose="020B0604020202020204" pitchFamily="34" charset="0"/>
              </a:rPr>
              <a:t> </a:t>
            </a:r>
            <a:endParaRPr lang="en-US" b="1" dirty="0">
              <a:solidFill>
                <a:srgbClr val="000000"/>
              </a:solidFill>
              <a:latin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Verdana" panose="020B0604030504040204" pitchFamily="34" charset="0"/>
              </a:rPr>
              <a:t>GO terms </a:t>
            </a:r>
            <a:r>
              <a:rPr lang="en-US" dirty="0">
                <a:solidFill>
                  <a:srgbClr val="000000"/>
                </a:solidFill>
                <a:latin typeface="Verdana" panose="020B0604030504040204" pitchFamily="34" charset="0"/>
              </a:rPr>
              <a:t>describe the function of genes and proteins using a specific and unified vocabulary that is identical across all species. </a:t>
            </a:r>
            <a:endParaRPr lang="it-IT" dirty="0"/>
          </a:p>
          <a:p>
            <a:endParaRPr lang="it-IT" dirty="0"/>
          </a:p>
        </p:txBody>
      </p:sp>
      <p:sp>
        <p:nvSpPr>
          <p:cNvPr id="4" name="Segnaposto numero diapositiva 3"/>
          <p:cNvSpPr>
            <a:spLocks noGrp="1"/>
          </p:cNvSpPr>
          <p:nvPr>
            <p:ph type="sldNum" sz="quarter" idx="10"/>
          </p:nvPr>
        </p:nvSpPr>
        <p:spPr/>
        <p:txBody>
          <a:bodyPr/>
          <a:lstStyle/>
          <a:p>
            <a:fld id="{FBAB6F31-4B3A-4E11-B939-E48892801721}" type="slidenum">
              <a:rPr lang="it-IT" smtClean="0">
                <a:solidFill>
                  <a:prstClr val="black"/>
                </a:solidFill>
              </a:rPr>
              <a:pPr/>
              <a:t>77</a:t>
            </a:fld>
            <a:endParaRPr lang="it-IT">
              <a:solidFill>
                <a:prstClr val="black"/>
              </a:solidFill>
            </a:endParaRPr>
          </a:p>
        </p:txBody>
      </p:sp>
    </p:spTree>
    <p:extLst>
      <p:ext uri="{BB962C8B-B14F-4D97-AF65-F5344CB8AC3E}">
        <p14:creationId xmlns:p14="http://schemas.microsoft.com/office/powerpoint/2010/main" val="13140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Analizing</a:t>
            </a:r>
            <a:r>
              <a:rPr lang="it-IT" baseline="0" dirty="0"/>
              <a:t> the </a:t>
            </a:r>
            <a:r>
              <a:rPr lang="it-IT" baseline="0" dirty="0" err="1"/>
              <a:t>molecular</a:t>
            </a:r>
            <a:r>
              <a:rPr lang="it-IT" baseline="0" dirty="0"/>
              <a:t> data in </a:t>
            </a:r>
            <a:r>
              <a:rPr lang="it-IT" baseline="0" dirty="0" err="1"/>
              <a:t>plants</a:t>
            </a:r>
            <a:r>
              <a:rPr lang="it-IT" baseline="0" dirty="0"/>
              <a:t> </a:t>
            </a:r>
            <a:r>
              <a:rPr lang="it-IT" baseline="0" dirty="0" err="1"/>
              <a:t>treated</a:t>
            </a:r>
            <a:r>
              <a:rPr lang="it-IT" baseline="0" dirty="0"/>
              <a:t> with Erger, </a:t>
            </a:r>
            <a:r>
              <a:rPr lang="it-IT" baseline="0" dirty="0" err="1"/>
              <a:t>we</a:t>
            </a:r>
            <a:r>
              <a:rPr lang="it-IT" baseline="0" dirty="0"/>
              <a:t> </a:t>
            </a:r>
            <a:r>
              <a:rPr lang="it-IT" baseline="0" dirty="0" err="1"/>
              <a:t>have</a:t>
            </a:r>
            <a:r>
              <a:rPr lang="it-IT" baseline="0" dirty="0"/>
              <a:t> </a:t>
            </a:r>
            <a:r>
              <a:rPr lang="it-IT" baseline="0" dirty="0" err="1"/>
              <a:t>seen</a:t>
            </a:r>
            <a:r>
              <a:rPr lang="it-IT" baseline="0" dirty="0"/>
              <a:t> an </a:t>
            </a:r>
            <a:r>
              <a:rPr lang="it-IT" baseline="0" dirty="0" err="1"/>
              <a:t>overlap</a:t>
            </a:r>
            <a:r>
              <a:rPr lang="it-IT" baseline="0" dirty="0"/>
              <a:t> </a:t>
            </a:r>
            <a:r>
              <a:rPr lang="en-NZ" sz="1200" dirty="0">
                <a:solidFill>
                  <a:srgbClr val="235754"/>
                </a:solidFill>
              </a:rPr>
              <a:t>between Natural dormancy and </a:t>
            </a:r>
            <a:r>
              <a:rPr lang="en-NZ" sz="1200" dirty="0" err="1">
                <a:solidFill>
                  <a:srgbClr val="235754"/>
                </a:solidFill>
              </a:rPr>
              <a:t>Erger</a:t>
            </a:r>
            <a:r>
              <a:rPr lang="en-NZ" sz="1200" dirty="0">
                <a:solidFill>
                  <a:srgbClr val="235754"/>
                </a:solidFill>
              </a:rPr>
              <a:t> genes</a:t>
            </a:r>
          </a:p>
          <a:p>
            <a:endParaRPr lang="en-NZ" sz="1200" dirty="0">
              <a:solidFill>
                <a:srgbClr val="235754"/>
              </a:solidFill>
            </a:endParaRPr>
          </a:p>
          <a:p>
            <a:r>
              <a:rPr lang="en-NZ" sz="1200" dirty="0">
                <a:solidFill>
                  <a:srgbClr val="235754"/>
                </a:solidFill>
              </a:rPr>
              <a:t>..but also other genes were activated by </a:t>
            </a:r>
            <a:r>
              <a:rPr lang="en-NZ" sz="1200" dirty="0" err="1">
                <a:solidFill>
                  <a:srgbClr val="235754"/>
                </a:solidFill>
              </a:rPr>
              <a:t>Erger</a:t>
            </a:r>
            <a:r>
              <a:rPr lang="en-NZ" sz="1200" baseline="0" dirty="0">
                <a:solidFill>
                  <a:srgbClr val="235754"/>
                </a:solidFill>
              </a:rPr>
              <a:t> in addition to those </a:t>
            </a:r>
            <a:r>
              <a:rPr lang="en-US" sz="1200" kern="1200" dirty="0">
                <a:solidFill>
                  <a:schemeClr val="tx1"/>
                </a:solidFill>
                <a:effectLst/>
                <a:latin typeface="+mn-lt"/>
                <a:ea typeface="+mn-ea"/>
                <a:cs typeface="+mn-cs"/>
              </a:rPr>
              <a:t>activated during natural process of dormancy</a:t>
            </a:r>
            <a:endParaRPr lang="it-IT" dirty="0"/>
          </a:p>
        </p:txBody>
      </p:sp>
      <p:sp>
        <p:nvSpPr>
          <p:cNvPr id="4" name="Segnaposto numero diapositiva 3"/>
          <p:cNvSpPr>
            <a:spLocks noGrp="1"/>
          </p:cNvSpPr>
          <p:nvPr>
            <p:ph type="sldNum" sz="quarter" idx="10"/>
          </p:nvPr>
        </p:nvSpPr>
        <p:spPr/>
        <p:txBody>
          <a:bodyPr/>
          <a:lstStyle/>
          <a:p>
            <a:fld id="{B2FF16FD-90D4-49A6-B9AA-69E43790BE89}" type="slidenum">
              <a:rPr lang="it-IT" smtClean="0"/>
              <a:t>78</a:t>
            </a:fld>
            <a:endParaRPr lang="it-IT"/>
          </a:p>
        </p:txBody>
      </p:sp>
    </p:spTree>
    <p:extLst>
      <p:ext uri="{BB962C8B-B14F-4D97-AF65-F5344CB8AC3E}">
        <p14:creationId xmlns:p14="http://schemas.microsoft.com/office/powerpoint/2010/main" val="658792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NZ" sz="1200" dirty="0">
                <a:solidFill>
                  <a:srgbClr val="235754"/>
                </a:solidFill>
              </a:rPr>
              <a:t>Molecular effect (exclusive) of </a:t>
            </a:r>
            <a:r>
              <a:rPr lang="en-NZ" sz="1200" dirty="0" err="1">
                <a:solidFill>
                  <a:srgbClr val="235754"/>
                </a:solidFill>
              </a:rPr>
              <a:t>Erger</a:t>
            </a:r>
            <a:r>
              <a:rPr lang="en-NZ" sz="1200" dirty="0">
                <a:solidFill>
                  <a:srgbClr val="235754"/>
                </a:solidFill>
              </a:rPr>
              <a:t> demonstrated </a:t>
            </a:r>
            <a:r>
              <a:rPr lang="en-NZ" sz="1200" b="1" dirty="0">
                <a:solidFill>
                  <a:srgbClr val="235754"/>
                </a:solidFill>
              </a:rPr>
              <a:t>more up</a:t>
            </a:r>
            <a:r>
              <a:rPr lang="en-NZ" sz="1200" b="1" baseline="0" dirty="0">
                <a:solidFill>
                  <a:srgbClr val="235754"/>
                </a:solidFill>
              </a:rPr>
              <a:t>-regulated genes </a:t>
            </a:r>
            <a:r>
              <a:rPr lang="en-NZ" sz="1200" baseline="0" dirty="0">
                <a:solidFill>
                  <a:srgbClr val="235754"/>
                </a:solidFill>
              </a:rPr>
              <a:t>with a fold changes more than 8 and more genes compared to natural dormancy. According with gene ontology these genes are involved in </a:t>
            </a:r>
            <a:r>
              <a:rPr lang="en-NZ" sz="1200" b="1" baseline="0" dirty="0" err="1">
                <a:solidFill>
                  <a:srgbClr val="235754"/>
                </a:solidFill>
              </a:rPr>
              <a:t>aminoacid</a:t>
            </a:r>
            <a:r>
              <a:rPr lang="en-NZ" sz="1200" b="1" baseline="0" dirty="0">
                <a:solidFill>
                  <a:srgbClr val="235754"/>
                </a:solidFill>
              </a:rPr>
              <a:t> metabolism</a:t>
            </a:r>
            <a:r>
              <a:rPr lang="en-NZ" sz="1200" baseline="0" dirty="0">
                <a:solidFill>
                  <a:srgbClr val="235754"/>
                </a:solidFill>
              </a:rPr>
              <a:t>, </a:t>
            </a:r>
            <a:r>
              <a:rPr lang="en-NZ" sz="1200" b="1" baseline="0" dirty="0">
                <a:solidFill>
                  <a:srgbClr val="235754"/>
                </a:solidFill>
              </a:rPr>
              <a:t>sugar trans</a:t>
            </a:r>
            <a:r>
              <a:rPr lang="en-NZ" sz="1200" baseline="0" dirty="0">
                <a:solidFill>
                  <a:srgbClr val="235754"/>
                </a:solidFill>
              </a:rPr>
              <a:t>port, </a:t>
            </a:r>
            <a:r>
              <a:rPr lang="en-NZ" sz="1200" b="1" baseline="0" dirty="0">
                <a:solidFill>
                  <a:srgbClr val="235754"/>
                </a:solidFill>
              </a:rPr>
              <a:t>secondary metabolism</a:t>
            </a:r>
            <a:r>
              <a:rPr lang="en-NZ" sz="1200" baseline="0" dirty="0">
                <a:solidFill>
                  <a:srgbClr val="235754"/>
                </a:solidFill>
              </a:rPr>
              <a:t>, </a:t>
            </a:r>
            <a:r>
              <a:rPr lang="en-NZ" sz="1200" b="1" baseline="0" dirty="0">
                <a:solidFill>
                  <a:srgbClr val="235754"/>
                </a:solidFill>
              </a:rPr>
              <a:t>chitin metabolism</a:t>
            </a:r>
            <a:r>
              <a:rPr lang="en-NZ" sz="1200" baseline="0" dirty="0">
                <a:solidFill>
                  <a:srgbClr val="235754"/>
                </a:solidFill>
              </a:rPr>
              <a:t>, </a:t>
            </a:r>
            <a:r>
              <a:rPr lang="en-NZ" sz="1200" b="1" baseline="0" dirty="0">
                <a:solidFill>
                  <a:srgbClr val="235754"/>
                </a:solidFill>
              </a:rPr>
              <a:t>nitrate assimilation</a:t>
            </a:r>
            <a:r>
              <a:rPr lang="en-NZ" sz="1200" baseline="0" dirty="0">
                <a:solidFill>
                  <a:srgbClr val="235754"/>
                </a:solidFill>
              </a:rPr>
              <a:t>, </a:t>
            </a:r>
            <a:r>
              <a:rPr lang="en-NZ" sz="1200" b="1" baseline="0" dirty="0">
                <a:solidFill>
                  <a:srgbClr val="235754"/>
                </a:solidFill>
              </a:rPr>
              <a:t>gibberellin-related sequences</a:t>
            </a:r>
            <a:r>
              <a:rPr lang="en-NZ" sz="1200" baseline="0" dirty="0">
                <a:solidFill>
                  <a:srgbClr val="235754"/>
                </a:solidFill>
              </a:rPr>
              <a:t>.</a:t>
            </a:r>
          </a:p>
          <a:p>
            <a:endParaRPr lang="en-NZ" sz="1200" baseline="0" dirty="0">
              <a:solidFill>
                <a:srgbClr val="235754"/>
              </a:solidFill>
            </a:endParaRPr>
          </a:p>
          <a:p>
            <a:r>
              <a:rPr lang="en-NZ" sz="1200" baseline="0" dirty="0">
                <a:solidFill>
                  <a:srgbClr val="235754"/>
                </a:solidFill>
              </a:rPr>
              <a:t>We focused on fold change of 2 special genes (beta </a:t>
            </a:r>
            <a:r>
              <a:rPr lang="en-NZ" sz="1200" baseline="0" dirty="0" err="1">
                <a:solidFill>
                  <a:srgbClr val="235754"/>
                </a:solidFill>
              </a:rPr>
              <a:t>xylosidase</a:t>
            </a:r>
            <a:r>
              <a:rPr lang="en-NZ" sz="1200" baseline="0" dirty="0">
                <a:solidFill>
                  <a:srgbClr val="235754"/>
                </a:solidFill>
              </a:rPr>
              <a:t> and GDPD) </a:t>
            </a:r>
            <a:r>
              <a:rPr lang="en-US" sz="1200" baseline="0" dirty="0">
                <a:solidFill>
                  <a:srgbClr val="235754"/>
                </a:solidFill>
              </a:rPr>
              <a:t>because their changes correlate with the success of </a:t>
            </a:r>
            <a:r>
              <a:rPr lang="en-US" sz="1200" baseline="0" dirty="0" err="1">
                <a:solidFill>
                  <a:srgbClr val="235754"/>
                </a:solidFill>
              </a:rPr>
              <a:t>Erger</a:t>
            </a:r>
            <a:r>
              <a:rPr lang="en-US" sz="1200" baseline="0" dirty="0">
                <a:solidFill>
                  <a:srgbClr val="235754"/>
                </a:solidFill>
              </a:rPr>
              <a:t> in the field at week 35! </a:t>
            </a:r>
          </a:p>
          <a:p>
            <a:endParaRPr lang="en-NZ" sz="1200" baseline="0" dirty="0">
              <a:solidFill>
                <a:srgbClr val="235754"/>
              </a:solidFill>
            </a:endParaRPr>
          </a:p>
          <a:p>
            <a:endParaRPr lang="it-IT" dirty="0"/>
          </a:p>
        </p:txBody>
      </p:sp>
      <p:sp>
        <p:nvSpPr>
          <p:cNvPr id="4" name="Segnaposto numero diapositiva 3"/>
          <p:cNvSpPr>
            <a:spLocks noGrp="1"/>
          </p:cNvSpPr>
          <p:nvPr>
            <p:ph type="sldNum" sz="quarter" idx="10"/>
          </p:nvPr>
        </p:nvSpPr>
        <p:spPr/>
        <p:txBody>
          <a:bodyPr/>
          <a:lstStyle/>
          <a:p>
            <a:fld id="{B2FF16FD-90D4-49A6-B9AA-69E43790BE89}" type="slidenum">
              <a:rPr lang="it-IT" smtClean="0"/>
              <a:t>79</a:t>
            </a:fld>
            <a:endParaRPr lang="it-IT"/>
          </a:p>
        </p:txBody>
      </p:sp>
    </p:spTree>
    <p:extLst>
      <p:ext uri="{BB962C8B-B14F-4D97-AF65-F5344CB8AC3E}">
        <p14:creationId xmlns:p14="http://schemas.microsoft.com/office/powerpoint/2010/main" val="77913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Lets</a:t>
            </a:r>
            <a:r>
              <a:rPr lang="it-IT" dirty="0"/>
              <a:t> </a:t>
            </a:r>
            <a:r>
              <a:rPr lang="it-IT" dirty="0" err="1"/>
              <a:t>know</a:t>
            </a:r>
            <a:r>
              <a:rPr lang="it-IT" dirty="0"/>
              <a:t> </a:t>
            </a:r>
            <a:r>
              <a:rPr lang="it-IT" dirty="0" err="1"/>
              <a:t>deeper</a:t>
            </a:r>
            <a:r>
              <a:rPr lang="it-IT" dirty="0"/>
              <a:t> </a:t>
            </a:r>
            <a:r>
              <a:rPr lang="it-IT" dirty="0" err="1"/>
              <a:t>YieldOn</a:t>
            </a:r>
            <a:r>
              <a:rPr lang="it-IT" dirty="0"/>
              <a:t> and </a:t>
            </a:r>
            <a:r>
              <a:rPr lang="it-IT" dirty="0" err="1"/>
              <a:t>how</a:t>
            </a:r>
            <a:r>
              <a:rPr lang="it-IT" dirty="0"/>
              <a:t> the </a:t>
            </a:r>
            <a:r>
              <a:rPr lang="it-IT" dirty="0" err="1"/>
              <a:t>product</a:t>
            </a:r>
            <a:r>
              <a:rPr lang="it-IT" dirty="0"/>
              <a:t> </a:t>
            </a:r>
            <a:r>
              <a:rPr lang="it-IT" dirty="0" err="1"/>
              <a:t>is</a:t>
            </a:r>
            <a:r>
              <a:rPr lang="it-IT" dirty="0"/>
              <a:t> </a:t>
            </a:r>
            <a:r>
              <a:rPr lang="it-IT" dirty="0" err="1"/>
              <a:t>able</a:t>
            </a:r>
            <a:r>
              <a:rPr lang="it-IT" dirty="0"/>
              <a:t> to </a:t>
            </a:r>
            <a:r>
              <a:rPr lang="it-IT" dirty="0" err="1"/>
              <a:t>increase</a:t>
            </a:r>
            <a:r>
              <a:rPr lang="it-IT" dirty="0"/>
              <a:t> </a:t>
            </a:r>
            <a:r>
              <a:rPr lang="it-IT" dirty="0" err="1"/>
              <a:t>productivity</a:t>
            </a:r>
            <a:r>
              <a:rPr lang="it-IT" dirty="0"/>
              <a:t>.</a:t>
            </a:r>
          </a:p>
          <a:p>
            <a:r>
              <a:rPr lang="en-US" sz="1200" dirty="0">
                <a:solidFill>
                  <a:srgbClr val="083D31"/>
                </a:solidFill>
                <a:latin typeface="DIN-Light"/>
              </a:rPr>
              <a:t>Next Generation Sequencing (NGS) allowed to detect expressed genes,</a:t>
            </a:r>
          </a:p>
          <a:p>
            <a:r>
              <a:rPr lang="en-US" sz="1200" dirty="0">
                <a:solidFill>
                  <a:srgbClr val="083D31"/>
                </a:solidFill>
                <a:latin typeface="DIN-Light"/>
              </a:rPr>
              <a:t>related to the increase of plant productivity, directly in </a:t>
            </a:r>
            <a:r>
              <a:rPr lang="en-US" sz="1200" b="1" dirty="0">
                <a:solidFill>
                  <a:srgbClr val="083D31"/>
                </a:solidFill>
                <a:latin typeface="DIN-Bold"/>
              </a:rPr>
              <a:t>corn </a:t>
            </a:r>
            <a:r>
              <a:rPr lang="en-US" sz="1200" dirty="0">
                <a:solidFill>
                  <a:srgbClr val="083D31"/>
                </a:solidFill>
                <a:latin typeface="DIN-Light"/>
              </a:rPr>
              <a:t>and </a:t>
            </a:r>
            <a:r>
              <a:rPr lang="en-US" sz="1200" b="1" dirty="0">
                <a:solidFill>
                  <a:srgbClr val="083D31"/>
                </a:solidFill>
                <a:latin typeface="DIN-Bold"/>
              </a:rPr>
              <a:t>soybean</a:t>
            </a:r>
            <a:r>
              <a:rPr lang="en-US" sz="1200" dirty="0">
                <a:solidFill>
                  <a:srgbClr val="083D31"/>
                </a:solidFill>
                <a:latin typeface="DIN-Light"/>
              </a:rPr>
              <a:t>.</a:t>
            </a:r>
          </a:p>
          <a:p>
            <a:r>
              <a:rPr lang="en-US" sz="1200" dirty="0">
                <a:solidFill>
                  <a:srgbClr val="083D31"/>
                </a:solidFill>
                <a:latin typeface="DIN-Light"/>
              </a:rPr>
              <a:t>Thanks to this technology we explained the </a:t>
            </a:r>
            <a:r>
              <a:rPr lang="en-US" sz="1200" b="1" dirty="0">
                <a:solidFill>
                  <a:srgbClr val="083D31"/>
                </a:solidFill>
                <a:latin typeface="DIN-Bold"/>
              </a:rPr>
              <a:t>mode of action </a:t>
            </a:r>
            <a:r>
              <a:rPr lang="en-US" sz="1200" b="1" dirty="0">
                <a:solidFill>
                  <a:srgbClr val="083D31"/>
                </a:solidFill>
                <a:latin typeface="DIN-Light"/>
              </a:rPr>
              <a:t>of </a:t>
            </a:r>
            <a:r>
              <a:rPr lang="en-US" sz="1200" b="1" dirty="0" err="1">
                <a:solidFill>
                  <a:srgbClr val="083D31"/>
                </a:solidFill>
                <a:latin typeface="DIN-Light"/>
              </a:rPr>
              <a:t>YieldOn</a:t>
            </a:r>
            <a:r>
              <a:rPr lang="en-US" sz="1200" dirty="0">
                <a:solidFill>
                  <a:srgbClr val="083D31"/>
                </a:solidFill>
                <a:latin typeface="DIN-Light"/>
              </a:rPr>
              <a:t> at molecular level:</a:t>
            </a:r>
          </a:p>
          <a:p>
            <a:endParaRPr lang="en-US" sz="1100" dirty="0">
              <a:solidFill>
                <a:srgbClr val="58595B"/>
              </a:solidFill>
              <a:latin typeface="DIN-Light"/>
            </a:endParaRPr>
          </a:p>
          <a:p>
            <a:r>
              <a:rPr lang="en-US" sz="1200" b="1" dirty="0">
                <a:solidFill>
                  <a:srgbClr val="608D26"/>
                </a:solidFill>
                <a:latin typeface="DIN-Bold"/>
              </a:rPr>
              <a:t>1. Better transport of sugars and nutrients</a:t>
            </a:r>
          </a:p>
          <a:p>
            <a:r>
              <a:rPr lang="en-US" sz="1200" b="1" dirty="0">
                <a:solidFill>
                  <a:srgbClr val="608D26"/>
                </a:solidFill>
                <a:latin typeface="DIN-Bold"/>
              </a:rPr>
              <a:t>2. Promotion of cell division &gt; more and larger seeds</a:t>
            </a:r>
          </a:p>
          <a:p>
            <a:r>
              <a:rPr lang="en-US" sz="1200" b="1" dirty="0">
                <a:solidFill>
                  <a:srgbClr val="608D26"/>
                </a:solidFill>
                <a:latin typeface="DIN-Bold"/>
              </a:rPr>
              <a:t>3. Fatty acids biosynthesis and transport </a:t>
            </a:r>
            <a:r>
              <a:rPr lang="en-US" sz="1200" dirty="0">
                <a:solidFill>
                  <a:srgbClr val="608D26"/>
                </a:solidFill>
                <a:latin typeface="DIN-Bold"/>
              </a:rPr>
              <a:t>(observed in Soybean)</a:t>
            </a:r>
            <a:endParaRPr lang="it-IT" sz="1200" dirty="0">
              <a:solidFill>
                <a:srgbClr val="608D26"/>
              </a:solidFill>
            </a:endParaRPr>
          </a:p>
          <a:p>
            <a:endParaRPr lang="it-IT" dirty="0"/>
          </a:p>
          <a:p>
            <a:r>
              <a:rPr lang="en-US" sz="1200" dirty="0">
                <a:solidFill>
                  <a:srgbClr val="083D31"/>
                </a:solidFill>
                <a:latin typeface="DIN-Light"/>
              </a:rPr>
              <a:t>This resulted in the identification in </a:t>
            </a:r>
            <a:r>
              <a:rPr lang="en-US" sz="1200" b="1" dirty="0">
                <a:solidFill>
                  <a:srgbClr val="083D31"/>
                </a:solidFill>
                <a:latin typeface="DIN-Medium"/>
                <a:cs typeface="DIN-Medium"/>
              </a:rPr>
              <a:t>949 differentially expressed genes for corn and 134 for soybean</a:t>
            </a:r>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solidFill>
                  <a:prstClr val="black"/>
                </a:solidFill>
              </a:rPr>
              <a:pPr/>
              <a:t>80</a:t>
            </a:fld>
            <a:endParaRPr lang="it-IT">
              <a:solidFill>
                <a:prstClr val="black"/>
              </a:solidFill>
            </a:endParaRPr>
          </a:p>
        </p:txBody>
      </p:sp>
    </p:spTree>
    <p:extLst>
      <p:ext uri="{BB962C8B-B14F-4D97-AF65-F5344CB8AC3E}">
        <p14:creationId xmlns:p14="http://schemas.microsoft.com/office/powerpoint/2010/main" val="604364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DB8F933-8BC9-43A3-AD40-74ABAABA44BF}" type="slidenum">
              <a:rPr lang="it-IT" smtClean="0"/>
              <a:t>83</a:t>
            </a:fld>
            <a:endParaRPr lang="it-IT"/>
          </a:p>
        </p:txBody>
      </p:sp>
    </p:spTree>
    <p:extLst>
      <p:ext uri="{BB962C8B-B14F-4D97-AF65-F5344CB8AC3E}">
        <p14:creationId xmlns:p14="http://schemas.microsoft.com/office/powerpoint/2010/main" val="14027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latin typeface="Calibri" pitchFamily="34" charset="0"/>
              <a:ea typeface="+mn-ea"/>
            </a:endParaRPr>
          </a:p>
          <a:p>
            <a:r>
              <a:rPr lang="en-US" dirty="0">
                <a:latin typeface="Calibri" pitchFamily="34" charset="0"/>
                <a:ea typeface="+mn-ea"/>
              </a:rPr>
              <a:t> </a:t>
            </a:r>
          </a:p>
          <a:p>
            <a:r>
              <a:rPr lang="en-US" dirty="0">
                <a:latin typeface="Calibri" pitchFamily="34" charset="0"/>
                <a:ea typeface="+mn-ea"/>
              </a:rPr>
              <a:t>What really separates us from the competition, however, is that our process is </a:t>
            </a:r>
            <a:r>
              <a:rPr lang="en-US" b="1" dirty="0">
                <a:latin typeface="Calibri" pitchFamily="34" charset="0"/>
                <a:ea typeface="+mn-ea"/>
              </a:rPr>
              <a:t>unique</a:t>
            </a:r>
            <a:r>
              <a:rPr lang="en-US" dirty="0">
                <a:latin typeface="Calibri" pitchFamily="34" charset="0"/>
                <a:ea typeface="+mn-ea"/>
              </a:rPr>
              <a:t> in terms of </a:t>
            </a:r>
            <a:r>
              <a:rPr lang="en-US" b="1" dirty="0">
                <a:latin typeface="Calibri" pitchFamily="34" charset="0"/>
                <a:ea typeface="+mn-ea"/>
              </a:rPr>
              <a:t>optimizing active ingredients.</a:t>
            </a:r>
          </a:p>
          <a:p>
            <a:r>
              <a:rPr lang="en-US" dirty="0">
                <a:latin typeface="Calibri" pitchFamily="34" charset="0"/>
                <a:ea typeface="+mn-ea"/>
              </a:rPr>
              <a:t> </a:t>
            </a:r>
          </a:p>
          <a:p>
            <a:r>
              <a:rPr lang="en-US" dirty="0">
                <a:latin typeface="Calibri" pitchFamily="34" charset="0"/>
                <a:ea typeface="+mn-ea"/>
              </a:rPr>
              <a:t>This enables us to fast-track our product development process and ensure efficiency of our products.</a:t>
            </a:r>
          </a:p>
          <a:p>
            <a:r>
              <a:rPr lang="en-US" dirty="0">
                <a:latin typeface="Calibri" pitchFamily="34" charset="0"/>
                <a:ea typeface="+mn-ea"/>
              </a:rPr>
              <a:t> </a:t>
            </a:r>
          </a:p>
          <a:p>
            <a:r>
              <a:rPr lang="en-US" dirty="0">
                <a:latin typeface="Calibri" pitchFamily="34" charset="0"/>
                <a:ea typeface="+mn-ea"/>
              </a:rPr>
              <a:t>Valagro has been using the most modern tools in </a:t>
            </a:r>
            <a:r>
              <a:rPr lang="en-US" dirty="0" err="1">
                <a:latin typeface="Calibri" pitchFamily="34" charset="0"/>
                <a:ea typeface="+mn-ea"/>
              </a:rPr>
              <a:t>phenomics</a:t>
            </a:r>
            <a:r>
              <a:rPr lang="en-US" dirty="0">
                <a:latin typeface="Calibri" pitchFamily="34" charset="0"/>
                <a:ea typeface="+mn-ea"/>
              </a:rPr>
              <a:t> and genomics to understand the basic activities of our natural products in order to provide commercially viable solutions for farmers.</a:t>
            </a:r>
          </a:p>
          <a:p>
            <a:r>
              <a:rPr lang="en-US" dirty="0">
                <a:latin typeface="Calibri" pitchFamily="34" charset="0"/>
                <a:ea typeface="+mn-ea"/>
              </a:rPr>
              <a:t> </a:t>
            </a:r>
          </a:p>
          <a:p>
            <a:r>
              <a:rPr lang="en-US" dirty="0">
                <a:latin typeface="Calibri" pitchFamily="34" charset="0"/>
                <a:ea typeface="+mn-ea"/>
              </a:rPr>
              <a:t>The key point that I want to emphasize is that Valagro stands in the area between biologicals and chemicals.</a:t>
            </a:r>
          </a:p>
          <a:p>
            <a:r>
              <a:rPr lang="en-US" dirty="0">
                <a:latin typeface="Calibri" pitchFamily="34" charset="0"/>
                <a:ea typeface="+mn-ea"/>
              </a:rPr>
              <a:t> </a:t>
            </a:r>
          </a:p>
          <a:p>
            <a:r>
              <a:rPr lang="en-US" dirty="0">
                <a:latin typeface="Calibri" pitchFamily="34" charset="0"/>
                <a:ea typeface="+mn-ea"/>
              </a:rPr>
              <a:t>We have a great understanding of our natural ingredients, raw materials, and the mechanism to extract and optimize the ratios and proportions.</a:t>
            </a:r>
          </a:p>
          <a:p>
            <a:endParaRPr lang="en-US" dirty="0">
              <a:latin typeface="Calibri" pitchFamily="34" charset="0"/>
              <a:ea typeface="+mn-ea"/>
            </a:endParaRPr>
          </a:p>
          <a:p>
            <a:r>
              <a:rPr lang="en-US" dirty="0">
                <a:latin typeface="Calibri" pitchFamily="34" charset="0"/>
                <a:ea typeface="+mn-ea"/>
              </a:rPr>
              <a:t>No competitor has a proven end-to-end platform as strong as ours.</a:t>
            </a:r>
          </a:p>
          <a:p>
            <a:endParaRPr lang="it-IT" dirty="0"/>
          </a:p>
        </p:txBody>
      </p:sp>
      <p:sp>
        <p:nvSpPr>
          <p:cNvPr id="4" name="Segnaposto numero diapositiva 3"/>
          <p:cNvSpPr>
            <a:spLocks noGrp="1"/>
          </p:cNvSpPr>
          <p:nvPr>
            <p:ph type="sldNum" sz="quarter" idx="10"/>
          </p:nvPr>
        </p:nvSpPr>
        <p:spPr/>
        <p:txBody>
          <a:bodyPr/>
          <a:lstStyle/>
          <a:p>
            <a:fld id="{CCB56E43-26D8-4DC9-A145-C95C2A9A9CAF}" type="slidenum">
              <a:rPr lang="it-IT" smtClean="0"/>
              <a:pPr/>
              <a:t>14</a:t>
            </a:fld>
            <a:endParaRPr lang="it-IT"/>
          </a:p>
        </p:txBody>
      </p:sp>
    </p:spTree>
    <p:extLst>
      <p:ext uri="{BB962C8B-B14F-4D97-AF65-F5344CB8AC3E}">
        <p14:creationId xmlns:p14="http://schemas.microsoft.com/office/powerpoint/2010/main" val="356873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es-ES" dirty="0"/>
          </a:p>
        </p:txBody>
      </p:sp>
    </p:spTree>
    <p:extLst>
      <p:ext uri="{BB962C8B-B14F-4D97-AF65-F5344CB8AC3E}">
        <p14:creationId xmlns:p14="http://schemas.microsoft.com/office/powerpoint/2010/main" val="413753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txBox="1">
            <a:spLocks noGrp="1" noChangeArrowheads="1"/>
          </p:cNvSpPr>
          <p:nvPr/>
        </p:nvSpPr>
        <p:spPr bwMode="auto">
          <a:xfrm>
            <a:off x="4149918" y="9102463"/>
            <a:ext cx="3174763" cy="479164"/>
          </a:xfrm>
          <a:prstGeom prst="rect">
            <a:avLst/>
          </a:prstGeom>
          <a:noFill/>
          <a:ln w="9525">
            <a:noFill/>
            <a:miter lim="800000"/>
            <a:headEnd/>
            <a:tailEnd/>
          </a:ln>
        </p:spPr>
        <p:txBody>
          <a:bodyPr lIns="96587" tIns="48294" rIns="96587" bIns="48294" anchor="b"/>
          <a:lstStyle/>
          <a:p>
            <a:pPr algn="r"/>
            <a:fld id="{546E9027-66D3-48D8-9A80-EE151027341A}" type="slidenum">
              <a:rPr lang="it-IT" sz="1200"/>
              <a:pPr algn="r"/>
              <a:t>18</a:t>
            </a:fld>
            <a:endParaRPr lang="it-IT" sz="1200"/>
          </a:p>
        </p:txBody>
      </p:sp>
      <p:sp>
        <p:nvSpPr>
          <p:cNvPr id="344067" name="Rectangle 2"/>
          <p:cNvSpPr>
            <a:spLocks noGrp="1" noRot="1" noChangeAspect="1" noChangeArrowheads="1" noTextEdit="1"/>
          </p:cNvSpPr>
          <p:nvPr>
            <p:ph type="sldImg"/>
          </p:nvPr>
        </p:nvSpPr>
        <p:spPr>
          <a:xfrm>
            <a:off x="523875" y="712788"/>
            <a:ext cx="6345238" cy="3568700"/>
          </a:xfrm>
          <a:ln/>
        </p:spPr>
      </p:sp>
      <p:sp>
        <p:nvSpPr>
          <p:cNvPr id="344068" name="Rectangle 3"/>
          <p:cNvSpPr>
            <a:spLocks noGrp="1" noChangeArrowheads="1"/>
          </p:cNvSpPr>
          <p:nvPr>
            <p:ph type="body" idx="1"/>
          </p:nvPr>
        </p:nvSpPr>
        <p:spPr>
          <a:xfrm>
            <a:off x="942932" y="4567038"/>
            <a:ext cx="5426945" cy="4280868"/>
          </a:xfrm>
          <a:noFill/>
          <a:ln/>
        </p:spPr>
        <p:txBody>
          <a:bodyPr/>
          <a:lstStyle/>
          <a:p>
            <a:pPr eaLnBrk="1" hangingPunct="1"/>
            <a:endParaRPr lang="en-US"/>
          </a:p>
        </p:txBody>
      </p:sp>
    </p:spTree>
    <p:extLst>
      <p:ext uri="{BB962C8B-B14F-4D97-AF65-F5344CB8AC3E}">
        <p14:creationId xmlns:p14="http://schemas.microsoft.com/office/powerpoint/2010/main" val="384099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2F137AF-EA02-41EE-AE42-361AC312908D}" type="slidenum">
              <a:rPr lang="it-IT" smtClean="0"/>
              <a:pPr>
                <a:defRPr/>
              </a:pPr>
              <a:t>33</a:t>
            </a:fld>
            <a:endParaRPr lang="it-IT"/>
          </a:p>
        </p:txBody>
      </p:sp>
    </p:spTree>
    <p:extLst>
      <p:ext uri="{BB962C8B-B14F-4D97-AF65-F5344CB8AC3E}">
        <p14:creationId xmlns:p14="http://schemas.microsoft.com/office/powerpoint/2010/main" val="1939906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Ho corretto </a:t>
            </a:r>
            <a:r>
              <a:rPr lang="it-IT" dirty="0" err="1"/>
              <a:t>molecolar</a:t>
            </a:r>
            <a:r>
              <a:rPr lang="it-IT" dirty="0"/>
              <a:t> in «</a:t>
            </a:r>
            <a:r>
              <a:rPr lang="it-IT" dirty="0" err="1"/>
              <a:t>molecular</a:t>
            </a:r>
            <a:r>
              <a:rPr lang="it-IT" dirty="0"/>
              <a:t>»</a:t>
            </a:r>
          </a:p>
        </p:txBody>
      </p:sp>
      <p:sp>
        <p:nvSpPr>
          <p:cNvPr id="4" name="Segnaposto numero diapositiva 3"/>
          <p:cNvSpPr>
            <a:spLocks noGrp="1"/>
          </p:cNvSpPr>
          <p:nvPr>
            <p:ph type="sldNum" sz="quarter" idx="10"/>
          </p:nvPr>
        </p:nvSpPr>
        <p:spPr/>
        <p:txBody>
          <a:bodyPr/>
          <a:lstStyle/>
          <a:p>
            <a:fld id="{1A0C5FC9-20F2-48AB-885B-81BAE37B0D15}" type="slidenum">
              <a:rPr lang="it-IT" smtClean="0"/>
              <a:t>37</a:t>
            </a:fld>
            <a:endParaRPr lang="it-IT"/>
          </a:p>
        </p:txBody>
      </p:sp>
    </p:spTree>
    <p:extLst>
      <p:ext uri="{BB962C8B-B14F-4D97-AF65-F5344CB8AC3E}">
        <p14:creationId xmlns:p14="http://schemas.microsoft.com/office/powerpoint/2010/main" val="354021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AC4F8E5-AF66-4609-AAFD-762894246DEF}" type="slidenum">
              <a:rPr lang="it-IT" smtClean="0"/>
              <a:t>48</a:t>
            </a:fld>
            <a:endParaRPr lang="it-IT"/>
          </a:p>
        </p:txBody>
      </p:sp>
    </p:spTree>
    <p:extLst>
      <p:ext uri="{BB962C8B-B14F-4D97-AF65-F5344CB8AC3E}">
        <p14:creationId xmlns:p14="http://schemas.microsoft.com/office/powerpoint/2010/main" val="1731420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noProof="0" dirty="0"/>
              <a:t>The aim of the research I</a:t>
            </a:r>
            <a:r>
              <a:rPr lang="en-US" baseline="0" noProof="0" dirty="0"/>
              <a:t> am going to describe was evaluate the physiological mechanism modulate by </a:t>
            </a:r>
            <a:r>
              <a:rPr lang="en-US" baseline="0" noProof="0" dirty="0" err="1"/>
              <a:t>Megafol</a:t>
            </a:r>
            <a:r>
              <a:rPr lang="en-US" baseline="0" noProof="0" dirty="0"/>
              <a:t> applications to induce plant resistance against stressful condition, object of this research has been the drought stress</a:t>
            </a:r>
            <a:endParaRPr lang="en-US" noProof="0" dirty="0"/>
          </a:p>
          <a:p>
            <a:endParaRPr lang="es-ES_tradnl" dirty="0"/>
          </a:p>
        </p:txBody>
      </p:sp>
      <p:sp>
        <p:nvSpPr>
          <p:cNvPr id="4" name="Segnaposto numero diapositiva 3"/>
          <p:cNvSpPr>
            <a:spLocks noGrp="1"/>
          </p:cNvSpPr>
          <p:nvPr>
            <p:ph type="sldNum" sz="quarter" idx="10"/>
          </p:nvPr>
        </p:nvSpPr>
        <p:spPr/>
        <p:txBody>
          <a:bodyPr/>
          <a:lstStyle/>
          <a:p>
            <a:pPr>
              <a:defRPr/>
            </a:pPr>
            <a:fld id="{5A291BDD-118E-4569-96A9-C6EDAA7D589F}" type="slidenum">
              <a:rPr lang="it-IT" smtClean="0"/>
              <a:pPr>
                <a:defRPr/>
              </a:pPr>
              <a:t>54</a:t>
            </a:fld>
            <a:endParaRPr lang="it-IT"/>
          </a:p>
        </p:txBody>
      </p:sp>
    </p:spTree>
    <p:extLst>
      <p:ext uri="{BB962C8B-B14F-4D97-AF65-F5344CB8AC3E}">
        <p14:creationId xmlns:p14="http://schemas.microsoft.com/office/powerpoint/2010/main" val="322157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ase">
    <p:spTree>
      <p:nvGrpSpPr>
        <p:cNvPr id="1" name=""/>
        <p:cNvGrpSpPr/>
        <p:nvPr/>
      </p:nvGrpSpPr>
      <p:grpSpPr>
        <a:xfrm>
          <a:off x="0" y="0"/>
          <a:ext cx="0" cy="0"/>
          <a:chOff x="0" y="0"/>
          <a:chExt cx="0" cy="0"/>
        </a:xfrm>
      </p:grpSpPr>
      <p:pic>
        <p:nvPicPr>
          <p:cNvPr id="6" name="Immagine 5" descr="base_GC_2015.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3973" y="289404"/>
            <a:ext cx="2479642" cy="6451964"/>
          </a:xfrm>
          <a:prstGeom prst="rect">
            <a:avLst/>
          </a:prstGeom>
        </p:spPr>
      </p:pic>
      <p:cxnSp>
        <p:nvCxnSpPr>
          <p:cNvPr id="5" name="Connettore 1 4"/>
          <p:cNvCxnSpPr/>
          <p:nvPr userDrawn="1"/>
        </p:nvCxnSpPr>
        <p:spPr>
          <a:xfrm>
            <a:off x="2639616" y="6309320"/>
            <a:ext cx="0" cy="21602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userDrawn="1"/>
        </p:nvSpPr>
        <p:spPr>
          <a:xfrm>
            <a:off x="2663923" y="6300000"/>
            <a:ext cx="1703886" cy="230832"/>
          </a:xfrm>
          <a:prstGeom prst="rect">
            <a:avLst/>
          </a:prstGeom>
          <a:noFill/>
        </p:spPr>
        <p:txBody>
          <a:bodyPr wrap="square" rtlCol="0">
            <a:spAutoFit/>
          </a:bodyPr>
          <a:lstStyle/>
          <a:p>
            <a:pPr eaLnBrk="1" fontAlgn="auto" hangingPunct="1">
              <a:spcBef>
                <a:spcPts val="0"/>
              </a:spcBef>
              <a:spcAft>
                <a:spcPts val="0"/>
              </a:spcAft>
            </a:pPr>
            <a:r>
              <a:rPr lang="it-IT" sz="900" dirty="0" err="1">
                <a:solidFill>
                  <a:prstClr val="white">
                    <a:lumMod val="65000"/>
                  </a:prstClr>
                </a:solidFill>
                <a:latin typeface="Arial" pitchFamily="34" charset="0"/>
                <a:ea typeface="+mn-ea"/>
                <a:cs typeface="Arial" pitchFamily="34" charset="0"/>
              </a:rPr>
              <a:t>Strictly</a:t>
            </a:r>
            <a:r>
              <a:rPr lang="it-IT" sz="900" dirty="0">
                <a:solidFill>
                  <a:prstClr val="white">
                    <a:lumMod val="65000"/>
                  </a:prstClr>
                </a:solidFill>
                <a:latin typeface="Arial" pitchFamily="34" charset="0"/>
                <a:ea typeface="+mn-ea"/>
                <a:cs typeface="Arial" pitchFamily="34" charset="0"/>
              </a:rPr>
              <a:t> </a:t>
            </a:r>
            <a:r>
              <a:rPr lang="it-IT" sz="900" dirty="0" err="1">
                <a:solidFill>
                  <a:prstClr val="white">
                    <a:lumMod val="65000"/>
                  </a:prstClr>
                </a:solidFill>
                <a:latin typeface="Arial" pitchFamily="34" charset="0"/>
                <a:ea typeface="+mn-ea"/>
                <a:cs typeface="Arial" pitchFamily="34" charset="0"/>
              </a:rPr>
              <a:t>Confidential</a:t>
            </a:r>
            <a:endParaRPr lang="it-IT" sz="900" dirty="0">
              <a:solidFill>
                <a:prstClr val="white">
                  <a:lumMod val="65000"/>
                </a:prstClr>
              </a:solidFill>
              <a:latin typeface="Arial" pitchFamily="34" charset="0"/>
              <a:ea typeface="+mn-ea"/>
              <a:cs typeface="Arial" pitchFamily="34" charset="0"/>
            </a:endParaRPr>
          </a:p>
        </p:txBody>
      </p:sp>
    </p:spTree>
    <p:extLst>
      <p:ext uri="{BB962C8B-B14F-4D97-AF65-F5344CB8AC3E}">
        <p14:creationId xmlns:p14="http://schemas.microsoft.com/office/powerpoint/2010/main" val="341849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olo e testo verti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50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CHNOLOGY PLATFORM">
    <p:spTree>
      <p:nvGrpSpPr>
        <p:cNvPr id="1" name=""/>
        <p:cNvGrpSpPr/>
        <p:nvPr/>
      </p:nvGrpSpPr>
      <p:grpSpPr>
        <a:xfrm>
          <a:off x="0" y="0"/>
          <a:ext cx="0" cy="0"/>
          <a:chOff x="0" y="0"/>
          <a:chExt cx="0" cy="0"/>
        </a:xfrm>
      </p:grpSpPr>
      <p:pic>
        <p:nvPicPr>
          <p:cNvPr id="9" name="Immagine 8" descr="base_GC_2015.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48007" y="289404"/>
            <a:ext cx="1859731" cy="6451964"/>
          </a:xfrm>
          <a:prstGeom prst="rect">
            <a:avLst/>
          </a:prstGeom>
        </p:spPr>
      </p:pic>
    </p:spTree>
    <p:extLst>
      <p:ext uri="{BB962C8B-B14F-4D97-AF65-F5344CB8AC3E}">
        <p14:creationId xmlns:p14="http://schemas.microsoft.com/office/powerpoint/2010/main" val="3077944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65E49F68-22F3-475B-A40E-5A8B3767A19A}" type="datetime1">
              <a:rPr lang="it-IT" smtClean="0">
                <a:solidFill>
                  <a:prstClr val="black">
                    <a:tint val="75000"/>
                  </a:prstClr>
                </a:solidFill>
              </a:rPr>
              <a:pPr>
                <a:defRPr/>
              </a:pPr>
              <a:t>05/06/2019</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1E084D9-C714-7645-B740-7999AECFF464}" type="slidenum">
              <a:rPr lang="it-IT">
                <a:solidFill>
                  <a:prstClr val="black">
                    <a:tint val="75000"/>
                  </a:prstClr>
                </a:solidFill>
              </a:rPr>
              <a:pPr>
                <a:defRPr/>
              </a:pPr>
              <a:t>‹nº›</a:t>
            </a:fld>
            <a:endParaRPr lang="it-IT">
              <a:solidFill>
                <a:prstClr val="black">
                  <a:tint val="75000"/>
                </a:prstClr>
              </a:solidFill>
            </a:endParaRPr>
          </a:p>
        </p:txBody>
      </p:sp>
      <p:sp>
        <p:nvSpPr>
          <p:cNvPr id="6" name="Rettangolo 5"/>
          <p:cNvSpPr/>
          <p:nvPr userDrawn="1"/>
        </p:nvSpPr>
        <p:spPr>
          <a:xfrm>
            <a:off x="751102" y="456499"/>
            <a:ext cx="10730036" cy="39112"/>
          </a:xfrm>
          <a:prstGeom prst="rect">
            <a:avLst/>
          </a:prstGeom>
          <a:solidFill>
            <a:schemeClr val="bg1">
              <a:lumMod val="95000"/>
            </a:schemeClr>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5459" fontAlgn="base">
              <a:spcBef>
                <a:spcPct val="0"/>
              </a:spcBef>
              <a:spcAft>
                <a:spcPct val="0"/>
              </a:spcAft>
            </a:pPr>
            <a:r>
              <a:rPr lang="it-IT" sz="1797" dirty="0">
                <a:solidFill>
                  <a:prstClr val="white"/>
                </a:solidFill>
              </a:rPr>
              <a:t> </a:t>
            </a:r>
          </a:p>
        </p:txBody>
      </p:sp>
      <p:sp>
        <p:nvSpPr>
          <p:cNvPr id="7" name="Rettangolo 6"/>
          <p:cNvSpPr/>
          <p:nvPr userDrawn="1"/>
        </p:nvSpPr>
        <p:spPr>
          <a:xfrm>
            <a:off x="751101" y="6171860"/>
            <a:ext cx="10730036" cy="39112"/>
          </a:xfrm>
          <a:prstGeom prst="rect">
            <a:avLst/>
          </a:prstGeom>
          <a:solidFill>
            <a:schemeClr val="bg1">
              <a:lumMod val="95000"/>
            </a:schemeClr>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5459" fontAlgn="base">
              <a:spcBef>
                <a:spcPct val="0"/>
              </a:spcBef>
              <a:spcAft>
                <a:spcPct val="0"/>
              </a:spcAft>
            </a:pPr>
            <a:r>
              <a:rPr lang="it-IT" sz="1797" dirty="0">
                <a:solidFill>
                  <a:prstClr val="white"/>
                </a:solidFill>
              </a:rPr>
              <a:t> </a:t>
            </a:r>
          </a:p>
        </p:txBody>
      </p:sp>
    </p:spTree>
    <p:extLst>
      <p:ext uri="{BB962C8B-B14F-4D97-AF65-F5344CB8AC3E}">
        <p14:creationId xmlns:p14="http://schemas.microsoft.com/office/powerpoint/2010/main" val="3514670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olo titolo">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9336D51C-3DAF-4DB8-9011-E3B27BDB11E2}"/>
              </a:ext>
            </a:extLst>
          </p:cNvPr>
          <p:cNvSpPr/>
          <p:nvPr userDrawn="1"/>
        </p:nvSpPr>
        <p:spPr>
          <a:xfrm>
            <a:off x="9472269" y="6315514"/>
            <a:ext cx="802638" cy="427425"/>
          </a:xfrm>
          <a:prstGeom prst="rect">
            <a:avLst/>
          </a:prstGeom>
        </p:spPr>
        <p:txBody>
          <a:bodyPr wrap="square">
            <a:spAutoFit/>
          </a:bodyPr>
          <a:lstStyle/>
          <a:p>
            <a:pPr algn="r">
              <a:lnSpc>
                <a:spcPct val="80000"/>
              </a:lnSpc>
            </a:pPr>
            <a:r>
              <a:rPr lang="en-US" sz="907" dirty="0">
                <a:solidFill>
                  <a:srgbClr val="163D28"/>
                </a:solidFill>
                <a:latin typeface="Arial" pitchFamily="34" charset="0"/>
                <a:cs typeface="Arial" pitchFamily="34" charset="0"/>
              </a:rPr>
              <a:t>Strictly</a:t>
            </a:r>
          </a:p>
          <a:p>
            <a:pPr algn="r">
              <a:lnSpc>
                <a:spcPct val="80000"/>
              </a:lnSpc>
            </a:pPr>
            <a:r>
              <a:rPr lang="en-US" sz="907" dirty="0">
                <a:solidFill>
                  <a:srgbClr val="163D28"/>
                </a:solidFill>
                <a:latin typeface="Arial" pitchFamily="34" charset="0"/>
                <a:cs typeface="Arial" pitchFamily="34" charset="0"/>
              </a:rPr>
              <a:t>confidential</a:t>
            </a:r>
          </a:p>
        </p:txBody>
      </p:sp>
      <p:cxnSp>
        <p:nvCxnSpPr>
          <p:cNvPr id="7" name="Connettore 1 20">
            <a:extLst>
              <a:ext uri="{FF2B5EF4-FFF2-40B4-BE49-F238E27FC236}">
                <a16:creationId xmlns:a16="http://schemas.microsoft.com/office/drawing/2014/main" id="{B32BEEF2-F79D-4AC7-A9CF-F7276E3D7191}"/>
              </a:ext>
            </a:extLst>
          </p:cNvPr>
          <p:cNvCxnSpPr/>
          <p:nvPr userDrawn="1"/>
        </p:nvCxnSpPr>
        <p:spPr>
          <a:xfrm>
            <a:off x="10334349" y="6325968"/>
            <a:ext cx="0" cy="38131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pic>
        <p:nvPicPr>
          <p:cNvPr id="8" name="Immagine 7">
            <a:extLst>
              <a:ext uri="{FF2B5EF4-FFF2-40B4-BE49-F238E27FC236}">
                <a16:creationId xmlns:a16="http://schemas.microsoft.com/office/drawing/2014/main" id="{62420521-0880-4539-8F52-9A94926D00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1530" y="6325968"/>
            <a:ext cx="1321219" cy="381313"/>
          </a:xfrm>
          <a:prstGeom prst="rect">
            <a:avLst/>
          </a:prstGeom>
        </p:spPr>
      </p:pic>
      <p:sp>
        <p:nvSpPr>
          <p:cNvPr id="9" name="TextBox 6">
            <a:extLst>
              <a:ext uri="{FF2B5EF4-FFF2-40B4-BE49-F238E27FC236}">
                <a16:creationId xmlns:a16="http://schemas.microsoft.com/office/drawing/2014/main" id="{1A0AE53E-16D6-47E2-B9AA-120D2130458E}"/>
              </a:ext>
            </a:extLst>
          </p:cNvPr>
          <p:cNvSpPr txBox="1"/>
          <p:nvPr userDrawn="1"/>
        </p:nvSpPr>
        <p:spPr>
          <a:xfrm>
            <a:off x="5694662" y="6469014"/>
            <a:ext cx="802676" cy="179547"/>
          </a:xfrm>
          <a:prstGeom prst="rect">
            <a:avLst/>
          </a:prstGeom>
          <a:noFill/>
        </p:spPr>
        <p:txBody>
          <a:bodyPr wrap="square" lIns="0" tIns="0" rIns="0" bIns="0" rtlCol="0">
            <a:noAutofit/>
          </a:bodyPr>
          <a:lstStyle/>
          <a:p>
            <a:r>
              <a:rPr lang="en-US" sz="1270" dirty="0">
                <a:solidFill>
                  <a:schemeClr val="bg1">
                    <a:lumMod val="50000"/>
                  </a:schemeClr>
                </a:solidFill>
                <a:latin typeface="Arial" panose="020B0604020202020204" pitchFamily="34" charset="0"/>
                <a:cs typeface="Arial" panose="020B0604020202020204" pitchFamily="34" charset="0"/>
              </a:rPr>
              <a:t>Page </a:t>
            </a:r>
            <a:fld id="{9AE4D82F-B047-469B-AC52-A46321747EAF}" type="slidenum">
              <a:rPr lang="en-US" sz="1270">
                <a:solidFill>
                  <a:schemeClr val="bg1">
                    <a:lumMod val="50000"/>
                  </a:schemeClr>
                </a:solidFill>
                <a:latin typeface="Arial" panose="020B0604020202020204" pitchFamily="34" charset="0"/>
                <a:cs typeface="Arial" panose="020B0604020202020204" pitchFamily="34" charset="0"/>
              </a:rPr>
              <a:pPr/>
              <a:t>‹nº›</a:t>
            </a:fld>
            <a:endParaRPr lang="en-US" sz="127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45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pic>
        <p:nvPicPr>
          <p:cNvPr id="3" name="Immagine 2" descr="base_GC_2015.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48007" y="289404"/>
            <a:ext cx="1859731" cy="645196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pic>
        <p:nvPicPr>
          <p:cNvPr id="2" name="Immagine 1" descr="base_GC_2015.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48007" y="289404"/>
            <a:ext cx="1859731" cy="6451964"/>
          </a:xfrm>
          <a:prstGeom prst="rect">
            <a:avLst/>
          </a:prstGeom>
        </p:spPr>
      </p:pic>
    </p:spTree>
    <p:extLst>
      <p:ext uri="{BB962C8B-B14F-4D97-AF65-F5344CB8AC3E}">
        <p14:creationId xmlns:p14="http://schemas.microsoft.com/office/powerpoint/2010/main" val="3242311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olo e testo verti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132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5CBAA0F-B7A6-4F11-A834-1800D66FE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8448" y="6093296"/>
            <a:ext cx="1832607" cy="528923"/>
          </a:xfrm>
          <a:prstGeom prst="rect">
            <a:avLst/>
          </a:prstGeom>
        </p:spPr>
      </p:pic>
    </p:spTree>
    <p:extLst>
      <p:ext uri="{BB962C8B-B14F-4D97-AF65-F5344CB8AC3E}">
        <p14:creationId xmlns:p14="http://schemas.microsoft.com/office/powerpoint/2010/main" val="804565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cxnSp>
        <p:nvCxnSpPr>
          <p:cNvPr id="13" name="Connettore 1 12"/>
          <p:cNvCxnSpPr/>
          <p:nvPr userDrawn="1"/>
        </p:nvCxnSpPr>
        <p:spPr>
          <a:xfrm>
            <a:off x="1979970" y="6336000"/>
            <a:ext cx="0" cy="216024"/>
          </a:xfrm>
          <a:prstGeom prst="line">
            <a:avLst/>
          </a:prstGeom>
          <a:ln w="19050">
            <a:solidFill>
              <a:srgbClr val="003300"/>
            </a:solidFill>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userDrawn="1"/>
        </p:nvSpPr>
        <p:spPr>
          <a:xfrm>
            <a:off x="1998202" y="6300000"/>
            <a:ext cx="1278080" cy="230832"/>
          </a:xfrm>
          <a:prstGeom prst="rect">
            <a:avLst/>
          </a:prstGeom>
          <a:noFill/>
        </p:spPr>
        <p:txBody>
          <a:bodyPr wrap="square" rtlCol="0">
            <a:spAutoFit/>
          </a:bodyPr>
          <a:lstStyle/>
          <a:p>
            <a:pPr eaLnBrk="1" fontAlgn="auto" hangingPunct="1">
              <a:spcBef>
                <a:spcPts val="0"/>
              </a:spcBef>
              <a:spcAft>
                <a:spcPts val="0"/>
              </a:spcAft>
            </a:pPr>
            <a:r>
              <a:rPr lang="it-IT" sz="900" dirty="0" err="1">
                <a:solidFill>
                  <a:prstClr val="white">
                    <a:lumMod val="65000"/>
                  </a:prstClr>
                </a:solidFill>
                <a:latin typeface="Arial" pitchFamily="34" charset="0"/>
                <a:ea typeface="+mn-ea"/>
                <a:cs typeface="Arial" pitchFamily="34" charset="0"/>
              </a:rPr>
              <a:t>Strictly</a:t>
            </a:r>
            <a:r>
              <a:rPr lang="it-IT" sz="900" dirty="0">
                <a:solidFill>
                  <a:prstClr val="white">
                    <a:lumMod val="65000"/>
                  </a:prstClr>
                </a:solidFill>
                <a:latin typeface="Arial" pitchFamily="34" charset="0"/>
                <a:ea typeface="+mn-ea"/>
                <a:cs typeface="Arial" pitchFamily="34" charset="0"/>
              </a:rPr>
              <a:t> </a:t>
            </a:r>
            <a:r>
              <a:rPr lang="it-IT" sz="900" dirty="0" err="1">
                <a:solidFill>
                  <a:prstClr val="white">
                    <a:lumMod val="65000"/>
                  </a:prstClr>
                </a:solidFill>
                <a:latin typeface="Arial" pitchFamily="34" charset="0"/>
                <a:ea typeface="+mn-ea"/>
                <a:cs typeface="Arial" pitchFamily="34" charset="0"/>
              </a:rPr>
              <a:t>Confidential</a:t>
            </a:r>
            <a:endParaRPr lang="it-IT" sz="900" dirty="0">
              <a:solidFill>
                <a:prstClr val="white">
                  <a:lumMod val="65000"/>
                </a:prstClr>
              </a:solidFill>
              <a:latin typeface="Arial" pitchFamily="34" charset="0"/>
              <a:ea typeface="+mn-ea"/>
              <a:cs typeface="Arial" pitchFamily="34" charset="0"/>
            </a:endParaRPr>
          </a:p>
        </p:txBody>
      </p:sp>
      <p:pic>
        <p:nvPicPr>
          <p:cNvPr id="15" name="Immagine 14" descr="base_GC_2015.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47988" y="6093296"/>
            <a:ext cx="1859973" cy="648072"/>
          </a:xfrm>
          <a:prstGeom prst="rect">
            <a:avLst/>
          </a:prstGeom>
        </p:spPr>
      </p:pic>
    </p:spTree>
    <p:extLst>
      <p:ext uri="{BB962C8B-B14F-4D97-AF65-F5344CB8AC3E}">
        <p14:creationId xmlns:p14="http://schemas.microsoft.com/office/powerpoint/2010/main" val="323149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12" name="CasellaDiTesto 11"/>
          <p:cNvSpPr txBox="1"/>
          <p:nvPr userDrawn="1"/>
        </p:nvSpPr>
        <p:spPr>
          <a:xfrm>
            <a:off x="1979978" y="6300000"/>
            <a:ext cx="3312799" cy="292388"/>
          </a:xfrm>
          <a:prstGeom prst="rect">
            <a:avLst/>
          </a:prstGeom>
          <a:noFill/>
        </p:spPr>
        <p:txBody>
          <a:bodyPr wrap="square" rtlCol="0">
            <a:spAutoFit/>
          </a:bodyPr>
          <a:lstStyle/>
          <a:p>
            <a:pPr eaLnBrk="1" fontAlgn="auto" hangingPunct="1">
              <a:spcBef>
                <a:spcPts val="0"/>
              </a:spcBef>
              <a:spcAft>
                <a:spcPts val="0"/>
              </a:spcAft>
            </a:pPr>
            <a:r>
              <a:rPr lang="it-IT" sz="1300" dirty="0">
                <a:solidFill>
                  <a:prstClr val="white">
                    <a:lumMod val="65000"/>
                  </a:prstClr>
                </a:solidFill>
                <a:latin typeface="Arial" pitchFamily="34" charset="0"/>
                <a:ea typeface="+mn-ea"/>
                <a:cs typeface="Arial" pitchFamily="34" charset="0"/>
              </a:rPr>
              <a:t>DEPARTMENT</a:t>
            </a:r>
          </a:p>
        </p:txBody>
      </p:sp>
      <p:cxnSp>
        <p:nvCxnSpPr>
          <p:cNvPr id="13" name="Connettore 1 12"/>
          <p:cNvCxnSpPr/>
          <p:nvPr userDrawn="1"/>
        </p:nvCxnSpPr>
        <p:spPr>
          <a:xfrm>
            <a:off x="1979970" y="6336000"/>
            <a:ext cx="0" cy="216024"/>
          </a:xfrm>
          <a:prstGeom prst="line">
            <a:avLst/>
          </a:prstGeom>
          <a:ln w="19050">
            <a:solidFill>
              <a:srgbClr val="003300"/>
            </a:solidFill>
          </a:ln>
        </p:spPr>
        <p:style>
          <a:lnRef idx="1">
            <a:schemeClr val="accent1"/>
          </a:lnRef>
          <a:fillRef idx="0">
            <a:schemeClr val="accent1"/>
          </a:fillRef>
          <a:effectRef idx="0">
            <a:schemeClr val="accent1"/>
          </a:effectRef>
          <a:fontRef idx="minor">
            <a:schemeClr val="tx1"/>
          </a:fontRef>
        </p:style>
      </p:cxnSp>
      <p:pic>
        <p:nvPicPr>
          <p:cNvPr id="14" name="Immagine 13" descr="base_GC_2015.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47988" y="6093296"/>
            <a:ext cx="1859973" cy="648072"/>
          </a:xfrm>
          <a:prstGeom prst="rect">
            <a:avLst/>
          </a:prstGeom>
        </p:spPr>
      </p:pic>
    </p:spTree>
    <p:extLst>
      <p:ext uri="{BB962C8B-B14F-4D97-AF65-F5344CB8AC3E}">
        <p14:creationId xmlns:p14="http://schemas.microsoft.com/office/powerpoint/2010/main" val="2389641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pic>
        <p:nvPicPr>
          <p:cNvPr id="9" name="Immagine 8" descr="base_GC_2015.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995978" y="5949280"/>
            <a:ext cx="2196022" cy="908720"/>
          </a:xfrm>
          <a:prstGeom prst="rect">
            <a:avLst/>
          </a:prstGeom>
        </p:spPr>
      </p:pic>
    </p:spTree>
    <p:extLst>
      <p:ext uri="{BB962C8B-B14F-4D97-AF65-F5344CB8AC3E}">
        <p14:creationId xmlns:p14="http://schemas.microsoft.com/office/powerpoint/2010/main" val="3228554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9440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304801" y="44450"/>
            <a:ext cx="2027286" cy="338554"/>
          </a:xfrm>
          <a:prstGeom prst="rect">
            <a:avLst/>
          </a:prstGeom>
          <a:noFill/>
          <a:ln w="9525">
            <a:noFill/>
            <a:miter lim="800000"/>
            <a:headEnd/>
            <a:tailEnd/>
          </a:ln>
        </p:spPr>
        <p:txBody>
          <a:bodyPr wrap="none">
            <a:spAutoFit/>
          </a:bodyPr>
          <a:lstStyle/>
          <a:p>
            <a:r>
              <a:rPr lang="it-IT" sz="1600" b="0" dirty="0">
                <a:solidFill>
                  <a:schemeClr val="bg1"/>
                </a:solidFill>
              </a:rPr>
              <a:t>VALAGRO GROUP</a:t>
            </a:r>
            <a:r>
              <a:rPr lang="it-IT" sz="1600" dirty="0"/>
              <a:t> </a:t>
            </a:r>
          </a:p>
        </p:txBody>
      </p:sp>
      <p:sp>
        <p:nvSpPr>
          <p:cNvPr id="6" name="Text Box 21"/>
          <p:cNvSpPr txBox="1">
            <a:spLocks noChangeArrowheads="1"/>
          </p:cNvSpPr>
          <p:nvPr/>
        </p:nvSpPr>
        <p:spPr bwMode="auto">
          <a:xfrm>
            <a:off x="3503747" y="44450"/>
            <a:ext cx="3744416" cy="338554"/>
          </a:xfrm>
          <a:prstGeom prst="rect">
            <a:avLst/>
          </a:prstGeom>
          <a:noFill/>
          <a:ln w="9525">
            <a:noFill/>
            <a:miter lim="800000"/>
            <a:headEnd/>
            <a:tailEnd/>
          </a:ln>
        </p:spPr>
        <p:txBody>
          <a:bodyPr wrap="square" lIns="36000" rIns="36000">
            <a:spAutoFit/>
          </a:bodyPr>
          <a:lstStyle/>
          <a:p>
            <a:pPr algn="ctr"/>
            <a:r>
              <a:rPr lang="it-IT" sz="1600" b="0" baseline="0" dirty="0">
                <a:solidFill>
                  <a:schemeClr val="bg1"/>
                </a:solidFill>
              </a:rPr>
              <a:t>MEETING MALTA</a:t>
            </a:r>
            <a:endParaRPr lang="it-IT" sz="1600" b="0" dirty="0">
              <a:solidFill>
                <a:schemeClr val="bg1"/>
              </a:solidFill>
            </a:endParaRPr>
          </a:p>
        </p:txBody>
      </p:sp>
      <p:sp>
        <p:nvSpPr>
          <p:cNvPr id="5" name="Text Box 46"/>
          <p:cNvSpPr txBox="1">
            <a:spLocks noChangeArrowheads="1"/>
          </p:cNvSpPr>
          <p:nvPr/>
        </p:nvSpPr>
        <p:spPr bwMode="auto">
          <a:xfrm>
            <a:off x="11563978" y="6639390"/>
            <a:ext cx="364202" cy="246221"/>
          </a:xfrm>
          <a:prstGeom prst="rect">
            <a:avLst/>
          </a:prstGeom>
          <a:noFill/>
          <a:ln w="9525">
            <a:noFill/>
            <a:miter lim="800000"/>
            <a:headEnd/>
            <a:tailEnd/>
          </a:ln>
        </p:spPr>
        <p:txBody>
          <a:bodyPr wrap="none">
            <a:spAutoFit/>
          </a:bodyPr>
          <a:lstStyle/>
          <a:p>
            <a:pPr>
              <a:defRPr/>
            </a:pPr>
            <a:fld id="{D280BC7C-CC30-4215-804F-0FB15830EA8D}" type="slidenum">
              <a:rPr lang="it-IT" sz="1000" b="0">
                <a:solidFill>
                  <a:schemeClr val="bg2"/>
                </a:solidFill>
                <a:ea typeface="ＭＳ Ｐゴシック" pitchFamily="1" charset="-128"/>
              </a:rPr>
              <a:pPr>
                <a:defRPr/>
              </a:pPr>
              <a:t>‹nº›</a:t>
            </a:fld>
            <a:endParaRPr lang="it-IT" sz="1000" b="0" dirty="0">
              <a:solidFill>
                <a:schemeClr val="bg2"/>
              </a:solidFill>
              <a:ea typeface="ＭＳ Ｐゴシック" pitchFamily="1" charset="-128"/>
            </a:endParaRPr>
          </a:p>
        </p:txBody>
      </p:sp>
      <p:sp>
        <p:nvSpPr>
          <p:cNvPr id="7" name="Text Box 46"/>
          <p:cNvSpPr txBox="1">
            <a:spLocks noChangeArrowheads="1"/>
          </p:cNvSpPr>
          <p:nvPr/>
        </p:nvSpPr>
        <p:spPr bwMode="auto">
          <a:xfrm>
            <a:off x="9936427" y="6393010"/>
            <a:ext cx="1383712" cy="492443"/>
          </a:xfrm>
          <a:prstGeom prst="rect">
            <a:avLst/>
          </a:prstGeom>
          <a:noFill/>
          <a:ln w="9525">
            <a:noFill/>
            <a:miter lim="800000"/>
            <a:headEnd/>
            <a:tailEnd/>
          </a:ln>
        </p:spPr>
        <p:txBody>
          <a:bodyPr wrap="none">
            <a:spAutoFit/>
          </a:bodyPr>
          <a:lstStyle/>
          <a:p>
            <a:endParaRPr lang="it-IT" sz="1600" b="0" dirty="0">
              <a:solidFill>
                <a:schemeClr val="bg2"/>
              </a:solidFill>
            </a:endParaRPr>
          </a:p>
          <a:p>
            <a:r>
              <a:rPr lang="it-IT" sz="1000" b="0" dirty="0" err="1">
                <a:solidFill>
                  <a:schemeClr val="bg2"/>
                </a:solidFill>
              </a:rPr>
              <a:t>Strictly</a:t>
            </a:r>
            <a:r>
              <a:rPr lang="it-IT" sz="1000" b="0" dirty="0">
                <a:solidFill>
                  <a:schemeClr val="bg2"/>
                </a:solidFill>
              </a:rPr>
              <a:t> </a:t>
            </a:r>
            <a:r>
              <a:rPr lang="it-IT" sz="1000" b="0" dirty="0" err="1">
                <a:solidFill>
                  <a:schemeClr val="bg2"/>
                </a:solidFill>
              </a:rPr>
              <a:t>Confidential</a:t>
            </a:r>
            <a:r>
              <a:rPr lang="it-IT" sz="1000" b="0" dirty="0">
                <a:solidFill>
                  <a:schemeClr val="bg2"/>
                </a:solidFill>
              </a:rPr>
              <a:t>  </a:t>
            </a:r>
            <a:r>
              <a:rPr lang="it-IT" sz="1000" b="1" dirty="0">
                <a:solidFill>
                  <a:schemeClr val="bg2"/>
                </a:solidFill>
              </a:rPr>
              <a:t>|</a:t>
            </a:r>
            <a:endParaRPr lang="it-IT" sz="1200" b="1" dirty="0">
              <a:solidFill>
                <a:srgbClr val="FF0000"/>
              </a:solidFill>
            </a:endParaRP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5" r:id="rId3"/>
    <p:sldLayoutId id="2147483809" r:id="rId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3074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8" r:id="rId9"/>
    <p:sldLayoutId id="2147483869"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17.png"/><Relationship Id="rId4" Type="http://schemas.openxmlformats.org/officeDocument/2006/relationships/image" Target="../media/image35.jpe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image" Target="../media/image40.emf"/><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emf"/><Relationship Id="rId4" Type="http://schemas.openxmlformats.org/officeDocument/2006/relationships/image" Target="../media/image42.png"/><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69.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hyperlink" Target="http://www.sribio.co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hyperlink" Target="http://www.nature.com/news/academia-and-industry-companies-on-campus-1.16127" TargetMode="Externa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0.png"/><Relationship Id="rId10" Type="http://schemas.openxmlformats.org/officeDocument/2006/relationships/image" Target="../media/image63.png"/><Relationship Id="rId4" Type="http://schemas.openxmlformats.org/officeDocument/2006/relationships/image" Target="../media/image79.png"/><Relationship Id="rId9"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1.png"/><Relationship Id="rId1" Type="http://schemas.openxmlformats.org/officeDocument/2006/relationships/slideLayout" Target="../slideLayouts/slideLayout8.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8.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emf"/></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2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2.jpeg"/><Relationship Id="rId7" Type="http://schemas.microsoft.com/office/2007/relationships/hdphoto" Target="../media/hdphoto2.wdp"/><Relationship Id="rId2" Type="http://schemas.openxmlformats.org/officeDocument/2006/relationships/image" Target="../media/image114.png"/><Relationship Id="rId1" Type="http://schemas.openxmlformats.org/officeDocument/2006/relationships/slideLayout" Target="../slideLayouts/slideLayout8.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 Id="rId9" Type="http://schemas.openxmlformats.org/officeDocument/2006/relationships/image" Target="../media/image127.png"/></Relationships>
</file>

<file path=ppt/slides/_rels/slide24.xml.rels><?xml version="1.0" encoding="UTF-8" standalone="yes"?>
<Relationships xmlns="http://schemas.openxmlformats.org/package/2006/relationships"><Relationship Id="rId8" Type="http://schemas.openxmlformats.org/officeDocument/2006/relationships/image" Target="../media/image131.gif"/><Relationship Id="rId3" Type="http://schemas.openxmlformats.org/officeDocument/2006/relationships/image" Target="../media/image122.jpeg"/><Relationship Id="rId7" Type="http://schemas.microsoft.com/office/2007/relationships/hdphoto" Target="../media/hdphoto3.wdp"/><Relationship Id="rId2" Type="http://schemas.openxmlformats.org/officeDocument/2006/relationships/image" Target="../media/image114.png"/><Relationship Id="rId1" Type="http://schemas.openxmlformats.org/officeDocument/2006/relationships/slideLayout" Target="../slideLayouts/slideLayout8.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 Id="rId9" Type="http://schemas.openxmlformats.org/officeDocument/2006/relationships/image" Target="../media/image132.jpeg"/></Relationships>
</file>

<file path=ppt/slides/_rels/slide25.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0.jpeg"/><Relationship Id="rId3" Type="http://schemas.openxmlformats.org/officeDocument/2006/relationships/image" Target="../media/image116.png"/><Relationship Id="rId7" Type="http://schemas.openxmlformats.org/officeDocument/2006/relationships/image" Target="../media/image135.png"/><Relationship Id="rId12" Type="http://schemas.openxmlformats.org/officeDocument/2006/relationships/image" Target="../media/image139.png"/><Relationship Id="rId2" Type="http://schemas.openxmlformats.org/officeDocument/2006/relationships/image" Target="../media/image115.png"/><Relationship Id="rId1" Type="http://schemas.openxmlformats.org/officeDocument/2006/relationships/slideLayout" Target="../slideLayouts/slideLayout8.xml"/><Relationship Id="rId6" Type="http://schemas.openxmlformats.org/officeDocument/2006/relationships/image" Target="../media/image134.jpeg"/><Relationship Id="rId11" Type="http://schemas.openxmlformats.org/officeDocument/2006/relationships/image" Target="../media/image138.jpeg"/><Relationship Id="rId5" Type="http://schemas.openxmlformats.org/officeDocument/2006/relationships/image" Target="../media/image133.png"/><Relationship Id="rId10" Type="http://schemas.openxmlformats.org/officeDocument/2006/relationships/hyperlink" Target="http://www.google.it/url?sa=i&amp;rct=j&amp;q=&amp;esrc=s&amp;source=images&amp;cd=&amp;cad=rja&amp;uact=8&amp;ved=0ahUKEwiu6IW6urzQAhWJvRQKHSJzDmYQjRwIBw&amp;url=http://learn.genetics.utah.edu/content/labs/microarray/&amp;psig=AFQjCNHKvJ87O_MWTe0x3iGS2Ra_7LXnAg&amp;ust=1479907291019312" TargetMode="External"/><Relationship Id="rId4" Type="http://schemas.openxmlformats.org/officeDocument/2006/relationships/image" Target="../media/image117.png"/><Relationship Id="rId9" Type="http://schemas.openxmlformats.org/officeDocument/2006/relationships/image" Target="../media/image137.jpeg"/><Relationship Id="rId14" Type="http://schemas.openxmlformats.org/officeDocument/2006/relationships/image" Target="../media/image141.png"/></Relationships>
</file>

<file path=ppt/slides/_rels/slide2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8.xml"/><Relationship Id="rId6" Type="http://schemas.openxmlformats.org/officeDocument/2006/relationships/image" Target="../media/image146.png"/><Relationship Id="rId11" Type="http://schemas.openxmlformats.org/officeDocument/2006/relationships/image" Target="../media/image151.jpe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2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8.xml"/><Relationship Id="rId5" Type="http://schemas.openxmlformats.org/officeDocument/2006/relationships/image" Target="../media/image143.png"/><Relationship Id="rId4" Type="http://schemas.openxmlformats.org/officeDocument/2006/relationships/image" Target="../media/image142.png"/></Relationships>
</file>

<file path=ppt/slides/_rels/slide28.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emf"/><Relationship Id="rId7" Type="http://schemas.openxmlformats.org/officeDocument/2006/relationships/image" Target="../media/image158.png"/><Relationship Id="rId2" Type="http://schemas.openxmlformats.org/officeDocument/2006/relationships/image" Target="../media/image154.png"/><Relationship Id="rId1" Type="http://schemas.openxmlformats.org/officeDocument/2006/relationships/slideLayout" Target="../slideLayouts/slideLayout8.xml"/><Relationship Id="rId6" Type="http://schemas.openxmlformats.org/officeDocument/2006/relationships/image" Target="../media/image157.png"/><Relationship Id="rId5" Type="http://schemas.openxmlformats.org/officeDocument/2006/relationships/image" Target="../media/image41.emf"/><Relationship Id="rId4" Type="http://schemas.openxmlformats.org/officeDocument/2006/relationships/image" Target="../media/image156.emf"/></Relationships>
</file>

<file path=ppt/slides/_rels/slide29.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image" Target="../media/image160.jpeg"/><Relationship Id="rId1" Type="http://schemas.openxmlformats.org/officeDocument/2006/relationships/slideLayout" Target="../slideLayouts/slideLayout8.xml"/><Relationship Id="rId4" Type="http://schemas.openxmlformats.org/officeDocument/2006/relationships/image" Target="../media/image162.jp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8.xml"/><Relationship Id="rId4" Type="http://schemas.openxmlformats.org/officeDocument/2006/relationships/image" Target="../media/image165.png"/></Relationships>
</file>

<file path=ppt/slides/_rels/slide31.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8.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68.jpeg"/></Relationships>
</file>

<file path=ppt/slides/_rels/slide3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8.xml"/><Relationship Id="rId6" Type="http://schemas.openxmlformats.org/officeDocument/2006/relationships/image" Target="../media/image175.jpeg"/><Relationship Id="rId5" Type="http://schemas.openxmlformats.org/officeDocument/2006/relationships/image" Target="../media/image174.gif"/><Relationship Id="rId4" Type="http://schemas.openxmlformats.org/officeDocument/2006/relationships/image" Target="../media/image173.jpeg"/></Relationships>
</file>

<file path=ppt/slides/_rels/slide3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78.png"/><Relationship Id="rId4" Type="http://schemas.openxmlformats.org/officeDocument/2006/relationships/image" Target="../media/image177.jpeg"/></Relationships>
</file>

<file path=ppt/slides/_rels/slide34.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33.png"/><Relationship Id="rId3" Type="http://schemas.openxmlformats.org/officeDocument/2006/relationships/image" Target="../media/image180.jpeg"/><Relationship Id="rId7" Type="http://schemas.openxmlformats.org/officeDocument/2006/relationships/image" Target="../media/image184.jpeg"/><Relationship Id="rId12" Type="http://schemas.openxmlformats.org/officeDocument/2006/relationships/image" Target="../media/image188.png"/><Relationship Id="rId2" Type="http://schemas.openxmlformats.org/officeDocument/2006/relationships/image" Target="../media/image179.png"/><Relationship Id="rId1" Type="http://schemas.openxmlformats.org/officeDocument/2006/relationships/slideLayout" Target="../slideLayouts/slideLayout5.xml"/><Relationship Id="rId6" Type="http://schemas.openxmlformats.org/officeDocument/2006/relationships/image" Target="../media/image183.jpeg"/><Relationship Id="rId11" Type="http://schemas.openxmlformats.org/officeDocument/2006/relationships/image" Target="../media/image187.png"/><Relationship Id="rId5" Type="http://schemas.openxmlformats.org/officeDocument/2006/relationships/image" Target="../media/image182.jpeg"/><Relationship Id="rId10" Type="http://schemas.openxmlformats.org/officeDocument/2006/relationships/image" Target="../media/image115.png"/><Relationship Id="rId4" Type="http://schemas.openxmlformats.org/officeDocument/2006/relationships/image" Target="../media/image181.emf"/><Relationship Id="rId9" Type="http://schemas.openxmlformats.org/officeDocument/2006/relationships/image" Target="../media/image186.gif"/></Relationships>
</file>

<file path=ppt/slides/_rels/slide3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8.xml"/><Relationship Id="rId4" Type="http://schemas.openxmlformats.org/officeDocument/2006/relationships/image" Target="../media/image191.png"/></Relationships>
</file>

<file path=ppt/slides/_rels/slide3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2.png"/><Relationship Id="rId1" Type="http://schemas.openxmlformats.org/officeDocument/2006/relationships/slideLayout" Target="../slideLayouts/slideLayout8.xml"/><Relationship Id="rId4" Type="http://schemas.openxmlformats.org/officeDocument/2006/relationships/image" Target="../media/image189.jpeg"/></Relationships>
</file>

<file path=ppt/slides/_rels/slide3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99.tif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0.png"/><Relationship Id="rId3" Type="http://schemas.openxmlformats.org/officeDocument/2006/relationships/chart" Target="../charts/chart1.xml"/><Relationship Id="rId7" Type="http://schemas.openxmlformats.org/officeDocument/2006/relationships/image" Target="../media/image206.png"/><Relationship Id="rId12" Type="http://schemas.microsoft.com/office/2007/relationships/hdphoto" Target="../media/hdphoto4.wdp"/><Relationship Id="rId2" Type="http://schemas.openxmlformats.org/officeDocument/2006/relationships/image" Target="../media/image202.png"/><Relationship Id="rId1" Type="http://schemas.openxmlformats.org/officeDocument/2006/relationships/slideLayout" Target="../slideLayouts/slideLayout8.xml"/><Relationship Id="rId6" Type="http://schemas.openxmlformats.org/officeDocument/2006/relationships/image" Target="../media/image205.png"/><Relationship Id="rId11" Type="http://schemas.openxmlformats.org/officeDocument/2006/relationships/image" Target="../media/image209.png"/><Relationship Id="rId5" Type="http://schemas.openxmlformats.org/officeDocument/2006/relationships/image" Target="../media/image204.png"/><Relationship Id="rId10" Type="http://schemas.openxmlformats.org/officeDocument/2006/relationships/image" Target="../media/image182.jpeg"/><Relationship Id="rId4" Type="http://schemas.openxmlformats.org/officeDocument/2006/relationships/image" Target="../media/image203.png"/><Relationship Id="rId9" Type="http://schemas.openxmlformats.org/officeDocument/2006/relationships/image" Target="../media/image208.png"/><Relationship Id="rId14" Type="http://schemas.microsoft.com/office/2007/relationships/hdphoto" Target="../media/hdphoto5.wdp"/></Relationships>
</file>

<file path=ppt/slides/_rels/slide47.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jpeg"/><Relationship Id="rId7" Type="http://schemas.openxmlformats.org/officeDocument/2006/relationships/image" Target="../media/image216.png"/><Relationship Id="rId2" Type="http://schemas.openxmlformats.org/officeDocument/2006/relationships/image" Target="../media/image211.jpeg"/><Relationship Id="rId1" Type="http://schemas.openxmlformats.org/officeDocument/2006/relationships/slideLayout" Target="../slideLayouts/slideLayout8.xml"/><Relationship Id="rId6" Type="http://schemas.openxmlformats.org/officeDocument/2006/relationships/image" Target="../media/image215.png"/><Relationship Id="rId5" Type="http://schemas.openxmlformats.org/officeDocument/2006/relationships/image" Target="../media/image214.jpeg"/><Relationship Id="rId4" Type="http://schemas.openxmlformats.org/officeDocument/2006/relationships/image" Target="../media/image213.jpeg"/><Relationship Id="rId9" Type="http://schemas.openxmlformats.org/officeDocument/2006/relationships/image" Target="../media/image218.png"/></Relationships>
</file>

<file path=ppt/slides/_rels/slide48.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22.jpeg"/><Relationship Id="rId5" Type="http://schemas.openxmlformats.org/officeDocument/2006/relationships/image" Target="../media/image221.png"/><Relationship Id="rId4" Type="http://schemas.openxmlformats.org/officeDocument/2006/relationships/image" Target="../media/image220.jpeg"/></Relationships>
</file>

<file path=ppt/slides/_rels/slide49.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115.png"/><Relationship Id="rId7" Type="http://schemas.openxmlformats.org/officeDocument/2006/relationships/image" Target="../media/image226.png"/><Relationship Id="rId2" Type="http://schemas.openxmlformats.org/officeDocument/2006/relationships/image" Target="../media/image224.emf"/><Relationship Id="rId1" Type="http://schemas.openxmlformats.org/officeDocument/2006/relationships/slideLayout" Target="../slideLayouts/slideLayout8.xml"/><Relationship Id="rId6" Type="http://schemas.openxmlformats.org/officeDocument/2006/relationships/image" Target="../media/image133.png"/><Relationship Id="rId5" Type="http://schemas.openxmlformats.org/officeDocument/2006/relationships/image" Target="../media/image188.png"/><Relationship Id="rId4" Type="http://schemas.openxmlformats.org/officeDocument/2006/relationships/image" Target="../media/image225.png"/></Relationships>
</file>

<file path=ppt/slides/_rels/slide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image" Target="../media/image115.png"/><Relationship Id="rId1" Type="http://schemas.openxmlformats.org/officeDocument/2006/relationships/slideLayout" Target="../slideLayouts/slideLayout8.xml"/><Relationship Id="rId6" Type="http://schemas.openxmlformats.org/officeDocument/2006/relationships/image" Target="../media/image228.png"/><Relationship Id="rId5" Type="http://schemas.openxmlformats.org/officeDocument/2006/relationships/image" Target="../media/image133.png"/><Relationship Id="rId4" Type="http://schemas.openxmlformats.org/officeDocument/2006/relationships/image" Target="../media/image188.pn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234.png"/><Relationship Id="rId2" Type="http://schemas.openxmlformats.org/officeDocument/2006/relationships/image" Target="../media/image120.png"/><Relationship Id="rId1" Type="http://schemas.openxmlformats.org/officeDocument/2006/relationships/slideLayout" Target="../slideLayouts/slideLayout8.xml"/><Relationship Id="rId6" Type="http://schemas.openxmlformats.org/officeDocument/2006/relationships/image" Target="../media/image233.jpeg"/><Relationship Id="rId5" Type="http://schemas.openxmlformats.org/officeDocument/2006/relationships/image" Target="../media/image232.png"/><Relationship Id="rId4" Type="http://schemas.openxmlformats.org/officeDocument/2006/relationships/image" Target="../media/image231.jpeg"/></Relationships>
</file>

<file path=ppt/slides/_rels/slide52.xml.rels><?xml version="1.0" encoding="UTF-8" standalone="yes"?>
<Relationships xmlns="http://schemas.openxmlformats.org/package/2006/relationships"><Relationship Id="rId8" Type="http://schemas.openxmlformats.org/officeDocument/2006/relationships/image" Target="../media/image241.wmf"/><Relationship Id="rId3" Type="http://schemas.openxmlformats.org/officeDocument/2006/relationships/image" Target="../media/image236.png"/><Relationship Id="rId7" Type="http://schemas.openxmlformats.org/officeDocument/2006/relationships/image" Target="../media/image240.jpeg"/><Relationship Id="rId2" Type="http://schemas.openxmlformats.org/officeDocument/2006/relationships/image" Target="../media/image235.jpeg"/><Relationship Id="rId1" Type="http://schemas.openxmlformats.org/officeDocument/2006/relationships/slideLayout" Target="../slideLayouts/slideLayout8.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png"/></Relationships>
</file>

<file path=ppt/slides/_rels/slide5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45.jpeg"/><Relationship Id="rId4" Type="http://schemas.openxmlformats.org/officeDocument/2006/relationships/image" Target="../media/image244.jpeg"/></Relationships>
</file>

<file path=ppt/slides/_rels/slide55.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image" Target="../media/image253.jpeg"/><Relationship Id="rId3" Type="http://schemas.openxmlformats.org/officeDocument/2006/relationships/notesSlide" Target="../notesSlides/notesSlide10.xml"/><Relationship Id="rId7" Type="http://schemas.openxmlformats.org/officeDocument/2006/relationships/oleObject" Target="../embeddings/oleObject1.bin"/><Relationship Id="rId12" Type="http://schemas.openxmlformats.org/officeDocument/2006/relationships/image" Target="../media/image252.jpe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189.jpeg"/><Relationship Id="rId11" Type="http://schemas.openxmlformats.org/officeDocument/2006/relationships/image" Target="../media/image251.jpeg"/><Relationship Id="rId5" Type="http://schemas.openxmlformats.org/officeDocument/2006/relationships/image" Target="../media/image248.png"/><Relationship Id="rId10" Type="http://schemas.openxmlformats.org/officeDocument/2006/relationships/image" Target="../media/image250.jpeg"/><Relationship Id="rId4" Type="http://schemas.openxmlformats.org/officeDocument/2006/relationships/image" Target="../media/image247.png"/><Relationship Id="rId9" Type="http://schemas.openxmlformats.org/officeDocument/2006/relationships/image" Target="../media/image249.jpeg"/><Relationship Id="rId14" Type="http://schemas.openxmlformats.org/officeDocument/2006/relationships/image" Target="../media/image254.jpeg"/></Relationships>
</file>

<file path=ppt/slides/_rels/slide56.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notesSlide" Target="../notesSlides/notesSlide11.xml"/><Relationship Id="rId7" Type="http://schemas.openxmlformats.org/officeDocument/2006/relationships/image" Target="../media/image246.pn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56.jpeg"/><Relationship Id="rId4" Type="http://schemas.openxmlformats.org/officeDocument/2006/relationships/image" Target="../media/image255.png"/></Relationships>
</file>

<file path=ppt/slides/_rels/slide57.xml.rels><?xml version="1.0" encoding="UTF-8" standalone="yes"?>
<Relationships xmlns="http://schemas.openxmlformats.org/package/2006/relationships"><Relationship Id="rId8" Type="http://schemas.openxmlformats.org/officeDocument/2006/relationships/image" Target="../media/image250.jpeg"/><Relationship Id="rId13" Type="http://schemas.openxmlformats.org/officeDocument/2006/relationships/image" Target="../media/image249.jpeg"/><Relationship Id="rId3" Type="http://schemas.openxmlformats.org/officeDocument/2006/relationships/notesSlide" Target="../notesSlides/notesSlide12.xml"/><Relationship Id="rId7" Type="http://schemas.openxmlformats.org/officeDocument/2006/relationships/image" Target="../media/image258.jpeg"/><Relationship Id="rId12" Type="http://schemas.openxmlformats.org/officeDocument/2006/relationships/image" Target="../media/image254.jpeg"/><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246.png"/><Relationship Id="rId11" Type="http://schemas.openxmlformats.org/officeDocument/2006/relationships/image" Target="../media/image253.jpeg"/><Relationship Id="rId5" Type="http://schemas.openxmlformats.org/officeDocument/2006/relationships/oleObject" Target="../embeddings/oleObject3.bin"/><Relationship Id="rId10" Type="http://schemas.openxmlformats.org/officeDocument/2006/relationships/image" Target="../media/image252.jpeg"/><Relationship Id="rId4" Type="http://schemas.openxmlformats.org/officeDocument/2006/relationships/image" Target="../media/image189.jpeg"/><Relationship Id="rId9" Type="http://schemas.openxmlformats.org/officeDocument/2006/relationships/image" Target="../media/image251.jpeg"/></Relationships>
</file>

<file path=ppt/slides/_rels/slide58.xml.rels><?xml version="1.0" encoding="UTF-8" standalone="yes"?>
<Relationships xmlns="http://schemas.openxmlformats.org/package/2006/relationships"><Relationship Id="rId3" Type="http://schemas.openxmlformats.org/officeDocument/2006/relationships/image" Target="../media/image259.jpeg"/><Relationship Id="rId7" Type="http://schemas.openxmlformats.org/officeDocument/2006/relationships/image" Target="../media/image263.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62.jpeg"/><Relationship Id="rId5" Type="http://schemas.openxmlformats.org/officeDocument/2006/relationships/image" Target="../media/image261.png"/><Relationship Id="rId4" Type="http://schemas.openxmlformats.org/officeDocument/2006/relationships/image" Target="../media/image260.png"/></Relationships>
</file>

<file path=ppt/slides/_rels/slide5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268.jpeg"/><Relationship Id="rId7" Type="http://schemas.openxmlformats.org/officeDocument/2006/relationships/image" Target="../media/image27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61.xml.rels><?xml version="1.0" encoding="UTF-8" standalone="yes"?>
<Relationships xmlns="http://schemas.openxmlformats.org/package/2006/relationships"><Relationship Id="rId3" Type="http://schemas.openxmlformats.org/officeDocument/2006/relationships/image" Target="../media/image273.jpeg"/><Relationship Id="rId7" Type="http://schemas.openxmlformats.org/officeDocument/2006/relationships/image" Target="../media/image277.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6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80.png"/><Relationship Id="rId4" Type="http://schemas.openxmlformats.org/officeDocument/2006/relationships/image" Target="../media/image279.png"/></Relationships>
</file>

<file path=ppt/slides/_rels/slide63.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18" Type="http://schemas.openxmlformats.org/officeDocument/2006/relationships/image" Target="../media/image296.png"/><Relationship Id="rId26" Type="http://schemas.openxmlformats.org/officeDocument/2006/relationships/image" Target="../media/image304.png"/><Relationship Id="rId39" Type="http://schemas.openxmlformats.org/officeDocument/2006/relationships/image" Target="../media/image317.jpeg"/><Relationship Id="rId3" Type="http://schemas.openxmlformats.org/officeDocument/2006/relationships/image" Target="../media/image281.png"/><Relationship Id="rId21" Type="http://schemas.openxmlformats.org/officeDocument/2006/relationships/image" Target="../media/image299.png"/><Relationship Id="rId34" Type="http://schemas.openxmlformats.org/officeDocument/2006/relationships/image" Target="../media/image312.jpeg"/><Relationship Id="rId42" Type="http://schemas.openxmlformats.org/officeDocument/2006/relationships/image" Target="../media/image320.png"/><Relationship Id="rId7" Type="http://schemas.openxmlformats.org/officeDocument/2006/relationships/image" Target="../media/image285.jpeg"/><Relationship Id="rId12" Type="http://schemas.openxmlformats.org/officeDocument/2006/relationships/image" Target="../media/image290.jpeg"/><Relationship Id="rId17" Type="http://schemas.openxmlformats.org/officeDocument/2006/relationships/image" Target="../media/image295.png"/><Relationship Id="rId25" Type="http://schemas.openxmlformats.org/officeDocument/2006/relationships/image" Target="../media/image303.png"/><Relationship Id="rId33" Type="http://schemas.openxmlformats.org/officeDocument/2006/relationships/image" Target="../media/image311.png"/><Relationship Id="rId38" Type="http://schemas.openxmlformats.org/officeDocument/2006/relationships/image" Target="../media/image316.png"/><Relationship Id="rId2" Type="http://schemas.openxmlformats.org/officeDocument/2006/relationships/notesSlide" Target="../notesSlides/notesSlide18.xml"/><Relationship Id="rId16" Type="http://schemas.openxmlformats.org/officeDocument/2006/relationships/image" Target="../media/image294.png"/><Relationship Id="rId20" Type="http://schemas.openxmlformats.org/officeDocument/2006/relationships/image" Target="../media/image298.png"/><Relationship Id="rId29" Type="http://schemas.openxmlformats.org/officeDocument/2006/relationships/image" Target="../media/image307.png"/><Relationship Id="rId41" Type="http://schemas.openxmlformats.org/officeDocument/2006/relationships/image" Target="../media/image319.png"/><Relationship Id="rId1" Type="http://schemas.openxmlformats.org/officeDocument/2006/relationships/slideLayout" Target="../slideLayouts/slideLayout8.xml"/><Relationship Id="rId6" Type="http://schemas.openxmlformats.org/officeDocument/2006/relationships/image" Target="../media/image284.png"/><Relationship Id="rId11" Type="http://schemas.openxmlformats.org/officeDocument/2006/relationships/image" Target="../media/image289.png"/><Relationship Id="rId24" Type="http://schemas.openxmlformats.org/officeDocument/2006/relationships/image" Target="../media/image302.png"/><Relationship Id="rId32" Type="http://schemas.openxmlformats.org/officeDocument/2006/relationships/image" Target="../media/image310.png"/><Relationship Id="rId37" Type="http://schemas.openxmlformats.org/officeDocument/2006/relationships/image" Target="../media/image315.png"/><Relationship Id="rId40" Type="http://schemas.openxmlformats.org/officeDocument/2006/relationships/image" Target="../media/image318.png"/><Relationship Id="rId5" Type="http://schemas.openxmlformats.org/officeDocument/2006/relationships/image" Target="../media/image283.png"/><Relationship Id="rId15" Type="http://schemas.openxmlformats.org/officeDocument/2006/relationships/image" Target="../media/image293.png"/><Relationship Id="rId23" Type="http://schemas.openxmlformats.org/officeDocument/2006/relationships/image" Target="../media/image301.png"/><Relationship Id="rId28" Type="http://schemas.openxmlformats.org/officeDocument/2006/relationships/image" Target="../media/image306.png"/><Relationship Id="rId36" Type="http://schemas.openxmlformats.org/officeDocument/2006/relationships/image" Target="../media/image314.png"/><Relationship Id="rId10" Type="http://schemas.openxmlformats.org/officeDocument/2006/relationships/image" Target="../media/image288.png"/><Relationship Id="rId19" Type="http://schemas.openxmlformats.org/officeDocument/2006/relationships/image" Target="../media/image297.jpeg"/><Relationship Id="rId31" Type="http://schemas.openxmlformats.org/officeDocument/2006/relationships/image" Target="../media/image309.jpe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292.png"/><Relationship Id="rId22" Type="http://schemas.openxmlformats.org/officeDocument/2006/relationships/image" Target="../media/image300.png"/><Relationship Id="rId27" Type="http://schemas.openxmlformats.org/officeDocument/2006/relationships/image" Target="../media/image305.png"/><Relationship Id="rId30" Type="http://schemas.openxmlformats.org/officeDocument/2006/relationships/image" Target="../media/image308.png"/><Relationship Id="rId35" Type="http://schemas.openxmlformats.org/officeDocument/2006/relationships/image" Target="../media/image313.png"/><Relationship Id="rId43" Type="http://schemas.openxmlformats.org/officeDocument/2006/relationships/image" Target="../media/image321.jpeg"/></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24.jpeg"/><Relationship Id="rId5" Type="http://schemas.openxmlformats.org/officeDocument/2006/relationships/image" Target="../media/image323.png"/><Relationship Id="rId4" Type="http://schemas.openxmlformats.org/officeDocument/2006/relationships/image" Target="../media/image322.png"/></Relationships>
</file>

<file path=ppt/slides/_rels/slide65.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8.xml"/><Relationship Id="rId6" Type="http://schemas.openxmlformats.org/officeDocument/2006/relationships/image" Target="../media/image329.png"/><Relationship Id="rId5" Type="http://schemas.openxmlformats.org/officeDocument/2006/relationships/image" Target="../media/image328.png"/><Relationship Id="rId4" Type="http://schemas.openxmlformats.org/officeDocument/2006/relationships/image" Target="../media/image327.png"/></Relationships>
</file>

<file path=ppt/slides/_rels/slide6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32.png"/><Relationship Id="rId4" Type="http://schemas.openxmlformats.org/officeDocument/2006/relationships/image" Target="../media/image331.png"/></Relationships>
</file>

<file path=ppt/slides/_rels/slide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33.png"/><Relationship Id="rId7" Type="http://schemas.openxmlformats.org/officeDocument/2006/relationships/image" Target="../media/image33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35.png"/><Relationship Id="rId5" Type="http://schemas.openxmlformats.org/officeDocument/2006/relationships/image" Target="../media/image334.png"/><Relationship Id="rId4" Type="http://schemas.openxmlformats.org/officeDocument/2006/relationships/image" Target="../media/image280.png"/><Relationship Id="rId9" Type="http://schemas.openxmlformats.org/officeDocument/2006/relationships/image" Target="../media/image337.png"/></Relationships>
</file>

<file path=ppt/slides/_rels/slide69.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chart" Target="../charts/chart4.xml"/><Relationship Id="rId1" Type="http://schemas.openxmlformats.org/officeDocument/2006/relationships/slideLayout" Target="../slideLayouts/slideLayout8.xml"/><Relationship Id="rId6" Type="http://schemas.openxmlformats.org/officeDocument/2006/relationships/image" Target="../media/image338.jpeg"/><Relationship Id="rId5" Type="http://schemas.openxmlformats.org/officeDocument/2006/relationships/image" Target="../media/image337.png"/><Relationship Id="rId4" Type="http://schemas.openxmlformats.org/officeDocument/2006/relationships/image" Target="../media/image3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chart" Target="../charts/chart5.xml"/><Relationship Id="rId1" Type="http://schemas.openxmlformats.org/officeDocument/2006/relationships/slideLayout" Target="../slideLayouts/slideLayout8.xml"/><Relationship Id="rId5" Type="http://schemas.openxmlformats.org/officeDocument/2006/relationships/image" Target="../media/image338.jpeg"/><Relationship Id="rId4" Type="http://schemas.openxmlformats.org/officeDocument/2006/relationships/image" Target="../media/image340.png"/></Relationships>
</file>

<file path=ppt/slides/_rels/slide71.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343.jpeg"/><Relationship Id="rId1" Type="http://schemas.openxmlformats.org/officeDocument/2006/relationships/slideLayout" Target="../slideLayouts/slideLayout8.xml"/><Relationship Id="rId6" Type="http://schemas.openxmlformats.org/officeDocument/2006/relationships/image" Target="../media/image347.jpeg"/><Relationship Id="rId5" Type="http://schemas.openxmlformats.org/officeDocument/2006/relationships/image" Target="../media/image346.jpeg"/><Relationship Id="rId4" Type="http://schemas.openxmlformats.org/officeDocument/2006/relationships/image" Target="../media/image345.jpeg"/></Relationships>
</file>

<file path=ppt/slides/_rels/slide74.xml.rels><?xml version="1.0" encoding="UTF-8" standalone="yes"?>
<Relationships xmlns="http://schemas.openxmlformats.org/package/2006/relationships"><Relationship Id="rId2" Type="http://schemas.openxmlformats.org/officeDocument/2006/relationships/image" Target="../media/image348.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9.png"/><Relationship Id="rId1" Type="http://schemas.openxmlformats.org/officeDocument/2006/relationships/slideLayout" Target="../slideLayouts/slideLayout8.xml"/><Relationship Id="rId4" Type="http://schemas.openxmlformats.org/officeDocument/2006/relationships/image" Target="../media/image35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353.png"/><Relationship Id="rId4" Type="http://schemas.openxmlformats.org/officeDocument/2006/relationships/image" Target="../media/image35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358.png"/><Relationship Id="rId4" Type="http://schemas.openxmlformats.org/officeDocument/2006/relationships/image" Target="../media/image357.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359.png"/><Relationship Id="rId7" Type="http://schemas.openxmlformats.org/officeDocument/2006/relationships/image" Target="../media/image363.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362.png"/><Relationship Id="rId5" Type="http://schemas.openxmlformats.org/officeDocument/2006/relationships/image" Target="../media/image361.png"/><Relationship Id="rId4" Type="http://schemas.openxmlformats.org/officeDocument/2006/relationships/image" Target="../media/image360.png"/></Relationships>
</file>

<file path=ppt/slides/_rels/slide81.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image" Target="../media/image116.png"/><Relationship Id="rId7" Type="http://schemas.openxmlformats.org/officeDocument/2006/relationships/image" Target="../media/image368.png"/><Relationship Id="rId2" Type="http://schemas.openxmlformats.org/officeDocument/2006/relationships/image" Target="../media/image364.png"/><Relationship Id="rId1" Type="http://schemas.openxmlformats.org/officeDocument/2006/relationships/slideLayout" Target="../slideLayouts/slideLayout8.xml"/><Relationship Id="rId6" Type="http://schemas.openxmlformats.org/officeDocument/2006/relationships/image" Target="../media/image367.jpeg"/><Relationship Id="rId5" Type="http://schemas.openxmlformats.org/officeDocument/2006/relationships/image" Target="../media/image366.jpeg"/><Relationship Id="rId4" Type="http://schemas.openxmlformats.org/officeDocument/2006/relationships/image" Target="../media/image365.png"/><Relationship Id="rId9" Type="http://schemas.openxmlformats.org/officeDocument/2006/relationships/image" Target="../media/image370.png"/></Relationships>
</file>

<file path=ppt/slides/_rels/slide82.xml.rels><?xml version="1.0" encoding="UTF-8" standalone="yes"?>
<Relationships xmlns="http://schemas.openxmlformats.org/package/2006/relationships"><Relationship Id="rId8" Type="http://schemas.openxmlformats.org/officeDocument/2006/relationships/image" Target="../media/image375.png"/><Relationship Id="rId13" Type="http://schemas.microsoft.com/office/2007/relationships/hdphoto" Target="../media/hdphoto6.wdp"/><Relationship Id="rId3" Type="http://schemas.openxmlformats.org/officeDocument/2006/relationships/image" Target="../media/image145.png"/><Relationship Id="rId7" Type="http://schemas.openxmlformats.org/officeDocument/2006/relationships/image" Target="../media/image374.png"/><Relationship Id="rId12" Type="http://schemas.openxmlformats.org/officeDocument/2006/relationships/image" Target="../media/image379.png"/><Relationship Id="rId2" Type="http://schemas.openxmlformats.org/officeDocument/2006/relationships/image" Target="../media/image143.png"/><Relationship Id="rId1" Type="http://schemas.openxmlformats.org/officeDocument/2006/relationships/slideLayout" Target="../slideLayouts/slideLayout8.xml"/><Relationship Id="rId6" Type="http://schemas.openxmlformats.org/officeDocument/2006/relationships/image" Target="../media/image373.png"/><Relationship Id="rId11" Type="http://schemas.openxmlformats.org/officeDocument/2006/relationships/image" Target="../media/image378.png"/><Relationship Id="rId5" Type="http://schemas.openxmlformats.org/officeDocument/2006/relationships/image" Target="../media/image372.png"/><Relationship Id="rId15" Type="http://schemas.openxmlformats.org/officeDocument/2006/relationships/image" Target="../media/image380.jpeg"/><Relationship Id="rId10" Type="http://schemas.openxmlformats.org/officeDocument/2006/relationships/image" Target="../media/image377.png"/><Relationship Id="rId4" Type="http://schemas.openxmlformats.org/officeDocument/2006/relationships/image" Target="../media/image371.png"/><Relationship Id="rId9" Type="http://schemas.openxmlformats.org/officeDocument/2006/relationships/image" Target="../media/image376.png"/><Relationship Id="rId14" Type="http://schemas.openxmlformats.org/officeDocument/2006/relationships/hyperlink" Target="https://www.google.it/url?sa=i&amp;rct=j&amp;q=&amp;esrc=s&amp;source=images&amp;cd=&amp;cad=rja&amp;uact=8&amp;ved=0ahUKEwil9fWlq-3WAhVLuBoKHQhKCvcQjRwIBw&amp;url=https://it.depositphotos.com/67149243/stock-illustration-map-pin-mark.html&amp;psig=AOvVaw3cpdcnUsS_oE-SPOO3MyGI&amp;ust=1507975134798409"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31.png"/></Relationships>
</file>

<file path=ppt/slides/_rels/slide85.xml.rels><?xml version="1.0" encoding="UTF-8" standalone="yes"?>
<Relationships xmlns="http://schemas.openxmlformats.org/package/2006/relationships"><Relationship Id="rId8" Type="http://schemas.openxmlformats.org/officeDocument/2006/relationships/image" Target="../media/image388.png"/><Relationship Id="rId3" Type="http://schemas.openxmlformats.org/officeDocument/2006/relationships/image" Target="../media/image383.jpeg"/><Relationship Id="rId7" Type="http://schemas.openxmlformats.org/officeDocument/2006/relationships/image" Target="../media/image387.png"/><Relationship Id="rId2" Type="http://schemas.openxmlformats.org/officeDocument/2006/relationships/image" Target="../media/image382.jpeg"/><Relationship Id="rId1" Type="http://schemas.openxmlformats.org/officeDocument/2006/relationships/slideLayout" Target="../slideLayouts/slideLayout8.xml"/><Relationship Id="rId6" Type="http://schemas.openxmlformats.org/officeDocument/2006/relationships/image" Target="../media/image386.png"/><Relationship Id="rId5" Type="http://schemas.openxmlformats.org/officeDocument/2006/relationships/image" Target="../media/image385.png"/><Relationship Id="rId4" Type="http://schemas.openxmlformats.org/officeDocument/2006/relationships/image" Target="../media/image384.png"/></Relationships>
</file>

<file path=ppt/slides/_rels/slide86.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image" Target="../media/image38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3C11CED-DCE9-4E58-8E39-FFAE1F71BB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7568" y="908720"/>
            <a:ext cx="7426941" cy="5387309"/>
          </a:xfrm>
          <a:prstGeom prst="rect">
            <a:avLst/>
          </a:prstGeom>
        </p:spPr>
      </p:pic>
    </p:spTree>
    <p:extLst>
      <p:ext uri="{BB962C8B-B14F-4D97-AF65-F5344CB8AC3E}">
        <p14:creationId xmlns:p14="http://schemas.microsoft.com/office/powerpoint/2010/main" val="532647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35960" y="1700808"/>
            <a:ext cx="484227" cy="707886"/>
          </a:xfrm>
          <a:prstGeom prst="rect">
            <a:avLst/>
          </a:prstGeom>
          <a:noFill/>
        </p:spPr>
        <p:txBody>
          <a:bodyPr wrap="none" rtlCol="0">
            <a:spAutoFit/>
          </a:bodyPr>
          <a:lstStyle/>
          <a:p>
            <a:r>
              <a:rPr lang="en-US" sz="4000" dirty="0">
                <a:solidFill>
                  <a:schemeClr val="accent3">
                    <a:lumMod val="65000"/>
                  </a:schemeClr>
                </a:solidFill>
              </a:rPr>
              <a:t>+</a:t>
            </a:r>
          </a:p>
        </p:txBody>
      </p:sp>
      <p:sp>
        <p:nvSpPr>
          <p:cNvPr id="5" name="Rettangolo arrotondato 4"/>
          <p:cNvSpPr/>
          <p:nvPr/>
        </p:nvSpPr>
        <p:spPr>
          <a:xfrm>
            <a:off x="2063552" y="1700808"/>
            <a:ext cx="3312368" cy="805780"/>
          </a:xfrm>
          <a:prstGeom prst="roundRect">
            <a:avLst/>
          </a:prstGeom>
          <a:solidFill>
            <a:schemeClr val="bg1">
              <a:lumMod val="75000"/>
            </a:schemeClr>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effectLst/>
                <a:uLnTx/>
                <a:uFillTx/>
                <a:latin typeface="Arial"/>
                <a:ea typeface="+mn-ea"/>
                <a:cs typeface="+mn-cs"/>
                <a:sym typeface="Arial"/>
              </a:rPr>
              <a:t>FERTILIZANTES</a:t>
            </a:r>
          </a:p>
        </p:txBody>
      </p:sp>
      <p:sp>
        <p:nvSpPr>
          <p:cNvPr id="6" name="Rettangolo arrotondato 5"/>
          <p:cNvSpPr/>
          <p:nvPr/>
        </p:nvSpPr>
        <p:spPr>
          <a:xfrm>
            <a:off x="7176120" y="1700808"/>
            <a:ext cx="2952328" cy="805780"/>
          </a:xfrm>
          <a:prstGeom prst="roundRect">
            <a:avLst/>
          </a:prstGeom>
          <a:solidFill>
            <a:schemeClr val="bg1">
              <a:lumMod val="75000"/>
            </a:schemeClr>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effectLst/>
                <a:uLnTx/>
                <a:uFillTx/>
                <a:latin typeface="Arial"/>
                <a:ea typeface="+mn-ea"/>
                <a:cs typeface="+mn-cs"/>
                <a:sym typeface="Arial"/>
              </a:rPr>
              <a:t>HORMÔNIOS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effectLst/>
                <a:uLnTx/>
                <a:uFillTx/>
                <a:latin typeface="Arial"/>
                <a:ea typeface="+mn-ea"/>
                <a:cs typeface="+mn-cs"/>
                <a:sym typeface="Arial"/>
              </a:rPr>
              <a:t>VEGETAIS</a:t>
            </a:r>
          </a:p>
        </p:txBody>
      </p:sp>
      <p:sp>
        <p:nvSpPr>
          <p:cNvPr id="7" name="Rettangolo arrotondato 6"/>
          <p:cNvSpPr/>
          <p:nvPr/>
        </p:nvSpPr>
        <p:spPr>
          <a:xfrm>
            <a:off x="4655840" y="1556792"/>
            <a:ext cx="2664296" cy="1080120"/>
          </a:xfrm>
          <a:prstGeom prst="roundRect">
            <a:avLst/>
          </a:prstGeom>
          <a:solidFill>
            <a:srgbClr val="23575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i="0" u="none" strike="noStrike" kern="0" cap="none" spc="0" normalizeH="0" baseline="0" noProof="0" dirty="0">
                <a:ln>
                  <a:noFill/>
                </a:ln>
                <a:solidFill>
                  <a:srgbClr val="FFFFFF"/>
                </a:solidFill>
                <a:effectLst/>
                <a:uLnTx/>
                <a:uFillTx/>
                <a:latin typeface="Arial"/>
                <a:ea typeface="+mn-ea"/>
                <a:cs typeface="+mn-cs"/>
                <a:sym typeface="Arial"/>
              </a:rPr>
              <a:t>BIOESTIMULANTES</a:t>
            </a:r>
          </a:p>
        </p:txBody>
      </p:sp>
      <p:sp>
        <p:nvSpPr>
          <p:cNvPr id="33" name="Rounded Rectangle 32"/>
          <p:cNvSpPr/>
          <p:nvPr/>
        </p:nvSpPr>
        <p:spPr bwMode="auto">
          <a:xfrm>
            <a:off x="8040216" y="5013176"/>
            <a:ext cx="3672408" cy="963488"/>
          </a:xfrm>
          <a:prstGeom prst="round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5" name="Rounded Rectangle 34"/>
          <p:cNvSpPr/>
          <p:nvPr/>
        </p:nvSpPr>
        <p:spPr bwMode="auto">
          <a:xfrm>
            <a:off x="407368" y="5013176"/>
            <a:ext cx="3672408" cy="963488"/>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4" name="Rounded Rectangle 33"/>
          <p:cNvSpPr/>
          <p:nvPr/>
        </p:nvSpPr>
        <p:spPr bwMode="auto">
          <a:xfrm>
            <a:off x="4223792" y="5013176"/>
            <a:ext cx="3672408" cy="963488"/>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pic>
        <p:nvPicPr>
          <p:cNvPr id="3" name="Picture 2" descr="icon_treegene.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446954" y="1775520"/>
            <a:ext cx="681494" cy="692696"/>
          </a:xfrm>
          <a:prstGeom prst="ellipse">
            <a:avLst/>
          </a:prstGeom>
        </p:spPr>
      </p:pic>
      <p:pic>
        <p:nvPicPr>
          <p:cNvPr id="4" name="Picture 3" descr="65056163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0240" y="1772816"/>
            <a:ext cx="695400" cy="695400"/>
          </a:xfrm>
          <a:prstGeom prst="ellipse">
            <a:avLst/>
          </a:prstGeom>
        </p:spPr>
      </p:pic>
      <p:pic>
        <p:nvPicPr>
          <p:cNvPr id="8" name="Picture 7" descr="isolated-jerrycan-flat-icon-fuel-canister-vector-16990579.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409729">
            <a:off x="5453470" y="847148"/>
            <a:ext cx="1046570" cy="1041533"/>
          </a:xfrm>
          <a:prstGeom prst="ellipse">
            <a:avLst/>
          </a:prstGeom>
          <a:ln w="12700" cmpd="sng">
            <a:solidFill>
              <a:srgbClr val="006666"/>
            </a:solidFill>
          </a:ln>
        </p:spPr>
      </p:pic>
      <p:pic>
        <p:nvPicPr>
          <p:cNvPr id="9" name="Picture 8" descr="Valagro_Bianc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5960" y="1358487"/>
            <a:ext cx="448794" cy="126297"/>
          </a:xfrm>
          <a:prstGeom prst="rect">
            <a:avLst/>
          </a:prstGeom>
        </p:spPr>
      </p:pic>
      <p:sp>
        <p:nvSpPr>
          <p:cNvPr id="25" name="Oval 15"/>
          <p:cNvSpPr/>
          <p:nvPr/>
        </p:nvSpPr>
        <p:spPr bwMode="auto">
          <a:xfrm>
            <a:off x="1343472" y="3005752"/>
            <a:ext cx="1872208" cy="1872208"/>
          </a:xfrm>
          <a:prstGeom prst="ellipse">
            <a:avLst/>
          </a:prstGeom>
          <a:noFill/>
          <a:ln w="57150" cap="flat" cmpd="thinThick"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1" name="Rectangle 10"/>
          <p:cNvSpPr/>
          <p:nvPr/>
        </p:nvSpPr>
        <p:spPr>
          <a:xfrm>
            <a:off x="623392" y="5158933"/>
            <a:ext cx="3240360"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kern="0" dirty="0">
                <a:latin typeface="Arial"/>
                <a:sym typeface="Arial"/>
              </a:rPr>
              <a:t>BIOSTIMULANTES</a:t>
            </a:r>
          </a:p>
          <a:p>
            <a:pPr marL="0" marR="0" lvl="0" indent="0" algn="ctr" defTabSz="914400" eaLnBrk="1" fontAlgn="auto" latinLnBrk="0" hangingPunct="1">
              <a:lnSpc>
                <a:spcPct val="100000"/>
              </a:lnSpc>
              <a:spcBef>
                <a:spcPts val="0"/>
              </a:spcBef>
              <a:spcAft>
                <a:spcPts val="0"/>
              </a:spcAft>
              <a:buClrTx/>
              <a:buSzTx/>
              <a:buFontTx/>
              <a:buNone/>
              <a:tabLst/>
              <a:defRPr/>
            </a:pPr>
            <a:r>
              <a:rPr lang="pt-BR" sz="1200" kern="0" dirty="0">
                <a:latin typeface="Arial"/>
                <a:sym typeface="Arial"/>
              </a:rPr>
              <a:t>São </a:t>
            </a:r>
            <a:r>
              <a:rPr lang="pt-BR" sz="1200" kern="0" dirty="0" err="1">
                <a:latin typeface="Arial"/>
                <a:sym typeface="Arial"/>
              </a:rPr>
              <a:t>freqüentemente</a:t>
            </a:r>
            <a:r>
              <a:rPr lang="pt-BR" sz="1200" kern="0" dirty="0">
                <a:latin typeface="Arial"/>
                <a:sym typeface="Arial"/>
              </a:rPr>
              <a:t> DERIVADOS DE SUBSTÂNCIAS NATURAIS</a:t>
            </a:r>
            <a:endParaRPr lang="it-IT" sz="1200" kern="0" dirty="0">
              <a:latin typeface="Arial"/>
              <a:sym typeface="Arial"/>
            </a:endParaRPr>
          </a:p>
        </p:txBody>
      </p:sp>
      <p:pic>
        <p:nvPicPr>
          <p:cNvPr id="31" name="Picture 30" descr="Schermata 2018-01-24 alle 12.17.5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31904" y="3096344"/>
            <a:ext cx="1741117" cy="1732865"/>
          </a:xfrm>
          <a:prstGeom prst="rect">
            <a:avLst/>
          </a:prstGeom>
        </p:spPr>
      </p:pic>
      <p:pic>
        <p:nvPicPr>
          <p:cNvPr id="12" name="Picture 11" descr="2357c5a83212ac7.jpg"/>
          <p:cNvPicPr>
            <a:picLocks noChangeAspect="1"/>
          </p:cNvPicPr>
          <p:nvPr/>
        </p:nvPicPr>
        <p:blipFill>
          <a:blip r:embed="rId7" cstate="email">
            <a:extLst>
              <a:ext uri="{BEBA8EAE-BF5A-486C-A8C5-ECC9F3942E4B}">
                <a14:imgProps xmlns:a14="http://schemas.microsoft.com/office/drawing/2010/main">
                  <a14:imgLayer r:embed="rId8">
                    <a14:imgEffect>
                      <a14:backgroundRemoval t="586" b="99219" l="586" r="100000"/>
                    </a14:imgEffect>
                  </a14:imgLayer>
                </a14:imgProps>
              </a:ext>
              <a:ext uri="{28A0092B-C50C-407E-A947-70E740481C1C}">
                <a14:useLocalDpi xmlns:a14="http://schemas.microsoft.com/office/drawing/2010/main"/>
              </a:ext>
            </a:extLst>
          </a:blip>
          <a:stretch>
            <a:fillRect/>
          </a:stretch>
        </p:blipFill>
        <p:spPr>
          <a:xfrm>
            <a:off x="1559496" y="3193032"/>
            <a:ext cx="1487488" cy="1487488"/>
          </a:xfrm>
          <a:prstGeom prst="rect">
            <a:avLst/>
          </a:prstGeom>
        </p:spPr>
      </p:pic>
      <p:sp>
        <p:nvSpPr>
          <p:cNvPr id="26" name="Rectangle 25"/>
          <p:cNvSpPr/>
          <p:nvPr/>
        </p:nvSpPr>
        <p:spPr>
          <a:xfrm>
            <a:off x="4439816" y="5229200"/>
            <a:ext cx="3240360"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kern="0" dirty="0">
                <a:latin typeface="Arial"/>
                <a:sym typeface="Arial"/>
              </a:rPr>
              <a:t>BIOSTIMULANTES</a:t>
            </a:r>
          </a:p>
          <a:p>
            <a:pPr marL="0" marR="0" lvl="0" indent="0" algn="ctr" defTabSz="914400" eaLnBrk="1" fontAlgn="auto" latinLnBrk="0" hangingPunct="1">
              <a:lnSpc>
                <a:spcPct val="100000"/>
              </a:lnSpc>
              <a:spcBef>
                <a:spcPts val="0"/>
              </a:spcBef>
              <a:spcAft>
                <a:spcPts val="0"/>
              </a:spcAft>
              <a:buClrTx/>
              <a:buSzTx/>
              <a:buFontTx/>
              <a:buNone/>
              <a:tabLst/>
              <a:defRPr/>
            </a:pPr>
            <a:r>
              <a:rPr lang="pt-BR" sz="1200" kern="0" dirty="0">
                <a:latin typeface="Arial"/>
                <a:sym typeface="Arial"/>
              </a:rPr>
              <a:t>SÃO COMPOSTOS DE BAIXA TOXICIDADE</a:t>
            </a:r>
            <a:endParaRPr lang="it-IT" sz="1200" kern="0" dirty="0">
              <a:latin typeface="Arial"/>
              <a:sym typeface="Arial"/>
            </a:endParaRPr>
          </a:p>
        </p:txBody>
      </p:sp>
      <p:pic>
        <p:nvPicPr>
          <p:cNvPr id="32" name="Picture 31" descr="Schermata 2018-01-24 alle 12.25.29.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32304" y="2952328"/>
            <a:ext cx="1988840" cy="1988840"/>
          </a:xfrm>
          <a:prstGeom prst="rect">
            <a:avLst/>
          </a:prstGeom>
        </p:spPr>
      </p:pic>
      <p:sp>
        <p:nvSpPr>
          <p:cNvPr id="27" name="Oval 15"/>
          <p:cNvSpPr/>
          <p:nvPr/>
        </p:nvSpPr>
        <p:spPr bwMode="auto">
          <a:xfrm>
            <a:off x="5159896" y="3024336"/>
            <a:ext cx="1872208" cy="1872208"/>
          </a:xfrm>
          <a:prstGeom prst="ellipse">
            <a:avLst/>
          </a:prstGeom>
          <a:noFill/>
          <a:ln w="57150" cap="flat" cmpd="thinThick"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8" name="Oval 15"/>
          <p:cNvSpPr/>
          <p:nvPr/>
        </p:nvSpPr>
        <p:spPr bwMode="auto">
          <a:xfrm>
            <a:off x="8904312" y="3024336"/>
            <a:ext cx="1872208" cy="1872208"/>
          </a:xfrm>
          <a:prstGeom prst="ellipse">
            <a:avLst/>
          </a:prstGeom>
          <a:noFill/>
          <a:ln w="57150" cap="flat" cmpd="thinThick"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8" name="CasellaDiTesto 1">
            <a:extLst>
              <a:ext uri="{FF2B5EF4-FFF2-40B4-BE49-F238E27FC236}">
                <a16:creationId xmlns:a16="http://schemas.microsoft.com/office/drawing/2014/main" id="{658B5E02-3B3F-41F4-8E5E-2137306B711F}"/>
              </a:ext>
            </a:extLst>
          </p:cNvPr>
          <p:cNvSpPr txBox="1"/>
          <p:nvPr/>
        </p:nvSpPr>
        <p:spPr>
          <a:xfrm>
            <a:off x="432048" y="548680"/>
            <a:ext cx="11856640" cy="400110"/>
          </a:xfrm>
          <a:prstGeom prst="rect">
            <a:avLst/>
          </a:prstGeom>
          <a:noFill/>
        </p:spPr>
        <p:txBody>
          <a:bodyPr wrap="square" rtlCol="0">
            <a:spAutoFit/>
          </a:bodyPr>
          <a:lstStyle/>
          <a:p>
            <a:r>
              <a:rPr lang="en-US" sz="2000" dirty="0">
                <a:solidFill>
                  <a:schemeClr val="bg1">
                    <a:lumMod val="50000"/>
                  </a:schemeClr>
                </a:solidFill>
                <a:latin typeface="Arial"/>
              </a:rPr>
              <a:t>DEFINIÇÃO</a:t>
            </a:r>
            <a:endParaRPr lang="it-IT" sz="2000" dirty="0">
              <a:solidFill>
                <a:schemeClr val="bg1">
                  <a:lumMod val="50000"/>
                </a:schemeClr>
              </a:solidFill>
              <a:latin typeface="Arial"/>
            </a:endParaRPr>
          </a:p>
        </p:txBody>
      </p:sp>
      <p:sp>
        <p:nvSpPr>
          <p:cNvPr id="39" name="CasellaDiTesto 5">
            <a:extLst>
              <a:ext uri="{FF2B5EF4-FFF2-40B4-BE49-F238E27FC236}">
                <a16:creationId xmlns:a16="http://schemas.microsoft.com/office/drawing/2014/main" id="{9D85EA01-53DF-497E-9560-63916EEC8D5E}"/>
              </a:ext>
            </a:extLst>
          </p:cNvPr>
          <p:cNvSpPr txBox="1"/>
          <p:nvPr/>
        </p:nvSpPr>
        <p:spPr>
          <a:xfrm>
            <a:off x="420619" y="188640"/>
            <a:ext cx="8843731"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BIOESTIMULANTES DE PLANTAS</a:t>
            </a:r>
          </a:p>
        </p:txBody>
      </p:sp>
      <p:pic>
        <p:nvPicPr>
          <p:cNvPr id="30" name="Picture 2" descr="European Biostimulants Industry Council">
            <a:extLst>
              <a:ext uri="{FF2B5EF4-FFF2-40B4-BE49-F238E27FC236}">
                <a16:creationId xmlns:a16="http://schemas.microsoft.com/office/drawing/2014/main" id="{35AF6E95-857E-44D2-B085-ACAD45D69E4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465879" y="291902"/>
            <a:ext cx="1246745" cy="513660"/>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Rounded Rectangle 33">
            <a:extLst>
              <a:ext uri="{FF2B5EF4-FFF2-40B4-BE49-F238E27FC236}">
                <a16:creationId xmlns:a16="http://schemas.microsoft.com/office/drawing/2014/main" id="{0074F90D-CA68-4023-BEBC-0A282BD3B45D}"/>
              </a:ext>
            </a:extLst>
          </p:cNvPr>
          <p:cNvSpPr/>
          <p:nvPr/>
        </p:nvSpPr>
        <p:spPr bwMode="auto">
          <a:xfrm>
            <a:off x="8112224" y="5013176"/>
            <a:ext cx="3672408" cy="963488"/>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9" name="Rectangle 28"/>
          <p:cNvSpPr/>
          <p:nvPr/>
        </p:nvSpPr>
        <p:spPr>
          <a:xfrm>
            <a:off x="8256240" y="5157192"/>
            <a:ext cx="3528392" cy="101566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kern="0" dirty="0">
                <a:latin typeface="Arial"/>
                <a:sym typeface="Arial"/>
              </a:rPr>
              <a:t>MUITAS MATÉRIAS-PRIMAS USADAS PARA A PRODUÇÃO DE BIOSTIMULANTES SÃO CONSIDERADAS RESIDUOS</a:t>
            </a:r>
          </a:p>
          <a:p>
            <a:pPr marL="0" marR="0" lvl="0" indent="0" algn="ctr" defTabSz="914400" eaLnBrk="1" fontAlgn="auto" latinLnBrk="0" hangingPunct="1">
              <a:lnSpc>
                <a:spcPct val="100000"/>
              </a:lnSpc>
              <a:spcBef>
                <a:spcPts val="0"/>
              </a:spcBef>
              <a:spcAft>
                <a:spcPts val="0"/>
              </a:spcAft>
              <a:buClrTx/>
              <a:buSzTx/>
              <a:buFontTx/>
              <a:buNone/>
              <a:tabLst/>
              <a:defRPr/>
            </a:pPr>
            <a:endParaRPr lang="pt-BR" sz="1200" kern="0" dirty="0">
              <a:latin typeface="Arial"/>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pt-BR" sz="1200" kern="0" dirty="0">
              <a:latin typeface="Arial"/>
              <a:sym typeface="Arial"/>
            </a:endParaRPr>
          </a:p>
        </p:txBody>
      </p:sp>
    </p:spTree>
    <p:extLst>
      <p:ext uri="{BB962C8B-B14F-4D97-AF65-F5344CB8AC3E}">
        <p14:creationId xmlns:p14="http://schemas.microsoft.com/office/powerpoint/2010/main" val="277362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6" grpId="0" animBg="1"/>
      <p:bldP spid="7" grpId="0" animBg="1"/>
      <p:bldP spid="33" grpId="0" animBg="1"/>
      <p:bldP spid="35" grpId="0" animBg="1"/>
      <p:bldP spid="34" grpId="0" animBg="1"/>
      <p:bldP spid="25" grpId="0" animBg="1"/>
      <p:bldP spid="11" grpId="0"/>
      <p:bldP spid="26" grpId="0"/>
      <p:bldP spid="27" grpId="0" animBg="1"/>
      <p:bldP spid="28" grpId="0" animBg="1"/>
      <p:bldP spid="36" grpId="0"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0" y="1196752"/>
            <a:ext cx="12192000" cy="3816424"/>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4" name="Oval 33"/>
          <p:cNvSpPr/>
          <p:nvPr/>
        </p:nvSpPr>
        <p:spPr bwMode="auto">
          <a:xfrm>
            <a:off x="4583833" y="1689806"/>
            <a:ext cx="3024336" cy="2963361"/>
          </a:xfrm>
          <a:prstGeom prst="ellipse">
            <a:avLst/>
          </a:prstGeom>
          <a:noFill/>
          <a:ln w="12700" cap="flat" cmpd="sng" algn="ctr">
            <a:solidFill>
              <a:srgbClr val="7DB3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pitchFamily="1" charset="-128"/>
            </a:endParaRPr>
          </a:p>
        </p:txBody>
      </p:sp>
      <p:sp>
        <p:nvSpPr>
          <p:cNvPr id="35" name="Oval 15"/>
          <p:cNvSpPr/>
          <p:nvPr/>
        </p:nvSpPr>
        <p:spPr bwMode="auto">
          <a:xfrm>
            <a:off x="8166014" y="2135316"/>
            <a:ext cx="1782414" cy="1872208"/>
          </a:xfrm>
          <a:prstGeom prst="ellipse">
            <a:avLst/>
          </a:prstGeom>
          <a:solidFill>
            <a:srgbClr val="235754"/>
          </a:solidFill>
          <a:ln w="57150" cap="flat" cmpd="thinThick"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7" name="Oval 15"/>
          <p:cNvSpPr/>
          <p:nvPr/>
        </p:nvSpPr>
        <p:spPr bwMode="auto">
          <a:xfrm>
            <a:off x="5213686" y="2207324"/>
            <a:ext cx="1782414" cy="1872208"/>
          </a:xfrm>
          <a:prstGeom prst="ellipse">
            <a:avLst/>
          </a:prstGeom>
          <a:solidFill>
            <a:schemeClr val="bg1"/>
          </a:solidFill>
          <a:ln w="57150" cap="flat" cmpd="thinThick"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8" name="Oval 15"/>
          <p:cNvSpPr/>
          <p:nvPr/>
        </p:nvSpPr>
        <p:spPr bwMode="auto">
          <a:xfrm>
            <a:off x="2153346" y="2207324"/>
            <a:ext cx="1782414" cy="1872208"/>
          </a:xfrm>
          <a:prstGeom prst="ellipse">
            <a:avLst/>
          </a:prstGeom>
          <a:solidFill>
            <a:schemeClr val="bg1"/>
          </a:solidFill>
          <a:ln w="57150" cap="flat" cmpd="thinThick"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9" name="CasellaDiTesto 2"/>
          <p:cNvSpPr txBox="1"/>
          <p:nvPr/>
        </p:nvSpPr>
        <p:spPr>
          <a:xfrm>
            <a:off x="359222" y="5002656"/>
            <a:ext cx="11521280" cy="846343"/>
          </a:xfrm>
          <a:prstGeom prst="rect">
            <a:avLst/>
          </a:prstGeom>
          <a:noFill/>
        </p:spPr>
        <p:txBody>
          <a:bodyPr wrap="square" lIns="91398" tIns="45699" rIns="91398" bIns="45699" rtlCol="0">
            <a:spAutoFit/>
          </a:bodyPr>
          <a:lstStyle/>
          <a:p>
            <a:r>
              <a:rPr lang="pt-BR" sz="1600" b="0" dirty="0">
                <a:latin typeface="Arial" panose="020B0604020202020204" pitchFamily="34" charset="0"/>
                <a:cs typeface="Arial" panose="020B0604020202020204" pitchFamily="34" charset="0"/>
              </a:rPr>
              <a:t>O conhecimento sobre os benefícios dos </a:t>
            </a:r>
            <a:r>
              <a:rPr lang="pt-BR" sz="1600" b="0" dirty="0" err="1">
                <a:latin typeface="Arial" panose="020B0604020202020204" pitchFamily="34" charset="0"/>
                <a:cs typeface="Arial" panose="020B0604020202020204" pitchFamily="34" charset="0"/>
              </a:rPr>
              <a:t>bioestimulantes</a:t>
            </a:r>
            <a:r>
              <a:rPr lang="pt-BR" sz="1600" b="0" dirty="0">
                <a:latin typeface="Arial" panose="020B0604020202020204" pitchFamily="34" charset="0"/>
                <a:cs typeface="Arial" panose="020B0604020202020204" pitchFamily="34" charset="0"/>
              </a:rPr>
              <a:t> vem aumentando constantemente (aumento consistente de trabalhos de pesquisa).</a:t>
            </a:r>
            <a:endParaRPr lang="en-US" sz="1600" b="0" dirty="0">
              <a:latin typeface="Arial" panose="020B0604020202020204" pitchFamily="34" charset="0"/>
              <a:cs typeface="Arial" panose="020B0604020202020204" pitchFamily="34" charset="0"/>
            </a:endParaRPr>
          </a:p>
          <a:p>
            <a:endParaRPr lang="en-US" sz="100" b="0" dirty="0">
              <a:latin typeface="Arial" panose="020B0604020202020204" pitchFamily="34" charset="0"/>
              <a:cs typeface="Arial" panose="020B0604020202020204" pitchFamily="34" charset="0"/>
            </a:endParaRPr>
          </a:p>
          <a:p>
            <a:r>
              <a:rPr lang="pt-BR" sz="1600" b="0" dirty="0">
                <a:latin typeface="Arial" panose="020B0604020202020204" pitchFamily="34" charset="0"/>
                <a:cs typeface="Arial" panose="020B0604020202020204" pitchFamily="34" charset="0"/>
              </a:rPr>
              <a:t>Pouco é conhecido sobre o seu “</a:t>
            </a:r>
            <a:r>
              <a:rPr lang="pt-BR" sz="1600" dirty="0">
                <a:latin typeface="Arial" panose="020B0604020202020204" pitchFamily="34" charset="0"/>
                <a:cs typeface="Arial" panose="020B0604020202020204" pitchFamily="34" charset="0"/>
              </a:rPr>
              <a:t>Modo de ação</a:t>
            </a:r>
            <a:r>
              <a:rPr lang="en-US" sz="1600" dirty="0">
                <a:latin typeface="Arial" panose="020B0604020202020204" pitchFamily="34" charset="0"/>
                <a:cs typeface="Arial" panose="020B0604020202020204" pitchFamily="34" charset="0"/>
              </a:rPr>
              <a:t>”. </a:t>
            </a:r>
          </a:p>
        </p:txBody>
      </p:sp>
      <p:sp>
        <p:nvSpPr>
          <p:cNvPr id="40" name="Line 30"/>
          <p:cNvSpPr>
            <a:spLocks noChangeShapeType="1"/>
          </p:cNvSpPr>
          <p:nvPr/>
        </p:nvSpPr>
        <p:spPr bwMode="auto">
          <a:xfrm>
            <a:off x="4043772" y="3143497"/>
            <a:ext cx="1152128" cy="1"/>
          </a:xfrm>
          <a:prstGeom prst="line">
            <a:avLst/>
          </a:prstGeom>
          <a:noFill/>
          <a:ln w="28575"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defRPr/>
            </a:pPr>
            <a:endParaRPr lang="it-IT">
              <a:solidFill>
                <a:srgbClr val="000000"/>
              </a:solidFill>
              <a:cs typeface="ＭＳ Ｐゴシック" charset="0"/>
            </a:endParaRPr>
          </a:p>
        </p:txBody>
      </p:sp>
      <p:sp>
        <p:nvSpPr>
          <p:cNvPr id="41" name="Line 30"/>
          <p:cNvSpPr>
            <a:spLocks noChangeShapeType="1"/>
          </p:cNvSpPr>
          <p:nvPr/>
        </p:nvSpPr>
        <p:spPr bwMode="auto">
          <a:xfrm>
            <a:off x="7014318" y="3143428"/>
            <a:ext cx="1133910" cy="0"/>
          </a:xfrm>
          <a:prstGeom prst="line">
            <a:avLst/>
          </a:prstGeom>
          <a:noFill/>
          <a:ln w="28575"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defRPr/>
            </a:pPr>
            <a:endParaRPr lang="it-IT">
              <a:solidFill>
                <a:srgbClr val="000000"/>
              </a:solidFill>
              <a:cs typeface="ＭＳ Ｐゴシック" charset="0"/>
            </a:endParaRPr>
          </a:p>
        </p:txBody>
      </p:sp>
      <p:pic>
        <p:nvPicPr>
          <p:cNvPr id="42" name="Picture 41"/>
          <p:cNvPicPr>
            <a:picLocks noChangeAspect="1"/>
          </p:cNvPicPr>
          <p:nvPr/>
        </p:nvPicPr>
        <p:blipFill>
          <a:blip r:embed="rId2" cstate="email">
            <a:duotone>
              <a:prstClr val="black"/>
              <a:srgbClr val="235754">
                <a:tint val="45000"/>
                <a:satMod val="400000"/>
              </a:srgbClr>
            </a:duotone>
            <a:extLst>
              <a:ext uri="{28A0092B-C50C-407E-A947-70E740481C1C}">
                <a14:useLocalDpi xmlns:a14="http://schemas.microsoft.com/office/drawing/2010/main"/>
              </a:ext>
            </a:extLst>
          </a:blip>
          <a:stretch>
            <a:fillRect/>
          </a:stretch>
        </p:blipFill>
        <p:spPr>
          <a:xfrm>
            <a:off x="5447928" y="2399064"/>
            <a:ext cx="1320428" cy="1320428"/>
          </a:xfrm>
          <a:prstGeom prst="rect">
            <a:avLst/>
          </a:prstGeom>
        </p:spPr>
      </p:pic>
      <p:pic>
        <p:nvPicPr>
          <p:cNvPr id="43" name="Picture 42"/>
          <p:cNvPicPr>
            <a:picLocks noChangeAspect="1"/>
          </p:cNvPicPr>
          <p:nvPr/>
        </p:nvPicPr>
        <p:blipFill>
          <a:blip r:embed="rId3" cstate="email">
            <a:duotone>
              <a:prstClr val="black"/>
              <a:srgbClr val="235754">
                <a:tint val="45000"/>
                <a:satMod val="400000"/>
              </a:srgbClr>
            </a:duotone>
            <a:extLst>
              <a:ext uri="{28A0092B-C50C-407E-A947-70E740481C1C}">
                <a14:useLocalDpi xmlns:a14="http://schemas.microsoft.com/office/drawing/2010/main"/>
              </a:ext>
            </a:extLst>
          </a:blip>
          <a:stretch>
            <a:fillRect/>
          </a:stretch>
        </p:blipFill>
        <p:spPr>
          <a:xfrm>
            <a:off x="2531604" y="2423348"/>
            <a:ext cx="1041400" cy="1422400"/>
          </a:xfrm>
          <a:prstGeom prst="rect">
            <a:avLst/>
          </a:prstGeom>
          <a:solidFill>
            <a:srgbClr val="FFFFFF"/>
          </a:solidFill>
        </p:spPr>
      </p:pic>
      <p:sp>
        <p:nvSpPr>
          <p:cNvPr id="44" name="CasellaDiTesto 1"/>
          <p:cNvSpPr txBox="1"/>
          <p:nvPr/>
        </p:nvSpPr>
        <p:spPr>
          <a:xfrm>
            <a:off x="2459596" y="3071488"/>
            <a:ext cx="1185416" cy="400067"/>
          </a:xfrm>
          <a:prstGeom prst="rect">
            <a:avLst/>
          </a:prstGeom>
          <a:noFill/>
        </p:spPr>
        <p:txBody>
          <a:bodyPr wrap="square" lIns="91398" tIns="45699" rIns="91398" bIns="45699" rtlCol="0">
            <a:spAutoFit/>
          </a:bodyPr>
          <a:lstStyle/>
          <a:p>
            <a:pPr algn="ctr"/>
            <a:r>
              <a:rPr lang="it-IT" sz="1000" dirty="0">
                <a:ln w="19050">
                  <a:noFill/>
                </a:ln>
                <a:solidFill>
                  <a:srgbClr val="2C5352"/>
                </a:solidFill>
                <a:latin typeface="+mj-lt"/>
                <a:cs typeface="Arial" pitchFamily="34" charset="0"/>
              </a:rPr>
              <a:t>BIOSTIMULANT</a:t>
            </a:r>
          </a:p>
          <a:p>
            <a:pPr algn="ctr"/>
            <a:r>
              <a:rPr lang="it-IT" sz="1000" dirty="0">
                <a:ln w="19050">
                  <a:noFill/>
                </a:ln>
                <a:solidFill>
                  <a:srgbClr val="2C5352"/>
                </a:solidFill>
                <a:latin typeface="+mj-lt"/>
                <a:cs typeface="Arial" pitchFamily="34" charset="0"/>
              </a:rPr>
              <a:t>VALAGRO</a:t>
            </a:r>
          </a:p>
        </p:txBody>
      </p:sp>
      <p:pic>
        <p:nvPicPr>
          <p:cNvPr id="45" name="Picture 4" descr="http://heliae.com/wp-content/uploads/2015/05/circs-tech.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11996" y="1946729"/>
            <a:ext cx="764044" cy="7622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46"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735994" y="1340836"/>
            <a:ext cx="720723" cy="700709"/>
          </a:xfrm>
          <a:prstGeom prst="ellipse">
            <a:avLst/>
          </a:prstGeom>
          <a:ln w="6350">
            <a:solidFill>
              <a:schemeClr val="bg1">
                <a:lumMod val="20000"/>
                <a:lumOff val="80000"/>
              </a:schemeClr>
            </a:solidFill>
            <a:miter lim="800000"/>
            <a:headEnd/>
            <a:tailEnd/>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chemeClr val="accent1"/>
                </a:solidFill>
              </a14:hiddenFill>
            </a:ext>
          </a:extLst>
        </p:spPr>
      </p:pic>
      <p:pic>
        <p:nvPicPr>
          <p:cNvPr id="47" name="Picture 6" descr="http://seaweeds.uib.no/bilete/thumbnails/b600/seaweedsuibno4bed25a3d61ac.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63445" y="1946700"/>
            <a:ext cx="716765" cy="719777"/>
          </a:xfrm>
          <a:prstGeom prst="ellipse">
            <a:avLst/>
          </a:prstGeom>
          <a:ln w="6350" cap="rnd">
            <a:solidFill>
              <a:schemeClr val="bg1">
                <a:lumMod val="20000"/>
                <a:lumOff val="80000"/>
              </a:schemeClr>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48" name="Picture 4"/>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60130" y="3573016"/>
            <a:ext cx="805855" cy="747410"/>
          </a:xfrm>
          <a:prstGeom prst="ellipse">
            <a:avLst/>
          </a:prstGeom>
          <a:solidFill>
            <a:schemeClr val="bg1"/>
          </a:solidFill>
          <a:ln w="6350">
            <a:solidFill>
              <a:schemeClr val="bg1">
                <a:lumMod val="20000"/>
                <a:lumOff val="80000"/>
              </a:schemeClr>
            </a:solidFill>
            <a:miter lim="800000"/>
            <a:headEnd/>
            <a:tailEnd/>
          </a:ln>
          <a:effectLst/>
          <a:scene3d>
            <a:camera prst="orthographicFront"/>
            <a:lightRig rig="contrasting" dir="t">
              <a:rot lat="0" lon="0" rev="3000000"/>
            </a:lightRig>
          </a:scene3d>
          <a:sp3d contourW="7620">
            <a:bevelT w="95250" h="31750"/>
            <a:contourClr>
              <a:srgbClr val="333333"/>
            </a:contourClr>
          </a:sp3d>
          <a:extLst/>
        </p:spPr>
      </p:pic>
      <p:pic>
        <p:nvPicPr>
          <p:cNvPr id="49" name="Picture 8" descr="Iron+EDTA=Chelate"/>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558480" y="3645024"/>
            <a:ext cx="745466" cy="750570"/>
          </a:xfrm>
          <a:prstGeom prst="ellipse">
            <a:avLst/>
          </a:prstGeom>
          <a:solidFill>
            <a:schemeClr val="bg1"/>
          </a:solidFill>
          <a:ln w="12700" cap="rnd">
            <a:solidFill>
              <a:schemeClr val="bg1">
                <a:lumMod val="20000"/>
                <a:lumOff val="80000"/>
              </a:schemeClr>
            </a:solidFill>
          </a:ln>
          <a:effectLst/>
          <a:scene3d>
            <a:camera prst="orthographicFront"/>
            <a:lightRig rig="contrasting" dir="t">
              <a:rot lat="0" lon="0" rev="3000000"/>
            </a:lightRig>
          </a:scene3d>
          <a:sp3d contourW="7620">
            <a:bevelT w="95250" h="31750"/>
            <a:contourClr>
              <a:srgbClr val="333333"/>
            </a:contourClr>
          </a:sp3d>
          <a:extLst/>
        </p:spPr>
      </p:pic>
      <p:pic>
        <p:nvPicPr>
          <p:cNvPr id="50" name="Picture 10" descr="http://humalifeproducts.com/wp-content/uploads/2014/07/benefits-of-humic-acid-image.jpg"/>
          <p:cNvPicPr>
            <a:picLocks noChangeAspect="1" noChangeArrowheads="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735960" y="4221088"/>
            <a:ext cx="760188" cy="720080"/>
          </a:xfrm>
          <a:prstGeom prst="ellipse">
            <a:avLst/>
          </a:prstGeom>
          <a:solidFill>
            <a:srgbClr val="FFFFFF"/>
          </a:solidFill>
          <a:ln w="12700" cap="rnd">
            <a:solidFill>
              <a:schemeClr val="bg1">
                <a:lumMod val="20000"/>
                <a:lumOff val="80000"/>
              </a:schemeClr>
            </a:solidFill>
          </a:ln>
          <a:effectLst/>
          <a:scene3d>
            <a:camera prst="orthographicFront"/>
            <a:lightRig rig="contrasting" dir="t">
              <a:rot lat="0" lon="0" rev="3000000"/>
            </a:lightRig>
          </a:scene3d>
          <a:sp3d contourW="7620">
            <a:bevelT w="95250" h="31750"/>
            <a:contourClr>
              <a:srgbClr val="333333"/>
            </a:contourClr>
          </a:sp3d>
          <a:extLst/>
        </p:spPr>
      </p:pic>
      <p:pic>
        <p:nvPicPr>
          <p:cNvPr id="51" name="Picture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00256" y="2296948"/>
            <a:ext cx="1170736" cy="1708116"/>
          </a:xfrm>
          <a:prstGeom prst="rect">
            <a:avLst/>
          </a:prstGeom>
        </p:spPr>
      </p:pic>
      <p:sp>
        <p:nvSpPr>
          <p:cNvPr id="52" name="Rectangle 51"/>
          <p:cNvSpPr/>
          <p:nvPr/>
        </p:nvSpPr>
        <p:spPr>
          <a:xfrm>
            <a:off x="375106" y="5445224"/>
            <a:ext cx="11457672" cy="769441"/>
          </a:xfrm>
          <a:prstGeom prst="rect">
            <a:avLst/>
          </a:prstGeom>
        </p:spPr>
        <p:txBody>
          <a:bodyPr wrap="square">
            <a:spAutoFit/>
          </a:bodyPr>
          <a:lstStyle/>
          <a:p>
            <a:endParaRPr lang="it-IT" sz="2200" dirty="0">
              <a:solidFill>
                <a:srgbClr val="235754"/>
              </a:solidFill>
              <a:cs typeface="Arial" panose="020B0604020202020204" pitchFamily="34" charset="0"/>
            </a:endParaRPr>
          </a:p>
          <a:p>
            <a:r>
              <a:rPr lang="it-IT" sz="2200" dirty="0">
                <a:solidFill>
                  <a:srgbClr val="235754"/>
                </a:solidFill>
                <a:cs typeface="Arial" panose="020B0604020202020204" pitchFamily="34" charset="0"/>
              </a:rPr>
              <a:t>MATRIZES NATURAIS PORÉM COMPLEXAS: </a:t>
            </a:r>
            <a:r>
              <a:rPr lang="pt-BR" sz="2200" dirty="0">
                <a:solidFill>
                  <a:srgbClr val="235754"/>
                </a:solidFill>
                <a:cs typeface="Arial" panose="020B0604020202020204" pitchFamily="34" charset="0"/>
              </a:rPr>
              <a:t>O QUE OS TORNA TÃO ESPECIAIS"?</a:t>
            </a:r>
            <a:endParaRPr lang="it-IT" sz="2200" dirty="0">
              <a:solidFill>
                <a:srgbClr val="235754"/>
              </a:solidFill>
              <a:cs typeface="Arial" panose="020B0604020202020204" pitchFamily="34" charset="0"/>
            </a:endParaRPr>
          </a:p>
        </p:txBody>
      </p:sp>
      <p:sp>
        <p:nvSpPr>
          <p:cNvPr id="27" name="CasellaDiTesto 1">
            <a:extLst>
              <a:ext uri="{FF2B5EF4-FFF2-40B4-BE49-F238E27FC236}">
                <a16:creationId xmlns:a16="http://schemas.microsoft.com/office/drawing/2014/main" id="{24851C3F-78BF-4089-ACB5-9F242A7C26AD}"/>
              </a:ext>
            </a:extLst>
          </p:cNvPr>
          <p:cNvSpPr txBox="1"/>
          <p:nvPr/>
        </p:nvSpPr>
        <p:spPr>
          <a:xfrm>
            <a:off x="432048" y="548680"/>
            <a:ext cx="11856640" cy="400110"/>
          </a:xfrm>
          <a:prstGeom prst="rect">
            <a:avLst/>
          </a:prstGeom>
          <a:noFill/>
        </p:spPr>
        <p:txBody>
          <a:bodyPr wrap="square" rtlCol="0">
            <a:spAutoFit/>
          </a:bodyPr>
          <a:lstStyle/>
          <a:p>
            <a:r>
              <a:rPr lang="en-US" sz="2000" dirty="0">
                <a:solidFill>
                  <a:schemeClr val="bg1">
                    <a:lumMod val="50000"/>
                  </a:schemeClr>
                </a:solidFill>
                <a:latin typeface="Arial"/>
              </a:rPr>
              <a:t>A NECESSIDADE DE EXPLORAR</a:t>
            </a:r>
            <a:endParaRPr lang="it-IT" sz="2000" dirty="0">
              <a:solidFill>
                <a:schemeClr val="bg1">
                  <a:lumMod val="50000"/>
                </a:schemeClr>
              </a:solidFill>
              <a:latin typeface="Arial"/>
            </a:endParaRPr>
          </a:p>
        </p:txBody>
      </p:sp>
      <p:sp>
        <p:nvSpPr>
          <p:cNvPr id="28" name="CasellaDiTesto 5">
            <a:extLst>
              <a:ext uri="{FF2B5EF4-FFF2-40B4-BE49-F238E27FC236}">
                <a16:creationId xmlns:a16="http://schemas.microsoft.com/office/drawing/2014/main" id="{CBEC055B-E0BC-4320-BB18-BF78081E13AB}"/>
              </a:ext>
            </a:extLst>
          </p:cNvPr>
          <p:cNvSpPr txBox="1"/>
          <p:nvPr/>
        </p:nvSpPr>
        <p:spPr>
          <a:xfrm>
            <a:off x="420619" y="188640"/>
            <a:ext cx="8843731"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BIOESTIMULANTES DE PLANTAS</a:t>
            </a:r>
          </a:p>
        </p:txBody>
      </p:sp>
    </p:spTree>
    <p:extLst>
      <p:ext uri="{BB962C8B-B14F-4D97-AF65-F5344CB8AC3E}">
        <p14:creationId xmlns:p14="http://schemas.microsoft.com/office/powerpoint/2010/main" val="13407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8BBAFEF-AC2E-4758-8453-D80EE68547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7145" b="13289"/>
          <a:stretch/>
        </p:blipFill>
        <p:spPr>
          <a:xfrm>
            <a:off x="0" y="0"/>
            <a:ext cx="12192000" cy="6858000"/>
          </a:xfrm>
          <a:prstGeom prst="rect">
            <a:avLst/>
          </a:prstGeom>
        </p:spPr>
      </p:pic>
      <p:sp>
        <p:nvSpPr>
          <p:cNvPr id="4" name="CasellaDiTesto 6"/>
          <p:cNvSpPr txBox="1"/>
          <p:nvPr/>
        </p:nvSpPr>
        <p:spPr>
          <a:xfrm>
            <a:off x="349105" y="1700808"/>
            <a:ext cx="9090748" cy="2695738"/>
          </a:xfrm>
          <a:prstGeom prst="rect">
            <a:avLst/>
          </a:prstGeom>
          <a:noFill/>
        </p:spPr>
        <p:txBody>
          <a:bodyPr wrap="square" rtlCol="0">
            <a:spAutoFit/>
          </a:bodyPr>
          <a:lstStyle/>
          <a:p>
            <a:pPr>
              <a:lnSpc>
                <a:spcPct val="70000"/>
              </a:lnSpc>
            </a:pPr>
            <a:r>
              <a:rPr lang="it-IT" sz="8000" cap="all" spc="-300" dirty="0">
                <a:ln w="19050">
                  <a:noFill/>
                </a:ln>
                <a:solidFill>
                  <a:schemeClr val="bg1"/>
                </a:solidFill>
                <a:latin typeface="Arial" pitchFamily="34" charset="0"/>
                <a:cs typeface="Arial" pitchFamily="34" charset="0"/>
              </a:rPr>
              <a:t>PLATAFORMA TECNOLÓGICA</a:t>
            </a:r>
          </a:p>
          <a:p>
            <a:pPr>
              <a:lnSpc>
                <a:spcPct val="70000"/>
              </a:lnSpc>
            </a:pPr>
            <a:r>
              <a:rPr lang="it-IT" sz="8000" cap="all" spc="-300" dirty="0">
                <a:ln w="19050">
                  <a:noFill/>
                </a:ln>
                <a:solidFill>
                  <a:schemeClr val="bg1"/>
                </a:solidFill>
                <a:latin typeface="Arial" pitchFamily="34" charset="0"/>
                <a:cs typeface="Arial" pitchFamily="34" charset="0"/>
              </a:rPr>
              <a:t>P&amp;D Global</a:t>
            </a:r>
          </a:p>
        </p:txBody>
      </p:sp>
      <p:pic>
        <p:nvPicPr>
          <p:cNvPr id="12" name="Immagine 11">
            <a:extLst>
              <a:ext uri="{FF2B5EF4-FFF2-40B4-BE49-F238E27FC236}">
                <a16:creationId xmlns:a16="http://schemas.microsoft.com/office/drawing/2014/main" id="{DBE80C39-E97D-4349-A07A-D80FB9920E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72464" y="6186509"/>
            <a:ext cx="1728192" cy="482851"/>
          </a:xfrm>
          <a:prstGeom prst="rect">
            <a:avLst/>
          </a:prstGeom>
        </p:spPr>
      </p:pic>
      <p:pic>
        <p:nvPicPr>
          <p:cNvPr id="13" name="Picture 3" descr="C:\Users\c.torriero\Desktop\Geapower_S_4C_Payoff+scritta bianca.png">
            <a:extLst>
              <a:ext uri="{FF2B5EF4-FFF2-40B4-BE49-F238E27FC236}">
                <a16:creationId xmlns:a16="http://schemas.microsoft.com/office/drawing/2014/main" id="{8D4B9BFA-C546-44E7-9E38-E06D06D710A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15928"/>
          <a:stretch/>
        </p:blipFill>
        <p:spPr bwMode="auto">
          <a:xfrm>
            <a:off x="479376" y="4293096"/>
            <a:ext cx="2172691" cy="648072"/>
          </a:xfrm>
          <a:prstGeom prst="rect">
            <a:avLst/>
          </a:prstGeom>
          <a:noFill/>
        </p:spPr>
      </p:pic>
    </p:spTree>
    <p:extLst>
      <p:ext uri="{BB962C8B-B14F-4D97-AF65-F5344CB8AC3E}">
        <p14:creationId xmlns:p14="http://schemas.microsoft.com/office/powerpoint/2010/main" val="166784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
          <p:cNvSpPr txBox="1"/>
          <p:nvPr/>
        </p:nvSpPr>
        <p:spPr>
          <a:xfrm>
            <a:off x="432048" y="548680"/>
            <a:ext cx="11856640" cy="400110"/>
          </a:xfrm>
          <a:prstGeom prst="rect">
            <a:avLst/>
          </a:prstGeom>
          <a:noFill/>
        </p:spPr>
        <p:txBody>
          <a:bodyPr wrap="square" rtlCol="0">
            <a:spAutoFit/>
          </a:bodyPr>
          <a:lstStyle/>
          <a:p>
            <a:r>
              <a:rPr lang="pt-BR" sz="2000" dirty="0">
                <a:solidFill>
                  <a:schemeClr val="bg1">
                    <a:lumMod val="50000"/>
                  </a:schemeClr>
                </a:solidFill>
                <a:latin typeface="Arial"/>
              </a:rPr>
              <a:t>O OBJETIVO DO NOSSO TRABALHO COMO P&amp;D GLOBAL</a:t>
            </a:r>
            <a:endParaRPr lang="it-IT" sz="2000" dirty="0">
              <a:ln w="19050">
                <a:noFill/>
              </a:ln>
              <a:solidFill>
                <a:schemeClr val="bg1">
                  <a:lumMod val="50000"/>
                </a:schemeClr>
              </a:solidFill>
              <a:latin typeface="Arial" pitchFamily="34" charset="0"/>
              <a:cs typeface="Arial" pitchFamily="34" charset="0"/>
            </a:endParaRPr>
          </a:p>
        </p:txBody>
      </p:sp>
      <p:sp>
        <p:nvSpPr>
          <p:cNvPr id="4" name="Rettangolo 3"/>
          <p:cNvSpPr/>
          <p:nvPr/>
        </p:nvSpPr>
        <p:spPr>
          <a:xfrm>
            <a:off x="611010" y="1331296"/>
            <a:ext cx="8087460" cy="5293684"/>
          </a:xfrm>
          <a:prstGeom prst="rect">
            <a:avLst/>
          </a:prstGeom>
        </p:spPr>
        <p:txBody>
          <a:bodyPr wrap="square" lIns="121848" tIns="60924" rIns="121848" bIns="60924">
            <a:spAutoFit/>
          </a:bodyPr>
          <a:lstStyle/>
          <a:p>
            <a:r>
              <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Respostas das perguntas:</a:t>
            </a:r>
          </a:p>
          <a:p>
            <a:r>
              <a:rPr lang="pt-BR"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 que faz um protótipo ou produto funcionar?</a:t>
            </a:r>
            <a:endPar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pt-BR"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«Explicar» e prever a função e modo de ação de substâncias</a:t>
            </a:r>
            <a:endPar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pt-BR"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Explorar, descobrir novas oportunidades</a:t>
            </a:r>
          </a:p>
          <a:p>
            <a:r>
              <a:rPr lang="pt-BR"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(por exemplo, compostos / complexos com efeito positivo)</a:t>
            </a:r>
            <a:endPar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pt-BR"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Aprimorar a época de aplicação, dosagem e formulação</a:t>
            </a:r>
            <a:endPar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it-IT" altLang="it-IT" b="0" dirty="0">
                <a:solidFill>
                  <a:srgbClr val="2C53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Validar nossas soluções globalmente</a:t>
            </a:r>
          </a:p>
          <a:p>
            <a:endParaRPr lang="it-IT" altLang="it-IT" b="0" dirty="0">
              <a:solidFill>
                <a:srgbClr val="2C5352"/>
              </a:solidFill>
              <a:effectLst>
                <a:outerShdw blurRad="38100" dist="38100" dir="2700000" algn="tl">
                  <a:srgbClr val="000000">
                    <a:alpha val="43137"/>
                  </a:srgbClr>
                </a:outerShdw>
              </a:effectLst>
              <a:latin typeface="Calibri"/>
              <a:cs typeface="Arial" pitchFamily="34" charset="0"/>
            </a:endParaRPr>
          </a:p>
        </p:txBody>
      </p:sp>
      <p:sp>
        <p:nvSpPr>
          <p:cNvPr id="5" name="Rectangle 4"/>
          <p:cNvSpPr/>
          <p:nvPr/>
        </p:nvSpPr>
        <p:spPr bwMode="auto">
          <a:xfrm>
            <a:off x="-407250" y="1556792"/>
            <a:ext cx="792088" cy="144016"/>
          </a:xfrm>
          <a:prstGeom prst="rect">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6" name="Rectangle 5"/>
          <p:cNvSpPr/>
          <p:nvPr/>
        </p:nvSpPr>
        <p:spPr bwMode="auto">
          <a:xfrm>
            <a:off x="-407250" y="2708920"/>
            <a:ext cx="792088" cy="144016"/>
          </a:xfrm>
          <a:prstGeom prst="rect">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7" name="Rectangle 6"/>
          <p:cNvSpPr/>
          <p:nvPr/>
        </p:nvSpPr>
        <p:spPr bwMode="auto">
          <a:xfrm>
            <a:off x="-407250" y="4077072"/>
            <a:ext cx="792088" cy="144016"/>
          </a:xfrm>
          <a:prstGeom prst="rect">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8" name="Rectangle 7"/>
          <p:cNvSpPr/>
          <p:nvPr/>
        </p:nvSpPr>
        <p:spPr bwMode="auto">
          <a:xfrm>
            <a:off x="-407250" y="5157192"/>
            <a:ext cx="792088" cy="144016"/>
          </a:xfrm>
          <a:prstGeom prst="rect">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cxnSp>
        <p:nvCxnSpPr>
          <p:cNvPr id="14" name="Straight Arrow Connector 13"/>
          <p:cNvCxnSpPr/>
          <p:nvPr/>
        </p:nvCxnSpPr>
        <p:spPr bwMode="auto">
          <a:xfrm>
            <a:off x="9680951" y="-27384"/>
            <a:ext cx="0" cy="5472608"/>
          </a:xfrm>
          <a:prstGeom prst="straightConnector1">
            <a:avLst/>
          </a:prstGeom>
          <a:solidFill>
            <a:schemeClr val="accent1"/>
          </a:solidFill>
          <a:ln w="19050" cap="flat" cmpd="sng" algn="ctr">
            <a:solidFill>
              <a:srgbClr val="7DB31D"/>
            </a:solidFill>
            <a:prstDash val="sysDash"/>
            <a:round/>
            <a:headEnd type="none" w="med" len="med"/>
            <a:tailEnd type="arrow"/>
          </a:ln>
          <a:effectLst/>
        </p:spPr>
      </p:cxn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3117" y="4996044"/>
            <a:ext cx="2535371" cy="1889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8" descr="http://seaweeds.uib.no/bilete/thumbnails/b600/seaweedsuibno4bed25a3d61ac.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888863" y="263328"/>
            <a:ext cx="1512523" cy="1481258"/>
          </a:xfrm>
          <a:prstGeom prst="ellipse">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888862" y="1895519"/>
            <a:ext cx="1512524" cy="151214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888862" y="3504628"/>
            <a:ext cx="1512524" cy="149141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7"/>
          <p:cNvSpPr/>
          <p:nvPr/>
        </p:nvSpPr>
        <p:spPr bwMode="auto">
          <a:xfrm>
            <a:off x="-406190" y="5877272"/>
            <a:ext cx="792088" cy="144016"/>
          </a:xfrm>
          <a:prstGeom prst="rect">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7" name="CasellaDiTesto 5">
            <a:extLst>
              <a:ext uri="{FF2B5EF4-FFF2-40B4-BE49-F238E27FC236}">
                <a16:creationId xmlns:a16="http://schemas.microsoft.com/office/drawing/2014/main" id="{F25A6092-B6E7-42FF-A482-51177B5139C5}"/>
              </a:ext>
            </a:extLst>
          </p:cNvPr>
          <p:cNvSpPr txBox="1"/>
          <p:nvPr/>
        </p:nvSpPr>
        <p:spPr>
          <a:xfrm>
            <a:off x="420619" y="188640"/>
            <a:ext cx="8843731"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spTree>
    <p:extLst>
      <p:ext uri="{BB962C8B-B14F-4D97-AF65-F5344CB8AC3E}">
        <p14:creationId xmlns:p14="http://schemas.microsoft.com/office/powerpoint/2010/main" val="3763851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p:cNvSpPr/>
          <p:nvPr/>
        </p:nvSpPr>
        <p:spPr>
          <a:xfrm>
            <a:off x="413116" y="240518"/>
            <a:ext cx="11665296" cy="707886"/>
          </a:xfrm>
          <a:prstGeom prst="rect">
            <a:avLst/>
          </a:prstGeom>
        </p:spPr>
        <p:txBody>
          <a:bodyPr wrap="square">
            <a:spAutoFit/>
          </a:bodyPr>
          <a:lstStyle/>
          <a:p>
            <a:pPr eaLnBrk="1" fontAlgn="auto" hangingPunct="1">
              <a:spcBef>
                <a:spcPts val="0"/>
              </a:spcBef>
              <a:spcAft>
                <a:spcPts val="0"/>
              </a:spcAft>
              <a:defRPr sz="1400" b="1" i="0" u="none" strike="noStrike" kern="1200" baseline="0">
                <a:solidFill>
                  <a:prstClr val="black"/>
                </a:solidFill>
                <a:latin typeface="+mn-lt"/>
                <a:ea typeface="+mn-ea"/>
                <a:cs typeface="+mn-cs"/>
              </a:defRPr>
            </a:pPr>
            <a:endParaRPr lang="pt-BR" sz="2000" dirty="0">
              <a:solidFill>
                <a:srgbClr val="7F7F7F"/>
              </a:solidFill>
              <a:latin typeface="Arial"/>
            </a:endParaRPr>
          </a:p>
          <a:p>
            <a:pPr eaLnBrk="1" fontAlgn="auto" hangingPunct="1">
              <a:spcBef>
                <a:spcPts val="0"/>
              </a:spcBef>
              <a:spcAft>
                <a:spcPts val="0"/>
              </a:spcAft>
              <a:defRPr sz="1400" b="1" i="0" u="none" strike="noStrike" kern="1200" baseline="0">
                <a:solidFill>
                  <a:prstClr val="black"/>
                </a:solidFill>
                <a:latin typeface="+mn-lt"/>
                <a:ea typeface="+mn-ea"/>
                <a:cs typeface="+mn-cs"/>
              </a:defRPr>
            </a:pPr>
            <a:r>
              <a:rPr lang="pt-BR" sz="2000" dirty="0">
                <a:solidFill>
                  <a:srgbClr val="7F7F7F"/>
                </a:solidFill>
                <a:latin typeface="Arial"/>
              </a:rPr>
              <a:t>LIDERANDO A CAPACIDADE DE DESENVOLVIMENTO</a:t>
            </a:r>
            <a:endParaRPr lang="en-US" sz="2000" dirty="0">
              <a:solidFill>
                <a:srgbClr val="7F7F7F"/>
              </a:solidFill>
              <a:latin typeface="Arial"/>
            </a:endParaRPr>
          </a:p>
        </p:txBody>
      </p:sp>
      <p:sp>
        <p:nvSpPr>
          <p:cNvPr id="42" name="CasellaDiTesto 1">
            <a:extLst>
              <a:ext uri="{FF2B5EF4-FFF2-40B4-BE49-F238E27FC236}">
                <a16:creationId xmlns:a16="http://schemas.microsoft.com/office/drawing/2014/main" id="{442BE1DC-EC88-48B5-9E0B-483C41CF866B}"/>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pic>
        <p:nvPicPr>
          <p:cNvPr id="58" name="Immagine 57">
            <a:extLst>
              <a:ext uri="{FF2B5EF4-FFF2-40B4-BE49-F238E27FC236}">
                <a16:creationId xmlns:a16="http://schemas.microsoft.com/office/drawing/2014/main" id="{A5341A89-6D6A-4420-8203-0EF88FA0F8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9339" y="1657434"/>
            <a:ext cx="10657181" cy="5132057"/>
          </a:xfrm>
          <a:prstGeom prst="rect">
            <a:avLst/>
          </a:prstGeom>
        </p:spPr>
      </p:pic>
      <p:sp>
        <p:nvSpPr>
          <p:cNvPr id="59" name="Rectangle 19">
            <a:extLst>
              <a:ext uri="{FF2B5EF4-FFF2-40B4-BE49-F238E27FC236}">
                <a16:creationId xmlns:a16="http://schemas.microsoft.com/office/drawing/2014/main" id="{EC272C21-CAE2-4BBD-9C0B-BFC2B0ED369F}"/>
              </a:ext>
            </a:extLst>
          </p:cNvPr>
          <p:cNvSpPr/>
          <p:nvPr/>
        </p:nvSpPr>
        <p:spPr>
          <a:xfrm>
            <a:off x="2828335" y="1196752"/>
            <a:ext cx="7310383" cy="539635"/>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sz="1400" b="1" i="0" u="none" strike="noStrike" kern="1200" baseline="0">
                <a:solidFill>
                  <a:prstClr val="black"/>
                </a:solidFill>
                <a:latin typeface="+mn-lt"/>
                <a:ea typeface="+mn-ea"/>
                <a:cs typeface="+mn-cs"/>
              </a:defRPr>
            </a:pPr>
            <a:r>
              <a:rPr lang="pt-BR" sz="1600" dirty="0">
                <a:solidFill>
                  <a:srgbClr val="A9C78F"/>
                </a:solidFill>
                <a:latin typeface="Arial" pitchFamily="34" charset="0"/>
                <a:cs typeface="Arial" pitchFamily="34" charset="0"/>
              </a:rPr>
              <a:t>GEAPOWER REDUZ O CUSTO DE LEVAR UMA SOLUÇÃO AO MERCADO AO GARANTIR EFICÁCIA CONSISTENTE</a:t>
            </a:r>
            <a:endParaRPr lang="en-US" sz="1600" dirty="0">
              <a:solidFill>
                <a:srgbClr val="A9C78F"/>
              </a:solidFill>
              <a:latin typeface="Arial" pitchFamily="34" charset="0"/>
              <a:cs typeface="Arial" pitchFamily="34" charset="0"/>
            </a:endParaRPr>
          </a:p>
        </p:txBody>
      </p:sp>
      <p:pic>
        <p:nvPicPr>
          <p:cNvPr id="60" name="Picture 3" descr="C:\Users\c.torriero\Desktop\Geapower_S_4C_Payoff+scritta bianca.png">
            <a:extLst>
              <a:ext uri="{FF2B5EF4-FFF2-40B4-BE49-F238E27FC236}">
                <a16:creationId xmlns:a16="http://schemas.microsoft.com/office/drawing/2014/main" id="{5715D83C-AF18-429B-8545-F71F5D94593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9376" y="1204866"/>
            <a:ext cx="1931281" cy="685200"/>
          </a:xfrm>
          <a:prstGeom prst="rect">
            <a:avLst/>
          </a:prstGeom>
          <a:noFill/>
        </p:spPr>
      </p:pic>
      <p:cxnSp>
        <p:nvCxnSpPr>
          <p:cNvPr id="61" name="Connettore 1 21">
            <a:extLst>
              <a:ext uri="{FF2B5EF4-FFF2-40B4-BE49-F238E27FC236}">
                <a16:creationId xmlns:a16="http://schemas.microsoft.com/office/drawing/2014/main" id="{91B1F24A-0F3F-479C-99E9-6DCF492378EC}"/>
              </a:ext>
            </a:extLst>
          </p:cNvPr>
          <p:cNvCxnSpPr>
            <a:cxnSpLocks/>
          </p:cNvCxnSpPr>
          <p:nvPr/>
        </p:nvCxnSpPr>
        <p:spPr>
          <a:xfrm>
            <a:off x="2723483" y="1348882"/>
            <a:ext cx="0" cy="36004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62" name="CasellaDiTesto 61">
            <a:extLst>
              <a:ext uri="{FF2B5EF4-FFF2-40B4-BE49-F238E27FC236}">
                <a16:creationId xmlns:a16="http://schemas.microsoft.com/office/drawing/2014/main" id="{096428C3-403E-4940-8FE5-954DF97C391C}"/>
              </a:ext>
            </a:extLst>
          </p:cNvPr>
          <p:cNvSpPr txBox="1"/>
          <p:nvPr/>
        </p:nvSpPr>
        <p:spPr>
          <a:xfrm>
            <a:off x="1613027" y="2161490"/>
            <a:ext cx="2211194" cy="1101840"/>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pt-BR" sz="1400" b="1" kern="0" dirty="0">
                <a:solidFill>
                  <a:srgbClr val="163D28"/>
                </a:solidFill>
                <a:latin typeface="Arial"/>
              </a:rPr>
              <a:t>PROFUNDO CONHECIMENTO DAS MATÉRIAS-PRIMAS E INGREDIENTES ATIVOS</a:t>
            </a:r>
            <a:endParaRPr lang="en-US" sz="1200" b="1" kern="0" dirty="0">
              <a:solidFill>
                <a:srgbClr val="163D28"/>
              </a:solidFill>
              <a:latin typeface="Arial"/>
            </a:endParaRPr>
          </a:p>
          <a:p>
            <a:pPr marL="0" marR="0" lvl="0" indent="0" defTabSz="914400" eaLnBrk="1" fontAlgn="auto" latinLnBrk="0" hangingPunct="1">
              <a:lnSpc>
                <a:spcPct val="80000"/>
              </a:lnSpc>
              <a:spcBef>
                <a:spcPts val="0"/>
              </a:spcBef>
              <a:spcAft>
                <a:spcPts val="0"/>
              </a:spcAft>
              <a:buClrTx/>
              <a:buSzTx/>
              <a:buFontTx/>
              <a:buNone/>
              <a:tabLst/>
              <a:defRPr/>
            </a:pPr>
            <a:endParaRPr lang="en-US" sz="1200" b="1" kern="0" dirty="0">
              <a:solidFill>
                <a:srgbClr val="163D28"/>
              </a:solidFill>
              <a:latin typeface="Arial"/>
            </a:endParaRPr>
          </a:p>
        </p:txBody>
      </p:sp>
      <p:sp>
        <p:nvSpPr>
          <p:cNvPr id="63" name="CasellaDiTesto 62">
            <a:extLst>
              <a:ext uri="{FF2B5EF4-FFF2-40B4-BE49-F238E27FC236}">
                <a16:creationId xmlns:a16="http://schemas.microsoft.com/office/drawing/2014/main" id="{BEB15696-58E6-4958-AF63-629151096E70}"/>
              </a:ext>
            </a:extLst>
          </p:cNvPr>
          <p:cNvSpPr txBox="1"/>
          <p:nvPr/>
        </p:nvSpPr>
        <p:spPr>
          <a:xfrm>
            <a:off x="6921480" y="2157779"/>
            <a:ext cx="2931549" cy="1791260"/>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en-US" sz="1600" b="1" kern="0" dirty="0">
                <a:solidFill>
                  <a:srgbClr val="163D28"/>
                </a:solidFill>
                <a:latin typeface="Arial"/>
              </a:rPr>
              <a:t>SELEÇÃO DOS </a:t>
            </a:r>
          </a:p>
          <a:p>
            <a:pPr marL="0" marR="0" lvl="0" indent="0" defTabSz="914400" eaLnBrk="1" fontAlgn="auto" latinLnBrk="0" hangingPunct="1">
              <a:lnSpc>
                <a:spcPct val="80000"/>
              </a:lnSpc>
              <a:spcBef>
                <a:spcPts val="0"/>
              </a:spcBef>
              <a:spcAft>
                <a:spcPts val="0"/>
              </a:spcAft>
              <a:buClrTx/>
              <a:buSzTx/>
              <a:buFontTx/>
              <a:buNone/>
              <a:tabLst/>
              <a:defRPr/>
            </a:pPr>
            <a:r>
              <a:rPr lang="en-US" sz="1600" b="1" kern="0" dirty="0">
                <a:solidFill>
                  <a:srgbClr val="163D28"/>
                </a:solidFill>
                <a:latin typeface="Arial"/>
              </a:rPr>
              <a:t>MÉTODOS DE </a:t>
            </a:r>
          </a:p>
          <a:p>
            <a:pPr marL="0" marR="0" lvl="0" indent="0" defTabSz="914400" eaLnBrk="1" fontAlgn="auto" latinLnBrk="0" hangingPunct="1">
              <a:lnSpc>
                <a:spcPct val="80000"/>
              </a:lnSpc>
              <a:spcBef>
                <a:spcPts val="0"/>
              </a:spcBef>
              <a:spcAft>
                <a:spcPts val="0"/>
              </a:spcAft>
              <a:buClrTx/>
              <a:buSzTx/>
              <a:buFontTx/>
              <a:buNone/>
              <a:tabLst/>
              <a:defRPr/>
            </a:pPr>
            <a:r>
              <a:rPr lang="en-US" sz="1600" b="1" kern="0" dirty="0">
                <a:solidFill>
                  <a:srgbClr val="163D28"/>
                </a:solidFill>
                <a:latin typeface="Arial"/>
              </a:rPr>
              <a:t>EXTRAÇÃO DOS PRINCÍPIOS ATIVOS</a:t>
            </a:r>
          </a:p>
          <a:p>
            <a:pPr lvl="1" eaLnBrk="1" fontAlgn="auto" hangingPunct="1">
              <a:lnSpc>
                <a:spcPct val="80000"/>
              </a:lnSpc>
              <a:spcBef>
                <a:spcPts val="0"/>
              </a:spcBef>
              <a:spcAft>
                <a:spcPts val="0"/>
              </a:spcAft>
              <a:defRPr/>
            </a:pPr>
            <a:endParaRPr lang="en-US" sz="1400" kern="0" dirty="0">
              <a:solidFill>
                <a:srgbClr val="163D28"/>
              </a:solidFill>
              <a:latin typeface="Arial"/>
            </a:endParaRPr>
          </a:p>
          <a:p>
            <a:pPr marL="628650" lvl="1" indent="-171450" eaLnBrk="1" fontAlgn="auto" hangingPunct="1">
              <a:lnSpc>
                <a:spcPct val="80000"/>
              </a:lnSpc>
              <a:spcBef>
                <a:spcPts val="0"/>
              </a:spcBef>
              <a:spcAft>
                <a:spcPts val="0"/>
              </a:spcAft>
              <a:buFont typeface="Arial" panose="020B0604020202020204" pitchFamily="34" charset="0"/>
              <a:buChar char="•"/>
              <a:defRPr/>
            </a:pPr>
            <a:r>
              <a:rPr lang="pt-BR" sz="1200" kern="0" dirty="0">
                <a:solidFill>
                  <a:srgbClr val="608D26"/>
                </a:solidFill>
                <a:latin typeface="Arial"/>
              </a:rPr>
              <a:t>Processos de extração personalizados ajudam a manter a proporção correta de cada ingrediente em misturas naturais complexas</a:t>
            </a:r>
            <a:endParaRPr lang="en-US" sz="1200" kern="0" dirty="0">
              <a:solidFill>
                <a:srgbClr val="608D26"/>
              </a:solidFill>
              <a:latin typeface="Arial"/>
            </a:endParaRPr>
          </a:p>
        </p:txBody>
      </p:sp>
      <p:sp>
        <p:nvSpPr>
          <p:cNvPr id="64" name="CasellaDiTesto 63">
            <a:extLst>
              <a:ext uri="{FF2B5EF4-FFF2-40B4-BE49-F238E27FC236}">
                <a16:creationId xmlns:a16="http://schemas.microsoft.com/office/drawing/2014/main" id="{747011E7-0F34-4688-9D12-3BF9D367A75F}"/>
              </a:ext>
            </a:extLst>
          </p:cNvPr>
          <p:cNvSpPr txBox="1"/>
          <p:nvPr/>
        </p:nvSpPr>
        <p:spPr>
          <a:xfrm>
            <a:off x="1673159" y="4398960"/>
            <a:ext cx="3521064" cy="2357568"/>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pt-BR" sz="1600" kern="0" dirty="0">
                <a:solidFill>
                  <a:srgbClr val="163D28"/>
                </a:solidFill>
                <a:latin typeface="Arial"/>
              </a:rPr>
              <a:t>SCREENING</a:t>
            </a:r>
          </a:p>
          <a:p>
            <a:pPr marL="0" marR="0" lvl="0" indent="0" defTabSz="914400" eaLnBrk="1" fontAlgn="auto" latinLnBrk="0" hangingPunct="1">
              <a:lnSpc>
                <a:spcPct val="80000"/>
              </a:lnSpc>
              <a:spcBef>
                <a:spcPts val="0"/>
              </a:spcBef>
              <a:spcAft>
                <a:spcPts val="0"/>
              </a:spcAft>
              <a:buClrTx/>
              <a:buSzTx/>
              <a:buFontTx/>
              <a:buNone/>
              <a:tabLst/>
              <a:defRPr/>
            </a:pPr>
            <a:r>
              <a:rPr lang="pt-BR" sz="1600" kern="0" dirty="0">
                <a:solidFill>
                  <a:srgbClr val="163D28"/>
                </a:solidFill>
                <a:latin typeface="Arial"/>
              </a:rPr>
              <a:t>AVANÇADO</a:t>
            </a:r>
          </a:p>
          <a:p>
            <a:pPr marL="0" marR="0" lvl="0" indent="0" defTabSz="914400" eaLnBrk="1" fontAlgn="auto" latinLnBrk="0" hangingPunct="1">
              <a:lnSpc>
                <a:spcPct val="80000"/>
              </a:lnSpc>
              <a:spcBef>
                <a:spcPts val="0"/>
              </a:spcBef>
              <a:spcAft>
                <a:spcPts val="0"/>
              </a:spcAft>
              <a:buClrTx/>
              <a:buSzTx/>
              <a:buFontTx/>
              <a:buNone/>
              <a:tabLst/>
              <a:defRPr/>
            </a:pPr>
            <a:r>
              <a:rPr lang="pt-BR" sz="1600" kern="0" dirty="0">
                <a:solidFill>
                  <a:srgbClr val="163D28"/>
                </a:solidFill>
                <a:latin typeface="Arial"/>
              </a:rPr>
              <a:t>E TECNOLOGIAS DE INVESTIGAÇÃO</a:t>
            </a:r>
          </a:p>
          <a:p>
            <a:pPr marL="0" marR="0" lvl="0" indent="0" defTabSz="914400" eaLnBrk="1" fontAlgn="auto" latinLnBrk="0" hangingPunct="1">
              <a:lnSpc>
                <a:spcPct val="80000"/>
              </a:lnSpc>
              <a:spcBef>
                <a:spcPts val="0"/>
              </a:spcBef>
              <a:spcAft>
                <a:spcPts val="0"/>
              </a:spcAft>
              <a:buClrTx/>
              <a:buSzTx/>
              <a:buFontTx/>
              <a:buNone/>
              <a:tabLst/>
              <a:defRPr/>
            </a:pPr>
            <a:endParaRPr lang="pt-BR" sz="1200" kern="0" dirty="0">
              <a:solidFill>
                <a:srgbClr val="608D26"/>
              </a:solidFill>
              <a:latin typeface="Arial"/>
            </a:endParaRPr>
          </a:p>
          <a:p>
            <a:pPr marL="171450" marR="0" lvl="0" indent="-171450" defTabSz="914400" eaLnBrk="1" fontAlgn="auto" latinLnBrk="0" hangingPunct="1">
              <a:lnSpc>
                <a:spcPct val="80000"/>
              </a:lnSpc>
              <a:spcBef>
                <a:spcPts val="0"/>
              </a:spcBef>
              <a:spcAft>
                <a:spcPts val="0"/>
              </a:spcAft>
              <a:buClrTx/>
              <a:buSzTx/>
              <a:buFont typeface="Arial"/>
              <a:buChar char="•"/>
              <a:tabLst/>
              <a:defRPr/>
            </a:pPr>
            <a:r>
              <a:rPr lang="pt-BR" sz="1200" kern="0" dirty="0">
                <a:solidFill>
                  <a:srgbClr val="608D26"/>
                </a:solidFill>
                <a:latin typeface="Arial"/>
              </a:rPr>
              <a:t>Genômica, </a:t>
            </a:r>
            <a:r>
              <a:rPr lang="pt-BR" sz="1200" kern="0" dirty="0" err="1">
                <a:solidFill>
                  <a:srgbClr val="608D26"/>
                </a:solidFill>
                <a:latin typeface="Arial"/>
              </a:rPr>
              <a:t>fenômicas</a:t>
            </a:r>
            <a:r>
              <a:rPr lang="pt-BR" sz="1200" kern="0" dirty="0">
                <a:solidFill>
                  <a:srgbClr val="608D26"/>
                </a:solidFill>
                <a:latin typeface="Arial"/>
              </a:rPr>
              <a:t> e outras ciências “</a:t>
            </a:r>
            <a:r>
              <a:rPr lang="pt-BR" sz="1200" kern="0" dirty="0" err="1">
                <a:solidFill>
                  <a:srgbClr val="608D26"/>
                </a:solidFill>
                <a:latin typeface="Arial"/>
              </a:rPr>
              <a:t>omicas</a:t>
            </a:r>
            <a:r>
              <a:rPr lang="pt-BR" sz="1200" kern="0" dirty="0">
                <a:solidFill>
                  <a:srgbClr val="608D26"/>
                </a:solidFill>
                <a:latin typeface="Arial"/>
              </a:rPr>
              <a:t>” permitem que a </a:t>
            </a:r>
            <a:r>
              <a:rPr lang="pt-BR" sz="1200" kern="0" dirty="0" err="1">
                <a:solidFill>
                  <a:srgbClr val="608D26"/>
                </a:solidFill>
                <a:latin typeface="Arial"/>
              </a:rPr>
              <a:t>Valagro</a:t>
            </a:r>
            <a:r>
              <a:rPr lang="pt-BR" sz="1200" kern="0" dirty="0">
                <a:solidFill>
                  <a:srgbClr val="608D26"/>
                </a:solidFill>
                <a:latin typeface="Arial"/>
              </a:rPr>
              <a:t> decifre os gatilhos genéticos e moleculares para respostas fisiológicas específicas em sistemas de plantas. </a:t>
            </a:r>
          </a:p>
          <a:p>
            <a:pPr marL="171450" marR="0" lvl="0" indent="-171450" defTabSz="914400" eaLnBrk="1" fontAlgn="auto" latinLnBrk="0" hangingPunct="1">
              <a:lnSpc>
                <a:spcPct val="80000"/>
              </a:lnSpc>
              <a:spcBef>
                <a:spcPts val="0"/>
              </a:spcBef>
              <a:spcAft>
                <a:spcPts val="0"/>
              </a:spcAft>
              <a:buClrTx/>
              <a:buSzTx/>
              <a:buFont typeface="Arial"/>
              <a:buChar char="•"/>
              <a:tabLst/>
              <a:defRPr/>
            </a:pPr>
            <a:r>
              <a:rPr lang="pt-BR" sz="1200" kern="0" dirty="0">
                <a:solidFill>
                  <a:srgbClr val="608D26"/>
                </a:solidFill>
                <a:latin typeface="Arial"/>
              </a:rPr>
              <a:t>Triagem de centenas de amostras por experimento</a:t>
            </a:r>
            <a:r>
              <a:rPr lang="en-US" sz="1200" kern="0" dirty="0">
                <a:solidFill>
                  <a:srgbClr val="608D26"/>
                </a:solidFill>
                <a:latin typeface="Arial"/>
              </a:rPr>
              <a:t>.</a:t>
            </a:r>
          </a:p>
          <a:p>
            <a:pPr marL="171450" marR="0" lvl="0" indent="-171450" defTabSz="914400" eaLnBrk="1" fontAlgn="auto" latinLnBrk="0" hangingPunct="1">
              <a:lnSpc>
                <a:spcPct val="80000"/>
              </a:lnSpc>
              <a:spcBef>
                <a:spcPts val="0"/>
              </a:spcBef>
              <a:spcAft>
                <a:spcPts val="0"/>
              </a:spcAft>
              <a:buClrTx/>
              <a:buSzTx/>
              <a:buFont typeface="Arial"/>
              <a:buChar char="•"/>
              <a:tabLst/>
              <a:defRPr/>
            </a:pPr>
            <a:endParaRPr lang="en-US" sz="1200" kern="0" dirty="0">
              <a:solidFill>
                <a:srgbClr val="608D26"/>
              </a:solidFill>
              <a:latin typeface="Arial"/>
            </a:endParaRPr>
          </a:p>
          <a:p>
            <a:pPr marL="171450" marR="0" lvl="0" indent="-171450" defTabSz="914400" eaLnBrk="1" fontAlgn="auto" latinLnBrk="0" hangingPunct="1">
              <a:lnSpc>
                <a:spcPct val="80000"/>
              </a:lnSpc>
              <a:spcBef>
                <a:spcPts val="0"/>
              </a:spcBef>
              <a:spcAft>
                <a:spcPts val="0"/>
              </a:spcAft>
              <a:buClrTx/>
              <a:buSzTx/>
              <a:buFont typeface="Arial"/>
              <a:buChar char="•"/>
              <a:tabLst/>
              <a:defRPr/>
            </a:pPr>
            <a:endParaRPr lang="en-US" sz="1200" kern="0" dirty="0">
              <a:solidFill>
                <a:srgbClr val="608D26"/>
              </a:solidFill>
              <a:latin typeface="Arial"/>
            </a:endParaRPr>
          </a:p>
        </p:txBody>
      </p:sp>
      <p:sp>
        <p:nvSpPr>
          <p:cNvPr id="65" name="CasellaDiTesto 64">
            <a:extLst>
              <a:ext uri="{FF2B5EF4-FFF2-40B4-BE49-F238E27FC236}">
                <a16:creationId xmlns:a16="http://schemas.microsoft.com/office/drawing/2014/main" id="{65AE152A-766C-401C-B413-4FF1E5CB6DED}"/>
              </a:ext>
            </a:extLst>
          </p:cNvPr>
          <p:cNvSpPr txBox="1"/>
          <p:nvPr/>
        </p:nvSpPr>
        <p:spPr>
          <a:xfrm>
            <a:off x="6827798" y="5081546"/>
            <a:ext cx="3266327" cy="1455463"/>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endParaRPr lang="pt-BR" sz="1600" b="1" kern="0" dirty="0">
              <a:solidFill>
                <a:srgbClr val="163D28"/>
              </a:solidFill>
              <a:latin typeface="Arial"/>
            </a:endParaRPr>
          </a:p>
          <a:p>
            <a:pPr marL="171450" marR="0" lvl="0" indent="-171450" defTabSz="914400" eaLnBrk="1" fontAlgn="auto" latinLnBrk="0" hangingPunct="1">
              <a:lnSpc>
                <a:spcPct val="70000"/>
              </a:lnSpc>
              <a:spcBef>
                <a:spcPts val="0"/>
              </a:spcBef>
              <a:spcAft>
                <a:spcPts val="0"/>
              </a:spcAft>
              <a:buClrTx/>
              <a:buSzTx/>
              <a:buFont typeface="Arial"/>
              <a:buChar char="•"/>
              <a:tabLst/>
              <a:defRPr/>
            </a:pPr>
            <a:r>
              <a:rPr lang="pt-BR" sz="1200" kern="0" dirty="0">
                <a:solidFill>
                  <a:srgbClr val="608D26"/>
                </a:solidFill>
                <a:latin typeface="Arial"/>
              </a:rPr>
              <a:t>Vasta experiência com experimentos de campo</a:t>
            </a:r>
          </a:p>
          <a:p>
            <a:pPr marL="171450" marR="0" lvl="0" indent="-171450" defTabSz="914400" eaLnBrk="1" fontAlgn="auto" latinLnBrk="0" hangingPunct="1">
              <a:lnSpc>
                <a:spcPct val="70000"/>
              </a:lnSpc>
              <a:spcBef>
                <a:spcPts val="0"/>
              </a:spcBef>
              <a:spcAft>
                <a:spcPts val="0"/>
              </a:spcAft>
              <a:buClrTx/>
              <a:buSzTx/>
              <a:buFont typeface="Arial"/>
              <a:buChar char="•"/>
              <a:tabLst/>
              <a:defRPr/>
            </a:pPr>
            <a:endParaRPr lang="en-US" sz="1200" kern="0" dirty="0">
              <a:solidFill>
                <a:srgbClr val="608D26"/>
              </a:solidFill>
              <a:latin typeface="Arial"/>
            </a:endParaRPr>
          </a:p>
          <a:p>
            <a:pPr marL="171450" marR="0" lvl="0" indent="-171450" defTabSz="914400" eaLnBrk="1" fontAlgn="auto" latinLnBrk="0" hangingPunct="1">
              <a:lnSpc>
                <a:spcPct val="70000"/>
              </a:lnSpc>
              <a:spcBef>
                <a:spcPts val="0"/>
              </a:spcBef>
              <a:spcAft>
                <a:spcPts val="0"/>
              </a:spcAft>
              <a:buClrTx/>
              <a:buSzTx/>
              <a:buFont typeface="Arial"/>
              <a:buChar char="•"/>
              <a:tabLst/>
              <a:defRPr/>
            </a:pPr>
            <a:r>
              <a:rPr lang="pt-BR" sz="1200" kern="0" dirty="0">
                <a:solidFill>
                  <a:srgbClr val="608D26"/>
                </a:solidFill>
                <a:latin typeface="Arial"/>
              </a:rPr>
              <a:t>Comercial e P&amp;D estão intimamente integrados</a:t>
            </a:r>
          </a:p>
          <a:p>
            <a:pPr marL="171450" marR="0" lvl="0" indent="-171450" defTabSz="914400" eaLnBrk="1" fontAlgn="auto" latinLnBrk="0" hangingPunct="1">
              <a:lnSpc>
                <a:spcPct val="70000"/>
              </a:lnSpc>
              <a:spcBef>
                <a:spcPts val="0"/>
              </a:spcBef>
              <a:spcAft>
                <a:spcPts val="0"/>
              </a:spcAft>
              <a:buClrTx/>
              <a:buSzTx/>
              <a:buFont typeface="Arial"/>
              <a:buChar char="•"/>
              <a:tabLst/>
              <a:defRPr/>
            </a:pPr>
            <a:endParaRPr lang="en-US" sz="1200" kern="0" dirty="0">
              <a:solidFill>
                <a:srgbClr val="608D26"/>
              </a:solidFill>
              <a:latin typeface="Arial"/>
            </a:endParaRPr>
          </a:p>
          <a:p>
            <a:pPr marL="171450" marR="0" lvl="0" indent="-171450" defTabSz="914400" eaLnBrk="1" fontAlgn="auto" latinLnBrk="0" hangingPunct="1">
              <a:lnSpc>
                <a:spcPct val="70000"/>
              </a:lnSpc>
              <a:spcBef>
                <a:spcPts val="0"/>
              </a:spcBef>
              <a:spcAft>
                <a:spcPts val="0"/>
              </a:spcAft>
              <a:buClrTx/>
              <a:buSzTx/>
              <a:buFont typeface="Arial"/>
              <a:buChar char="•"/>
              <a:tabLst/>
              <a:defRPr/>
            </a:pPr>
            <a:r>
              <a:rPr lang="pt-BR" sz="1200" kern="0" dirty="0">
                <a:solidFill>
                  <a:srgbClr val="608D26"/>
                </a:solidFill>
                <a:latin typeface="Arial"/>
              </a:rPr>
              <a:t>Permite a Valagro acelerar protótipos com a melhor chance de alcançar a viabilidade comercial do produto</a:t>
            </a:r>
            <a:endParaRPr lang="en-US" sz="1200" kern="0" dirty="0">
              <a:solidFill>
                <a:srgbClr val="608D26"/>
              </a:solidFill>
              <a:latin typeface="Arial"/>
            </a:endParaRPr>
          </a:p>
        </p:txBody>
      </p:sp>
      <p:sp>
        <p:nvSpPr>
          <p:cNvPr id="66" name="Rettangolo 65">
            <a:extLst>
              <a:ext uri="{FF2B5EF4-FFF2-40B4-BE49-F238E27FC236}">
                <a16:creationId xmlns:a16="http://schemas.microsoft.com/office/drawing/2014/main" id="{98ACD5F5-72C2-4903-8EA9-90510051A066}"/>
              </a:ext>
            </a:extLst>
          </p:cNvPr>
          <p:cNvSpPr/>
          <p:nvPr/>
        </p:nvSpPr>
        <p:spPr>
          <a:xfrm>
            <a:off x="5842278" y="4293096"/>
            <a:ext cx="325730" cy="400110"/>
          </a:xfrm>
          <a:prstGeom prst="rect">
            <a:avLst/>
          </a:prstGeom>
        </p:spPr>
        <p:txBody>
          <a:bodyPr wrap="square">
            <a:spAutoFit/>
          </a:bodyPr>
          <a:lstStyle/>
          <a:p>
            <a:r>
              <a:rPr lang="it-IT" sz="2000" b="1" cap="all" spc="-150" dirty="0">
                <a:solidFill>
                  <a:srgbClr val="A9C78F"/>
                </a:solidFill>
                <a:latin typeface="Arial" panose="020B0604020202020204" pitchFamily="34" charset="0"/>
                <a:ea typeface="Calibri" panose="020F0502020204030204" pitchFamily="34" charset="0"/>
              </a:rPr>
              <a:t>4</a:t>
            </a:r>
            <a:endParaRPr lang="it-IT" sz="2000" dirty="0"/>
          </a:p>
        </p:txBody>
      </p:sp>
      <p:sp>
        <p:nvSpPr>
          <p:cNvPr id="67" name="Rettangolo 66">
            <a:extLst>
              <a:ext uri="{FF2B5EF4-FFF2-40B4-BE49-F238E27FC236}">
                <a16:creationId xmlns:a16="http://schemas.microsoft.com/office/drawing/2014/main" id="{1D982C4C-E691-4301-8CBB-5E3066B41611}"/>
              </a:ext>
            </a:extLst>
          </p:cNvPr>
          <p:cNvSpPr/>
          <p:nvPr/>
        </p:nvSpPr>
        <p:spPr>
          <a:xfrm>
            <a:off x="598518" y="4293096"/>
            <a:ext cx="312906" cy="400110"/>
          </a:xfrm>
          <a:prstGeom prst="rect">
            <a:avLst/>
          </a:prstGeom>
        </p:spPr>
        <p:txBody>
          <a:bodyPr wrap="square">
            <a:spAutoFit/>
          </a:bodyPr>
          <a:lstStyle/>
          <a:p>
            <a:r>
              <a:rPr lang="it-IT" sz="2000" b="1" cap="all" spc="-150" dirty="0">
                <a:solidFill>
                  <a:srgbClr val="A9C78F"/>
                </a:solidFill>
                <a:latin typeface="Arial" panose="020B0604020202020204" pitchFamily="34" charset="0"/>
                <a:ea typeface="Calibri" panose="020F0502020204030204" pitchFamily="34" charset="0"/>
              </a:rPr>
              <a:t>3</a:t>
            </a:r>
            <a:endParaRPr lang="it-IT" sz="2000" dirty="0"/>
          </a:p>
        </p:txBody>
      </p:sp>
      <p:sp>
        <p:nvSpPr>
          <p:cNvPr id="68" name="Rettangolo 67">
            <a:extLst>
              <a:ext uri="{FF2B5EF4-FFF2-40B4-BE49-F238E27FC236}">
                <a16:creationId xmlns:a16="http://schemas.microsoft.com/office/drawing/2014/main" id="{C0E2F49E-BF8D-4DF9-B7AF-117D6DCDB82E}"/>
              </a:ext>
            </a:extLst>
          </p:cNvPr>
          <p:cNvSpPr/>
          <p:nvPr/>
        </p:nvSpPr>
        <p:spPr>
          <a:xfrm>
            <a:off x="5855102" y="2132856"/>
            <a:ext cx="312906" cy="400110"/>
          </a:xfrm>
          <a:prstGeom prst="rect">
            <a:avLst/>
          </a:prstGeom>
        </p:spPr>
        <p:txBody>
          <a:bodyPr wrap="square">
            <a:spAutoFit/>
          </a:bodyPr>
          <a:lstStyle/>
          <a:p>
            <a:r>
              <a:rPr lang="it-IT" sz="2000" b="1" cap="all" spc="-150" dirty="0">
                <a:solidFill>
                  <a:srgbClr val="A9C78F"/>
                </a:solidFill>
                <a:latin typeface="Arial" panose="020B0604020202020204" pitchFamily="34" charset="0"/>
                <a:ea typeface="Calibri" panose="020F0502020204030204" pitchFamily="34" charset="0"/>
              </a:rPr>
              <a:t>2</a:t>
            </a:r>
            <a:endParaRPr lang="it-IT" sz="2000" dirty="0"/>
          </a:p>
        </p:txBody>
      </p:sp>
      <p:sp>
        <p:nvSpPr>
          <p:cNvPr id="69" name="Rettangolo 68">
            <a:extLst>
              <a:ext uri="{FF2B5EF4-FFF2-40B4-BE49-F238E27FC236}">
                <a16:creationId xmlns:a16="http://schemas.microsoft.com/office/drawing/2014/main" id="{B38B1597-0F4B-451C-BD8E-35FBEB131180}"/>
              </a:ext>
            </a:extLst>
          </p:cNvPr>
          <p:cNvSpPr/>
          <p:nvPr/>
        </p:nvSpPr>
        <p:spPr>
          <a:xfrm>
            <a:off x="603352" y="2092786"/>
            <a:ext cx="308072" cy="400110"/>
          </a:xfrm>
          <a:prstGeom prst="rect">
            <a:avLst/>
          </a:prstGeom>
        </p:spPr>
        <p:txBody>
          <a:bodyPr wrap="square">
            <a:spAutoFit/>
          </a:bodyPr>
          <a:lstStyle/>
          <a:p>
            <a:r>
              <a:rPr lang="it-IT" sz="2000" b="1" cap="all" spc="-150" dirty="0">
                <a:solidFill>
                  <a:srgbClr val="A9C78F"/>
                </a:solidFill>
                <a:latin typeface="Arial" panose="020B0604020202020204" pitchFamily="34" charset="0"/>
                <a:ea typeface="Calibri" panose="020F0502020204030204" pitchFamily="34" charset="0"/>
              </a:rPr>
              <a:t>1</a:t>
            </a:r>
            <a:endParaRPr lang="it-IT" sz="2000" dirty="0"/>
          </a:p>
        </p:txBody>
      </p:sp>
      <p:sp>
        <p:nvSpPr>
          <p:cNvPr id="16" name="CasellaDiTesto 61">
            <a:extLst>
              <a:ext uri="{FF2B5EF4-FFF2-40B4-BE49-F238E27FC236}">
                <a16:creationId xmlns:a16="http://schemas.microsoft.com/office/drawing/2014/main" id="{D0E8BE32-3C79-4CDD-B37D-E04D37B80D97}"/>
              </a:ext>
            </a:extLst>
          </p:cNvPr>
          <p:cNvSpPr txBox="1"/>
          <p:nvPr/>
        </p:nvSpPr>
        <p:spPr>
          <a:xfrm>
            <a:off x="1653966" y="2971523"/>
            <a:ext cx="3266327" cy="1126462"/>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endParaRPr lang="en-US" sz="1200" b="1" kern="0" dirty="0">
              <a:solidFill>
                <a:srgbClr val="163D28"/>
              </a:solidFill>
              <a:latin typeface="Arial"/>
            </a:endParaRPr>
          </a:p>
          <a:p>
            <a:pPr marL="171450" marR="0" lvl="0" indent="-171450" defTabSz="914400" eaLnBrk="1" fontAlgn="auto" latinLnBrk="0" hangingPunct="1">
              <a:lnSpc>
                <a:spcPct val="80000"/>
              </a:lnSpc>
              <a:spcBef>
                <a:spcPts val="0"/>
              </a:spcBef>
              <a:spcAft>
                <a:spcPts val="0"/>
              </a:spcAft>
              <a:buClrTx/>
              <a:buSzTx/>
              <a:buFont typeface="Arial"/>
              <a:buChar char="•"/>
              <a:tabLst/>
              <a:defRPr/>
            </a:pPr>
            <a:r>
              <a:rPr lang="pt-BR" sz="1200" kern="0" dirty="0">
                <a:solidFill>
                  <a:srgbClr val="608D26"/>
                </a:solidFill>
                <a:latin typeface="Arial"/>
              </a:rPr>
              <a:t>Isso permite com que a Valagro identifique, caracterize e preserve os ingredientes ativos específicos que podem atingir o alvo de respostas fisiológicas em plantas</a:t>
            </a:r>
          </a:p>
          <a:p>
            <a:pPr marR="0" lvl="0" defTabSz="914400" eaLnBrk="1" fontAlgn="auto" latinLnBrk="0" hangingPunct="1">
              <a:lnSpc>
                <a:spcPct val="80000"/>
              </a:lnSpc>
              <a:spcBef>
                <a:spcPts val="0"/>
              </a:spcBef>
              <a:spcAft>
                <a:spcPts val="0"/>
              </a:spcAft>
              <a:buClrTx/>
              <a:buSzTx/>
              <a:tabLst/>
              <a:defRPr/>
            </a:pPr>
            <a:endParaRPr lang="en-US" sz="1200" kern="0" dirty="0">
              <a:solidFill>
                <a:srgbClr val="608D26"/>
              </a:solidFill>
              <a:latin typeface="Arial"/>
            </a:endParaRPr>
          </a:p>
        </p:txBody>
      </p:sp>
      <p:sp>
        <p:nvSpPr>
          <p:cNvPr id="17" name="CasellaDiTesto 61">
            <a:extLst>
              <a:ext uri="{FF2B5EF4-FFF2-40B4-BE49-F238E27FC236}">
                <a16:creationId xmlns:a16="http://schemas.microsoft.com/office/drawing/2014/main" id="{E8E3F86C-B604-419B-B759-743E86BB7B82}"/>
              </a:ext>
            </a:extLst>
          </p:cNvPr>
          <p:cNvSpPr txBox="1"/>
          <p:nvPr/>
        </p:nvSpPr>
        <p:spPr>
          <a:xfrm>
            <a:off x="6921480" y="4246756"/>
            <a:ext cx="2480081" cy="1101840"/>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pt-BR" sz="1400" kern="0" dirty="0">
                <a:solidFill>
                  <a:srgbClr val="163D28"/>
                </a:solidFill>
                <a:latin typeface="Arial"/>
              </a:rPr>
              <a:t>COMPROVADA CAPACIDADE DE FORNECER SOLUÇÕES COMERCIALMENTE VIÁVEIS</a:t>
            </a:r>
            <a:endParaRPr lang="en-US" sz="1200" kern="0" dirty="0">
              <a:solidFill>
                <a:srgbClr val="163D28"/>
              </a:solidFill>
              <a:latin typeface="Arial"/>
            </a:endParaRPr>
          </a:p>
          <a:p>
            <a:pPr marL="0" marR="0" lvl="0" indent="0" defTabSz="914400" eaLnBrk="1" fontAlgn="auto" latinLnBrk="0" hangingPunct="1">
              <a:lnSpc>
                <a:spcPct val="80000"/>
              </a:lnSpc>
              <a:spcBef>
                <a:spcPts val="0"/>
              </a:spcBef>
              <a:spcAft>
                <a:spcPts val="0"/>
              </a:spcAft>
              <a:buClrTx/>
              <a:buSzTx/>
              <a:buFontTx/>
              <a:buNone/>
              <a:tabLst/>
              <a:defRPr/>
            </a:pPr>
            <a:endParaRPr lang="en-US" sz="1200" b="1" kern="0" dirty="0">
              <a:solidFill>
                <a:srgbClr val="163D28"/>
              </a:solidFill>
              <a:latin typeface="Arial"/>
            </a:endParaRPr>
          </a:p>
        </p:txBody>
      </p:sp>
    </p:spTree>
    <p:extLst>
      <p:ext uri="{BB962C8B-B14F-4D97-AF65-F5344CB8AC3E}">
        <p14:creationId xmlns:p14="http://schemas.microsoft.com/office/powerpoint/2010/main" val="4138992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07368" y="476672"/>
            <a:ext cx="11856640" cy="400110"/>
          </a:xfrm>
          <a:prstGeom prst="rect">
            <a:avLst/>
          </a:prstGeom>
          <a:noFill/>
        </p:spPr>
        <p:txBody>
          <a:bodyPr wrap="square" rtlCol="0">
            <a:spAutoFit/>
          </a:bodyPr>
          <a:lstStyle/>
          <a:p>
            <a:r>
              <a:rPr lang="en-US" sz="2000" dirty="0">
                <a:solidFill>
                  <a:srgbClr val="7F7F7F"/>
                </a:solidFill>
                <a:latin typeface="Arial"/>
              </a:rPr>
              <a:t>PLATAFORMAS DE PESQUISA</a:t>
            </a:r>
            <a:endParaRPr lang="it-IT" sz="2000" dirty="0">
              <a:ln w="19050">
                <a:noFill/>
              </a:ln>
              <a:solidFill>
                <a:srgbClr val="7F7F7F"/>
              </a:solidFill>
              <a:latin typeface="Arial" pitchFamily="34" charset="0"/>
              <a:cs typeface="Arial" pitchFamily="34" charset="0"/>
            </a:endParaRPr>
          </a:p>
        </p:txBody>
      </p:sp>
      <p:pic>
        <p:nvPicPr>
          <p:cNvPr id="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9288" y="1183960"/>
            <a:ext cx="838939" cy="882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Ovale 8"/>
          <p:cNvSpPr/>
          <p:nvPr/>
        </p:nvSpPr>
        <p:spPr>
          <a:xfrm>
            <a:off x="2644073" y="1649895"/>
            <a:ext cx="6829214" cy="3115249"/>
          </a:xfrm>
          <a:prstGeom prst="ellipse">
            <a:avLst/>
          </a:prstGeom>
          <a:solidFill>
            <a:schemeClr val="bg1"/>
          </a:solid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18041" y="1245041"/>
            <a:ext cx="1920718" cy="11179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4110"/>
          <a:stretch/>
        </p:blipFill>
        <p:spPr bwMode="auto">
          <a:xfrm>
            <a:off x="3858759" y="1422515"/>
            <a:ext cx="1092609" cy="12876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865004" y="3889608"/>
            <a:ext cx="1080120" cy="1087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64301" y="3356992"/>
            <a:ext cx="815697" cy="8526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817070" y="2592725"/>
            <a:ext cx="2483220" cy="11391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7"/>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840416" y="1988840"/>
            <a:ext cx="1728192" cy="488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8"/>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1613459" y="1916832"/>
            <a:ext cx="506533" cy="6191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1" name="Ovale 20"/>
          <p:cNvSpPr/>
          <p:nvPr/>
        </p:nvSpPr>
        <p:spPr>
          <a:xfrm>
            <a:off x="4817036" y="1390237"/>
            <a:ext cx="347283" cy="259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6761252" y="2208571"/>
            <a:ext cx="347283" cy="259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7004744" y="3757004"/>
            <a:ext cx="347283" cy="259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Picture 2"/>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004710" y="3889573"/>
            <a:ext cx="979111" cy="1093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Ovale 32"/>
          <p:cNvSpPr/>
          <p:nvPr/>
        </p:nvSpPr>
        <p:spPr>
          <a:xfrm>
            <a:off x="3932366" y="3621637"/>
            <a:ext cx="250229" cy="403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p:cNvSpPr/>
          <p:nvPr/>
        </p:nvSpPr>
        <p:spPr>
          <a:xfrm>
            <a:off x="6853832" y="3621637"/>
            <a:ext cx="500458" cy="403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p:cNvSpPr/>
          <p:nvPr/>
        </p:nvSpPr>
        <p:spPr>
          <a:xfrm>
            <a:off x="4190748" y="5655943"/>
            <a:ext cx="1761236" cy="738664"/>
          </a:xfrm>
          <a:prstGeom prst="rect">
            <a:avLst/>
          </a:prstGeom>
        </p:spPr>
        <p:txBody>
          <a:bodyPr wrap="square">
            <a:spAutoFit/>
          </a:bodyPr>
          <a:lstStyle/>
          <a:p>
            <a:pPr algn="ctr"/>
            <a:r>
              <a:rPr lang="pt-BR" sz="1400" i="1" dirty="0">
                <a:solidFill>
                  <a:srgbClr val="006666"/>
                </a:solidFill>
              </a:rPr>
              <a:t>Investimento da empresa: 4% do faturamento</a:t>
            </a:r>
            <a:endParaRPr lang="it-IT" sz="1400" i="1" dirty="0">
              <a:solidFill>
                <a:srgbClr val="006666"/>
              </a:solidFill>
            </a:endParaRPr>
          </a:p>
        </p:txBody>
      </p:sp>
      <p:pic>
        <p:nvPicPr>
          <p:cNvPr id="46" name="Picture 6" descr="201053-200.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94770" y="4941168"/>
            <a:ext cx="720080" cy="720080"/>
          </a:xfrm>
          <a:prstGeom prst="rect">
            <a:avLst/>
          </a:prstGeom>
        </p:spPr>
      </p:pic>
      <p:sp>
        <p:nvSpPr>
          <p:cNvPr id="47" name="Rettangolo 46"/>
          <p:cNvSpPr/>
          <p:nvPr/>
        </p:nvSpPr>
        <p:spPr>
          <a:xfrm>
            <a:off x="6096000" y="5877272"/>
            <a:ext cx="1728192" cy="307777"/>
          </a:xfrm>
          <a:prstGeom prst="rect">
            <a:avLst/>
          </a:prstGeom>
        </p:spPr>
        <p:txBody>
          <a:bodyPr wrap="square">
            <a:spAutoFit/>
          </a:bodyPr>
          <a:lstStyle/>
          <a:p>
            <a:pPr algn="ctr"/>
            <a:r>
              <a:rPr lang="it-IT" sz="1400" i="1" dirty="0">
                <a:solidFill>
                  <a:srgbClr val="006666"/>
                </a:solidFill>
              </a:rPr>
              <a:t>52 pessoas</a:t>
            </a:r>
          </a:p>
        </p:txBody>
      </p:sp>
      <p:pic>
        <p:nvPicPr>
          <p:cNvPr id="49" name="Picture 7" descr="27825.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90695" y="5172292"/>
            <a:ext cx="729441" cy="729441"/>
          </a:xfrm>
          <a:prstGeom prst="rect">
            <a:avLst/>
          </a:prstGeom>
        </p:spPr>
      </p:pic>
      <p:pic>
        <p:nvPicPr>
          <p:cNvPr id="45" name="Picture 44" descr="Schermata 2018-01-09 alle 12.05.13.png"/>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704512" y="768306"/>
            <a:ext cx="792088" cy="788486"/>
          </a:xfrm>
          <a:prstGeom prst="ellipse">
            <a:avLst/>
          </a:prstGeom>
          <a:ln w="57150" cmpd="sng">
            <a:solidFill>
              <a:srgbClr val="FFFFFF"/>
            </a:solidFill>
          </a:ln>
        </p:spPr>
      </p:pic>
      <p:sp>
        <p:nvSpPr>
          <p:cNvPr id="48" name="TextBox 47"/>
          <p:cNvSpPr txBox="1"/>
          <p:nvPr/>
        </p:nvSpPr>
        <p:spPr>
          <a:xfrm>
            <a:off x="10272464" y="1537047"/>
            <a:ext cx="1656184" cy="523220"/>
          </a:xfrm>
          <a:prstGeom prst="rect">
            <a:avLst/>
          </a:prstGeom>
          <a:noFill/>
        </p:spPr>
        <p:txBody>
          <a:bodyPr wrap="square" rtlCol="0">
            <a:spAutoFit/>
          </a:bodyPr>
          <a:lstStyle/>
          <a:p>
            <a:pPr algn="ctr"/>
            <a:r>
              <a:rPr lang="en-US" sz="1400" dirty="0" err="1">
                <a:solidFill>
                  <a:srgbClr val="235754"/>
                </a:solidFill>
              </a:rPr>
              <a:t>Laboratórios</a:t>
            </a:r>
            <a:r>
              <a:rPr lang="en-US" sz="1400" dirty="0">
                <a:solidFill>
                  <a:srgbClr val="235754"/>
                </a:solidFill>
              </a:rPr>
              <a:t> conjunto</a:t>
            </a:r>
          </a:p>
        </p:txBody>
      </p:sp>
      <p:sp>
        <p:nvSpPr>
          <p:cNvPr id="4" name="Left-Right Arrow 3"/>
          <p:cNvSpPr/>
          <p:nvPr/>
        </p:nvSpPr>
        <p:spPr bwMode="auto">
          <a:xfrm>
            <a:off x="9552384" y="1545759"/>
            <a:ext cx="936104" cy="288032"/>
          </a:xfrm>
          <a:prstGeom prst="leftRightArrow">
            <a:avLst/>
          </a:prstGeom>
          <a:solidFill>
            <a:srgbClr val="7DB31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50" name="Left-Right Arrow 49"/>
          <p:cNvSpPr/>
          <p:nvPr/>
        </p:nvSpPr>
        <p:spPr bwMode="auto">
          <a:xfrm>
            <a:off x="9192344" y="4077072"/>
            <a:ext cx="936104" cy="288032"/>
          </a:xfrm>
          <a:prstGeom prst="leftRightArrow">
            <a:avLst/>
          </a:prstGeom>
          <a:solidFill>
            <a:srgbClr val="7DB31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5" name="TextBox 4"/>
          <p:cNvSpPr txBox="1"/>
          <p:nvPr/>
        </p:nvSpPr>
        <p:spPr>
          <a:xfrm>
            <a:off x="9686238" y="4210949"/>
            <a:ext cx="2002401" cy="1200329"/>
          </a:xfrm>
          <a:prstGeom prst="rect">
            <a:avLst/>
          </a:prstGeom>
          <a:noFill/>
        </p:spPr>
        <p:txBody>
          <a:bodyPr wrap="square" rtlCol="0">
            <a:spAutoFit/>
          </a:bodyPr>
          <a:lstStyle/>
          <a:p>
            <a:pPr algn="ctr"/>
            <a:endParaRPr lang="pt-BR" sz="1200" b="0" dirty="0">
              <a:solidFill>
                <a:srgbClr val="006666"/>
              </a:solidFill>
            </a:endParaRPr>
          </a:p>
          <a:p>
            <a:pPr algn="ctr"/>
            <a:r>
              <a:rPr lang="pt-BR" sz="1200" b="0" dirty="0">
                <a:solidFill>
                  <a:srgbClr val="006666"/>
                </a:solidFill>
              </a:rPr>
              <a:t>Estabelecimento de processos de fermentação para estimular o crescimento de plantas e suprimir patógenos.</a:t>
            </a:r>
            <a:endParaRPr lang="en-US" sz="1200" b="0" dirty="0">
              <a:solidFill>
                <a:srgbClr val="006666"/>
              </a:solidFill>
            </a:endParaRPr>
          </a:p>
        </p:txBody>
      </p:sp>
      <p:pic>
        <p:nvPicPr>
          <p:cNvPr id="51" name="Picture 2" descr="Sribio logo">
            <a:hlinkClick r:id="rId14"/>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222783" y="3379318"/>
            <a:ext cx="985785" cy="985786"/>
          </a:xfrm>
          <a:prstGeom prst="rect">
            <a:avLst/>
          </a:prstGeom>
          <a:noFill/>
          <a:extLst>
            <a:ext uri="{909E8E84-426E-40dd-AFC4-6F175D3DCCD1}">
              <a14:hiddenFill xmlns="" xmlns:a14="http://schemas.microsoft.com/office/drawing/2010/main">
                <a:solidFill>
                  <a:srgbClr val="FFFFFF"/>
                </a:solidFill>
              </a14:hiddenFill>
            </a:ext>
          </a:extLst>
        </p:spPr>
      </p:pic>
      <p:sp>
        <p:nvSpPr>
          <p:cNvPr id="52" name="Left-Right Arrow 51"/>
          <p:cNvSpPr/>
          <p:nvPr/>
        </p:nvSpPr>
        <p:spPr bwMode="auto">
          <a:xfrm>
            <a:off x="1703512" y="1482183"/>
            <a:ext cx="936104" cy="288032"/>
          </a:xfrm>
          <a:prstGeom prst="leftRightArrow">
            <a:avLst/>
          </a:prstGeom>
          <a:solidFill>
            <a:srgbClr val="7DB31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53" name="Left-Right Arrow 52"/>
          <p:cNvSpPr/>
          <p:nvPr/>
        </p:nvSpPr>
        <p:spPr bwMode="auto">
          <a:xfrm>
            <a:off x="1775520" y="3717032"/>
            <a:ext cx="936104" cy="288032"/>
          </a:xfrm>
          <a:prstGeom prst="leftRightArrow">
            <a:avLst/>
          </a:prstGeom>
          <a:solidFill>
            <a:srgbClr val="7DB31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6" name="Oval 5"/>
          <p:cNvSpPr/>
          <p:nvPr/>
        </p:nvSpPr>
        <p:spPr bwMode="auto">
          <a:xfrm>
            <a:off x="4190714" y="4941168"/>
            <a:ext cx="1728192" cy="1728192"/>
          </a:xfrm>
          <a:prstGeom prst="ellipse">
            <a:avLst/>
          </a:prstGeom>
          <a:noFill/>
          <a:ln w="12700"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54" name="Oval 53"/>
          <p:cNvSpPr/>
          <p:nvPr/>
        </p:nvSpPr>
        <p:spPr bwMode="auto">
          <a:xfrm>
            <a:off x="6096000" y="4941168"/>
            <a:ext cx="1728192" cy="1728192"/>
          </a:xfrm>
          <a:prstGeom prst="ellipse">
            <a:avLst/>
          </a:prstGeom>
          <a:noFill/>
          <a:ln w="12700"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8" name="TextBox 4">
            <a:extLst>
              <a:ext uri="{FF2B5EF4-FFF2-40B4-BE49-F238E27FC236}">
                <a16:creationId xmlns:a16="http://schemas.microsoft.com/office/drawing/2014/main" id="{6342AC3C-25B2-4577-A1E4-D1EA457B3517}"/>
              </a:ext>
            </a:extLst>
          </p:cNvPr>
          <p:cNvSpPr txBox="1"/>
          <p:nvPr/>
        </p:nvSpPr>
        <p:spPr>
          <a:xfrm>
            <a:off x="438711" y="2107896"/>
            <a:ext cx="1992411" cy="646331"/>
          </a:xfrm>
          <a:prstGeom prst="rect">
            <a:avLst/>
          </a:prstGeom>
          <a:noFill/>
        </p:spPr>
        <p:txBody>
          <a:bodyPr wrap="square" rtlCol="0">
            <a:spAutoFit/>
          </a:bodyPr>
          <a:lstStyle/>
          <a:p>
            <a:pPr algn="ctr"/>
            <a:r>
              <a:rPr lang="en-US" sz="1200" dirty="0" err="1">
                <a:solidFill>
                  <a:srgbClr val="006666"/>
                </a:solidFill>
              </a:rPr>
              <a:t>Qualidade</a:t>
            </a:r>
            <a:endParaRPr lang="en-US" sz="1200" dirty="0">
              <a:solidFill>
                <a:srgbClr val="006666"/>
              </a:solidFill>
            </a:endParaRPr>
          </a:p>
          <a:p>
            <a:pPr algn="ctr"/>
            <a:r>
              <a:rPr lang="pt-BR" sz="1200" b="0" dirty="0">
                <a:solidFill>
                  <a:srgbClr val="006666"/>
                </a:solidFill>
              </a:rPr>
              <a:t>controle de qualidade de processos e produtos</a:t>
            </a:r>
            <a:endParaRPr lang="en-US" sz="1200" b="0" dirty="0">
              <a:solidFill>
                <a:srgbClr val="006666"/>
              </a:solidFill>
            </a:endParaRPr>
          </a:p>
        </p:txBody>
      </p:sp>
      <p:sp>
        <p:nvSpPr>
          <p:cNvPr id="40" name="TextBox 4">
            <a:extLst>
              <a:ext uri="{FF2B5EF4-FFF2-40B4-BE49-F238E27FC236}">
                <a16:creationId xmlns:a16="http://schemas.microsoft.com/office/drawing/2014/main" id="{9721D53B-E64C-4281-9407-194D054B393B}"/>
              </a:ext>
            </a:extLst>
          </p:cNvPr>
          <p:cNvSpPr txBox="1"/>
          <p:nvPr/>
        </p:nvSpPr>
        <p:spPr>
          <a:xfrm>
            <a:off x="2276945" y="894145"/>
            <a:ext cx="2348748" cy="830997"/>
          </a:xfrm>
          <a:prstGeom prst="rect">
            <a:avLst/>
          </a:prstGeom>
          <a:noFill/>
        </p:spPr>
        <p:txBody>
          <a:bodyPr wrap="square" rtlCol="0">
            <a:spAutoFit/>
          </a:bodyPr>
          <a:lstStyle/>
          <a:p>
            <a:pPr algn="ctr"/>
            <a:r>
              <a:rPr lang="en-US" sz="1200" dirty="0" err="1">
                <a:solidFill>
                  <a:srgbClr val="006666"/>
                </a:solidFill>
              </a:rPr>
              <a:t>Laboratório</a:t>
            </a:r>
            <a:r>
              <a:rPr lang="en-US" sz="1200" dirty="0">
                <a:solidFill>
                  <a:srgbClr val="006666"/>
                </a:solidFill>
              </a:rPr>
              <a:t> de </a:t>
            </a:r>
            <a:r>
              <a:rPr lang="en-US" sz="1200" dirty="0" err="1">
                <a:solidFill>
                  <a:srgbClr val="006666"/>
                </a:solidFill>
              </a:rPr>
              <a:t>Química</a:t>
            </a:r>
            <a:endParaRPr lang="en-US" sz="1200" dirty="0">
              <a:solidFill>
                <a:srgbClr val="006666"/>
              </a:solidFill>
            </a:endParaRPr>
          </a:p>
          <a:p>
            <a:pPr algn="ctr"/>
            <a:r>
              <a:rPr lang="en-US" sz="1200" b="0" dirty="0" err="1">
                <a:solidFill>
                  <a:srgbClr val="006666"/>
                </a:solidFill>
              </a:rPr>
              <a:t>Formulações</a:t>
            </a:r>
            <a:r>
              <a:rPr lang="en-US" sz="1200" b="0" dirty="0">
                <a:solidFill>
                  <a:srgbClr val="006666"/>
                </a:solidFill>
              </a:rPr>
              <a:t> e </a:t>
            </a:r>
            <a:r>
              <a:rPr lang="en-US" sz="1200" b="0" dirty="0" err="1">
                <a:solidFill>
                  <a:srgbClr val="006666"/>
                </a:solidFill>
              </a:rPr>
              <a:t>caracterização</a:t>
            </a:r>
            <a:r>
              <a:rPr lang="en-US" sz="1200" b="0" dirty="0">
                <a:solidFill>
                  <a:srgbClr val="006666"/>
                </a:solidFill>
              </a:rPr>
              <a:t> </a:t>
            </a:r>
            <a:r>
              <a:rPr lang="en-US" sz="1200" b="0" dirty="0" err="1">
                <a:solidFill>
                  <a:srgbClr val="006666"/>
                </a:solidFill>
              </a:rPr>
              <a:t>química</a:t>
            </a:r>
            <a:r>
              <a:rPr lang="en-US" sz="1200" b="0" dirty="0">
                <a:solidFill>
                  <a:srgbClr val="006666"/>
                </a:solidFill>
              </a:rPr>
              <a:t> de </a:t>
            </a:r>
            <a:r>
              <a:rPr lang="en-US" sz="1200" b="0" dirty="0" err="1">
                <a:solidFill>
                  <a:srgbClr val="006666"/>
                </a:solidFill>
              </a:rPr>
              <a:t>matérias</a:t>
            </a:r>
            <a:r>
              <a:rPr lang="en-US" sz="1200" b="0" dirty="0">
                <a:solidFill>
                  <a:srgbClr val="006666"/>
                </a:solidFill>
              </a:rPr>
              <a:t> </a:t>
            </a:r>
            <a:r>
              <a:rPr lang="en-US" sz="1200" b="0" dirty="0" err="1">
                <a:solidFill>
                  <a:srgbClr val="006666"/>
                </a:solidFill>
              </a:rPr>
              <a:t>primas</a:t>
            </a:r>
            <a:r>
              <a:rPr lang="en-US" sz="1200" b="0" dirty="0">
                <a:solidFill>
                  <a:srgbClr val="006666"/>
                </a:solidFill>
              </a:rPr>
              <a:t> e </a:t>
            </a:r>
            <a:r>
              <a:rPr lang="en-US" sz="1200" b="0" dirty="0" err="1">
                <a:solidFill>
                  <a:srgbClr val="006666"/>
                </a:solidFill>
              </a:rPr>
              <a:t>protótipos</a:t>
            </a:r>
            <a:r>
              <a:rPr lang="en-US" sz="1200" b="0" dirty="0">
                <a:solidFill>
                  <a:srgbClr val="006666"/>
                </a:solidFill>
              </a:rPr>
              <a:t>/</a:t>
            </a:r>
            <a:r>
              <a:rPr lang="en-US" sz="1200" b="0" dirty="0" err="1">
                <a:solidFill>
                  <a:srgbClr val="006666"/>
                </a:solidFill>
              </a:rPr>
              <a:t>produtos</a:t>
            </a:r>
            <a:endParaRPr lang="en-US" sz="1200" dirty="0">
              <a:solidFill>
                <a:srgbClr val="006666"/>
              </a:solidFill>
            </a:endParaRPr>
          </a:p>
        </p:txBody>
      </p:sp>
      <p:sp>
        <p:nvSpPr>
          <p:cNvPr id="41" name="TextBox 4">
            <a:extLst>
              <a:ext uri="{FF2B5EF4-FFF2-40B4-BE49-F238E27FC236}">
                <a16:creationId xmlns:a16="http://schemas.microsoft.com/office/drawing/2014/main" id="{3B1C6E57-C8AD-4FA6-8245-ACACDFF109B7}"/>
              </a:ext>
            </a:extLst>
          </p:cNvPr>
          <p:cNvSpPr txBox="1"/>
          <p:nvPr/>
        </p:nvSpPr>
        <p:spPr>
          <a:xfrm>
            <a:off x="191167" y="4209671"/>
            <a:ext cx="2419827" cy="1200329"/>
          </a:xfrm>
          <a:prstGeom prst="rect">
            <a:avLst/>
          </a:prstGeom>
          <a:noFill/>
        </p:spPr>
        <p:txBody>
          <a:bodyPr wrap="square" rtlCol="0">
            <a:spAutoFit/>
          </a:bodyPr>
          <a:lstStyle/>
          <a:p>
            <a:pPr algn="ctr"/>
            <a:r>
              <a:rPr lang="en-US" sz="1200" dirty="0" err="1">
                <a:solidFill>
                  <a:srgbClr val="006666"/>
                </a:solidFill>
              </a:rPr>
              <a:t>Fitopatologia</a:t>
            </a:r>
            <a:r>
              <a:rPr lang="en-US" sz="1200" dirty="0">
                <a:solidFill>
                  <a:srgbClr val="006666"/>
                </a:solidFill>
              </a:rPr>
              <a:t> de </a:t>
            </a:r>
            <a:r>
              <a:rPr lang="en-US" sz="1200" dirty="0" err="1">
                <a:solidFill>
                  <a:srgbClr val="006666"/>
                </a:solidFill>
              </a:rPr>
              <a:t>Plantas</a:t>
            </a:r>
            <a:endParaRPr lang="en-US" sz="1200" dirty="0">
              <a:solidFill>
                <a:srgbClr val="006666"/>
              </a:solidFill>
            </a:endParaRPr>
          </a:p>
          <a:p>
            <a:pPr algn="ctr"/>
            <a:r>
              <a:rPr lang="pt-BR" sz="1200" b="0" dirty="0">
                <a:solidFill>
                  <a:srgbClr val="006666"/>
                </a:solidFill>
              </a:rPr>
              <a:t>Estudo de micro organismos e condições ambientais que induzem doenças. Métodos de manejo / controle, baseado em </a:t>
            </a:r>
            <a:r>
              <a:rPr lang="pt-BR" sz="1200" b="0" dirty="0" err="1">
                <a:solidFill>
                  <a:srgbClr val="006666"/>
                </a:solidFill>
              </a:rPr>
              <a:t>bio</a:t>
            </a:r>
            <a:r>
              <a:rPr lang="pt-BR" sz="1200" b="0" dirty="0">
                <a:solidFill>
                  <a:srgbClr val="006666"/>
                </a:solidFill>
              </a:rPr>
              <a:t> controle e </a:t>
            </a:r>
            <a:r>
              <a:rPr lang="pt-BR" sz="1200" b="0" dirty="0" err="1">
                <a:solidFill>
                  <a:srgbClr val="006666"/>
                </a:solidFill>
              </a:rPr>
              <a:t>elicitores</a:t>
            </a:r>
            <a:endParaRPr lang="en-US" sz="1200" b="0" dirty="0">
              <a:solidFill>
                <a:srgbClr val="006666"/>
              </a:solidFill>
            </a:endParaRPr>
          </a:p>
        </p:txBody>
      </p:sp>
      <p:sp>
        <p:nvSpPr>
          <p:cNvPr id="42" name="TextBox 4">
            <a:extLst>
              <a:ext uri="{FF2B5EF4-FFF2-40B4-BE49-F238E27FC236}">
                <a16:creationId xmlns:a16="http://schemas.microsoft.com/office/drawing/2014/main" id="{7D7188AE-1AD9-47F4-8D48-B2D0AA5E792F}"/>
              </a:ext>
            </a:extLst>
          </p:cNvPr>
          <p:cNvSpPr txBox="1"/>
          <p:nvPr/>
        </p:nvSpPr>
        <p:spPr>
          <a:xfrm>
            <a:off x="2691421" y="3091773"/>
            <a:ext cx="2348747" cy="1015663"/>
          </a:xfrm>
          <a:prstGeom prst="rect">
            <a:avLst/>
          </a:prstGeom>
          <a:noFill/>
        </p:spPr>
        <p:txBody>
          <a:bodyPr wrap="square" rtlCol="0">
            <a:spAutoFit/>
          </a:bodyPr>
          <a:lstStyle/>
          <a:p>
            <a:pPr algn="ctr"/>
            <a:r>
              <a:rPr lang="en-US" sz="1200" dirty="0" err="1">
                <a:solidFill>
                  <a:srgbClr val="006666"/>
                </a:solidFill>
              </a:rPr>
              <a:t>Agronomia</a:t>
            </a:r>
            <a:endParaRPr lang="en-US" sz="1200" dirty="0">
              <a:solidFill>
                <a:srgbClr val="006666"/>
              </a:solidFill>
            </a:endParaRPr>
          </a:p>
          <a:p>
            <a:pPr algn="ctr"/>
            <a:r>
              <a:rPr lang="pt-BR" sz="1200" b="0" dirty="0">
                <a:solidFill>
                  <a:srgbClr val="006666"/>
                </a:solidFill>
              </a:rPr>
              <a:t>Resultados agronômicos de formulações em diversas culturas e diferentes regiões geográficas</a:t>
            </a:r>
            <a:endParaRPr lang="en-US" sz="1200" b="0" dirty="0">
              <a:solidFill>
                <a:srgbClr val="006666"/>
              </a:solidFill>
            </a:endParaRPr>
          </a:p>
        </p:txBody>
      </p:sp>
      <p:sp>
        <p:nvSpPr>
          <p:cNvPr id="55" name="TextBox 4">
            <a:extLst>
              <a:ext uri="{FF2B5EF4-FFF2-40B4-BE49-F238E27FC236}">
                <a16:creationId xmlns:a16="http://schemas.microsoft.com/office/drawing/2014/main" id="{5669EDE3-5241-4A78-A89D-B53ADA3B6049}"/>
              </a:ext>
            </a:extLst>
          </p:cNvPr>
          <p:cNvSpPr txBox="1"/>
          <p:nvPr/>
        </p:nvSpPr>
        <p:spPr>
          <a:xfrm>
            <a:off x="7446362" y="3482424"/>
            <a:ext cx="1850075" cy="646331"/>
          </a:xfrm>
          <a:prstGeom prst="rect">
            <a:avLst/>
          </a:prstGeom>
          <a:noFill/>
        </p:spPr>
        <p:txBody>
          <a:bodyPr wrap="square" rtlCol="0">
            <a:spAutoFit/>
          </a:bodyPr>
          <a:lstStyle/>
          <a:p>
            <a:pPr algn="ctr"/>
            <a:r>
              <a:rPr lang="en-US" sz="1200" dirty="0" err="1">
                <a:solidFill>
                  <a:srgbClr val="006666"/>
                </a:solidFill>
              </a:rPr>
              <a:t>Microbiologia</a:t>
            </a:r>
            <a:endParaRPr lang="en-US" sz="1200" dirty="0">
              <a:solidFill>
                <a:srgbClr val="006666"/>
              </a:solidFill>
            </a:endParaRPr>
          </a:p>
          <a:p>
            <a:pPr algn="ctr"/>
            <a:r>
              <a:rPr lang="en-US" sz="1200" b="0" dirty="0" err="1">
                <a:solidFill>
                  <a:srgbClr val="006666"/>
                </a:solidFill>
              </a:rPr>
              <a:t>Estudo</a:t>
            </a:r>
            <a:r>
              <a:rPr lang="en-US" sz="1200" b="0" dirty="0">
                <a:solidFill>
                  <a:srgbClr val="006666"/>
                </a:solidFill>
              </a:rPr>
              <a:t> dos </a:t>
            </a:r>
            <a:r>
              <a:rPr lang="en-US" sz="1200" b="0" dirty="0" err="1">
                <a:solidFill>
                  <a:srgbClr val="006666"/>
                </a:solidFill>
              </a:rPr>
              <a:t>benefícios</a:t>
            </a:r>
            <a:r>
              <a:rPr lang="en-US" sz="1200" b="0" dirty="0">
                <a:solidFill>
                  <a:srgbClr val="006666"/>
                </a:solidFill>
              </a:rPr>
              <a:t> dos </a:t>
            </a:r>
            <a:r>
              <a:rPr lang="en-US" sz="1200" b="0" dirty="0" err="1">
                <a:solidFill>
                  <a:srgbClr val="006666"/>
                </a:solidFill>
              </a:rPr>
              <a:t>microorganismos</a:t>
            </a:r>
            <a:endParaRPr lang="en-US" sz="1200" b="0" dirty="0">
              <a:solidFill>
                <a:srgbClr val="006666"/>
              </a:solidFill>
            </a:endParaRPr>
          </a:p>
        </p:txBody>
      </p:sp>
      <p:sp>
        <p:nvSpPr>
          <p:cNvPr id="56" name="TextBox 4">
            <a:extLst>
              <a:ext uri="{FF2B5EF4-FFF2-40B4-BE49-F238E27FC236}">
                <a16:creationId xmlns:a16="http://schemas.microsoft.com/office/drawing/2014/main" id="{B8947D03-89DE-4440-9C09-9788E244A6F9}"/>
              </a:ext>
            </a:extLst>
          </p:cNvPr>
          <p:cNvSpPr txBox="1"/>
          <p:nvPr/>
        </p:nvSpPr>
        <p:spPr>
          <a:xfrm>
            <a:off x="7456668" y="404664"/>
            <a:ext cx="2527764" cy="1200329"/>
          </a:xfrm>
          <a:prstGeom prst="rect">
            <a:avLst/>
          </a:prstGeom>
          <a:noFill/>
        </p:spPr>
        <p:txBody>
          <a:bodyPr wrap="square" rtlCol="0">
            <a:spAutoFit/>
          </a:bodyPr>
          <a:lstStyle/>
          <a:p>
            <a:pPr algn="ctr"/>
            <a:r>
              <a:rPr lang="en-US" sz="1200" dirty="0" err="1">
                <a:solidFill>
                  <a:srgbClr val="006666"/>
                </a:solidFill>
              </a:rPr>
              <a:t>Fisiologia</a:t>
            </a:r>
            <a:r>
              <a:rPr lang="en-US" sz="1200" dirty="0">
                <a:solidFill>
                  <a:srgbClr val="006666"/>
                </a:solidFill>
              </a:rPr>
              <a:t> de </a:t>
            </a:r>
            <a:r>
              <a:rPr lang="en-US" sz="1200" dirty="0" err="1">
                <a:solidFill>
                  <a:srgbClr val="006666"/>
                </a:solidFill>
              </a:rPr>
              <a:t>Plantas</a:t>
            </a:r>
            <a:endParaRPr lang="en-US" sz="1200" dirty="0">
              <a:solidFill>
                <a:srgbClr val="006666"/>
              </a:solidFill>
            </a:endParaRPr>
          </a:p>
          <a:p>
            <a:pPr algn="ctr"/>
            <a:r>
              <a:rPr lang="en-US" sz="1200" b="0" dirty="0" err="1">
                <a:solidFill>
                  <a:srgbClr val="006666"/>
                </a:solidFill>
              </a:rPr>
              <a:t>Estudo</a:t>
            </a:r>
            <a:r>
              <a:rPr lang="en-US" sz="1200" b="0" dirty="0">
                <a:solidFill>
                  <a:srgbClr val="006666"/>
                </a:solidFill>
              </a:rPr>
              <a:t> do </a:t>
            </a:r>
            <a:r>
              <a:rPr lang="en-US" sz="1200" b="0" dirty="0" err="1">
                <a:solidFill>
                  <a:srgbClr val="006666"/>
                </a:solidFill>
              </a:rPr>
              <a:t>efeito</a:t>
            </a:r>
            <a:r>
              <a:rPr lang="en-US" sz="1200" b="0" dirty="0">
                <a:solidFill>
                  <a:srgbClr val="006666"/>
                </a:solidFill>
              </a:rPr>
              <a:t> de </a:t>
            </a:r>
            <a:r>
              <a:rPr lang="en-US" sz="1200" b="0" dirty="0" err="1">
                <a:solidFill>
                  <a:srgbClr val="006666"/>
                </a:solidFill>
              </a:rPr>
              <a:t>formulações</a:t>
            </a:r>
            <a:r>
              <a:rPr lang="en-US" sz="1200" b="0" dirty="0">
                <a:solidFill>
                  <a:srgbClr val="006666"/>
                </a:solidFill>
              </a:rPr>
              <a:t> </a:t>
            </a:r>
            <a:r>
              <a:rPr lang="en-US" sz="1200" b="0" dirty="0" err="1">
                <a:solidFill>
                  <a:srgbClr val="006666"/>
                </a:solidFill>
              </a:rPr>
              <a:t>na</a:t>
            </a:r>
            <a:r>
              <a:rPr lang="en-US" sz="1200" b="0" dirty="0">
                <a:solidFill>
                  <a:srgbClr val="006666"/>
                </a:solidFill>
              </a:rPr>
              <a:t> </a:t>
            </a:r>
            <a:r>
              <a:rPr lang="en-US" sz="1200" b="0" dirty="0" err="1">
                <a:solidFill>
                  <a:srgbClr val="006666"/>
                </a:solidFill>
              </a:rPr>
              <a:t>fisiologia</a:t>
            </a:r>
            <a:r>
              <a:rPr lang="en-US" sz="1200" b="0" dirty="0">
                <a:solidFill>
                  <a:srgbClr val="006666"/>
                </a:solidFill>
              </a:rPr>
              <a:t> das </a:t>
            </a:r>
            <a:r>
              <a:rPr lang="en-US" sz="1200" b="0" dirty="0" err="1">
                <a:solidFill>
                  <a:srgbClr val="006666"/>
                </a:solidFill>
              </a:rPr>
              <a:t>plantas</a:t>
            </a:r>
            <a:r>
              <a:rPr lang="en-US" sz="1200" b="0" dirty="0">
                <a:solidFill>
                  <a:srgbClr val="006666"/>
                </a:solidFill>
              </a:rPr>
              <a:t>. </a:t>
            </a:r>
            <a:r>
              <a:rPr lang="en-US" sz="1200" b="0" dirty="0" err="1">
                <a:solidFill>
                  <a:srgbClr val="006666"/>
                </a:solidFill>
              </a:rPr>
              <a:t>Descoberta</a:t>
            </a:r>
            <a:r>
              <a:rPr lang="en-US" sz="1200" b="0" dirty="0">
                <a:solidFill>
                  <a:srgbClr val="006666"/>
                </a:solidFill>
              </a:rPr>
              <a:t> de </a:t>
            </a:r>
            <a:r>
              <a:rPr lang="en-US" sz="1200" b="0" dirty="0" err="1">
                <a:solidFill>
                  <a:srgbClr val="006666"/>
                </a:solidFill>
              </a:rPr>
              <a:t>novas</a:t>
            </a:r>
            <a:r>
              <a:rPr lang="en-US" sz="1200" b="0" dirty="0">
                <a:solidFill>
                  <a:srgbClr val="006666"/>
                </a:solidFill>
              </a:rPr>
              <a:t> </a:t>
            </a:r>
            <a:r>
              <a:rPr lang="en-US" sz="1200" b="0" dirty="0" err="1">
                <a:solidFill>
                  <a:srgbClr val="006666"/>
                </a:solidFill>
              </a:rPr>
              <a:t>substâncias</a:t>
            </a:r>
            <a:r>
              <a:rPr lang="en-US" sz="1200" b="0" dirty="0">
                <a:solidFill>
                  <a:srgbClr val="006666"/>
                </a:solidFill>
              </a:rPr>
              <a:t> </a:t>
            </a:r>
            <a:r>
              <a:rPr lang="en-US" sz="1200" b="0" dirty="0" err="1">
                <a:solidFill>
                  <a:srgbClr val="006666"/>
                </a:solidFill>
              </a:rPr>
              <a:t>úteis</a:t>
            </a:r>
            <a:r>
              <a:rPr lang="en-US" sz="1200" b="0" dirty="0">
                <a:solidFill>
                  <a:srgbClr val="006666"/>
                </a:solidFill>
              </a:rPr>
              <a:t> de </a:t>
            </a:r>
            <a:r>
              <a:rPr lang="en-US" sz="1200" b="0" dirty="0" err="1">
                <a:solidFill>
                  <a:srgbClr val="006666"/>
                </a:solidFill>
              </a:rPr>
              <a:t>origem</a:t>
            </a:r>
            <a:r>
              <a:rPr lang="en-US" sz="1200" b="0" dirty="0">
                <a:solidFill>
                  <a:srgbClr val="006666"/>
                </a:solidFill>
              </a:rPr>
              <a:t> vegetal (</a:t>
            </a:r>
            <a:r>
              <a:rPr lang="en-US" sz="1200" b="0" dirty="0" err="1">
                <a:solidFill>
                  <a:srgbClr val="006666"/>
                </a:solidFill>
              </a:rPr>
              <a:t>pesquisa</a:t>
            </a:r>
            <a:r>
              <a:rPr lang="en-US" sz="1200" b="0" dirty="0">
                <a:solidFill>
                  <a:srgbClr val="006666"/>
                </a:solidFill>
              </a:rPr>
              <a:t> </a:t>
            </a:r>
            <a:r>
              <a:rPr lang="en-US" sz="1200" b="0" dirty="0" err="1">
                <a:solidFill>
                  <a:srgbClr val="006666"/>
                </a:solidFill>
              </a:rPr>
              <a:t>fitoquímica</a:t>
            </a:r>
            <a:r>
              <a:rPr lang="en-US" sz="1200" b="0" dirty="0">
                <a:solidFill>
                  <a:srgbClr val="006666"/>
                </a:solidFill>
              </a:rPr>
              <a:t>)</a:t>
            </a:r>
            <a:endParaRPr lang="en-US" sz="1200" dirty="0">
              <a:solidFill>
                <a:srgbClr val="006666"/>
              </a:solidFill>
            </a:endParaRPr>
          </a:p>
        </p:txBody>
      </p:sp>
      <p:sp>
        <p:nvSpPr>
          <p:cNvPr id="43" name="CasellaDiTesto 1">
            <a:extLst>
              <a:ext uri="{FF2B5EF4-FFF2-40B4-BE49-F238E27FC236}">
                <a16:creationId xmlns:a16="http://schemas.microsoft.com/office/drawing/2014/main" id="{3948AC9C-4621-4914-950B-DE3456B9191F}"/>
              </a:ext>
            </a:extLst>
          </p:cNvPr>
          <p:cNvSpPr txBox="1"/>
          <p:nvPr/>
        </p:nvSpPr>
        <p:spPr>
          <a:xfrm>
            <a:off x="191344" y="-27384"/>
            <a:ext cx="9139263" cy="646331"/>
          </a:xfrm>
          <a:prstGeom prst="rect">
            <a:avLst/>
          </a:prstGeom>
          <a:noFill/>
        </p:spPr>
        <p:txBody>
          <a:bodyPr wrap="square" rtlCol="0">
            <a:spAutoFit/>
          </a:bodyPr>
          <a:lstStyle/>
          <a:p>
            <a:pPr lvl="0">
              <a:defRPr/>
            </a:pPr>
            <a:r>
              <a:rPr lang="pt-BR" sz="3600" dirty="0">
                <a:ln w="19050">
                  <a:noFill/>
                </a:ln>
                <a:solidFill>
                  <a:prstClr val="black">
                    <a:lumMod val="65000"/>
                    <a:lumOff val="35000"/>
                  </a:prstClr>
                </a:solidFill>
                <a:latin typeface="Arial" panose="020B0604020202020204" pitchFamily="34" charset="0"/>
                <a:cs typeface="Arial" panose="020B0604020202020204" pitchFamily="34" charset="0"/>
              </a:rPr>
              <a:t>INTRODUÇÃO SOBRE P&amp;D GLOBAL</a:t>
            </a:r>
            <a:endParaRPr lang="en-US" sz="3600" dirty="0">
              <a:ln w="19050">
                <a:noFill/>
              </a:ln>
              <a:solidFill>
                <a:prstClr val="black">
                  <a:lumMod val="65000"/>
                  <a:lumOff val="3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6"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385041" y="1190356"/>
            <a:ext cx="5375897" cy="492443"/>
          </a:xfrm>
          <a:prstGeom prst="rect">
            <a:avLst/>
          </a:prstGeom>
          <a:noFill/>
        </p:spPr>
        <p:txBody>
          <a:bodyPr wrap="square" rtlCol="0">
            <a:spAutoFit/>
          </a:bodyPr>
          <a:lstStyle/>
          <a:p>
            <a:pPr eaLnBrk="1" fontAlgn="auto" hangingPunct="1">
              <a:spcBef>
                <a:spcPts val="0"/>
              </a:spcBef>
              <a:spcAft>
                <a:spcPts val="0"/>
              </a:spcAft>
            </a:pPr>
            <a:r>
              <a:rPr lang="pt-BR" sz="2600" dirty="0">
                <a:solidFill>
                  <a:schemeClr val="accent3">
                    <a:lumMod val="75000"/>
                  </a:schemeClr>
                </a:solidFill>
                <a:latin typeface="Arial Narrow" panose="020B0606020202030204" pitchFamily="34" charset="0"/>
                <a:ea typeface="+mn-ea"/>
              </a:rPr>
              <a:t>AS CHAVES PARA O SUCESSO:</a:t>
            </a:r>
            <a:endParaRPr lang="it-IT" sz="2600" dirty="0">
              <a:solidFill>
                <a:schemeClr val="accent3">
                  <a:lumMod val="75000"/>
                </a:schemeClr>
              </a:solidFill>
              <a:latin typeface="Arial Narrow" panose="020B0606020202030204" pitchFamily="34" charset="0"/>
              <a:ea typeface="+mn-ea"/>
            </a:endParaRPr>
          </a:p>
        </p:txBody>
      </p:sp>
      <p:sp>
        <p:nvSpPr>
          <p:cNvPr id="15" name="Rettangolo 14"/>
          <p:cNvSpPr/>
          <p:nvPr/>
        </p:nvSpPr>
        <p:spPr>
          <a:xfrm>
            <a:off x="1559496" y="4869160"/>
            <a:ext cx="3456384" cy="769441"/>
          </a:xfrm>
          <a:prstGeom prst="rect">
            <a:avLst/>
          </a:prstGeom>
        </p:spPr>
        <p:txBody>
          <a:bodyPr wrap="square">
            <a:spAutoFit/>
          </a:bodyPr>
          <a:lstStyle/>
          <a:p>
            <a:pPr eaLnBrk="1" fontAlgn="auto" hangingPunct="1">
              <a:spcBef>
                <a:spcPts val="0"/>
              </a:spcBef>
              <a:spcAft>
                <a:spcPts val="0"/>
              </a:spcAft>
            </a:pPr>
            <a:r>
              <a:rPr lang="pt-BR" sz="2200" b="0" dirty="0">
                <a:solidFill>
                  <a:srgbClr val="006666"/>
                </a:solidFill>
                <a:latin typeface="Arial Narrow" panose="020B0606020202030204" pitchFamily="34" charset="0"/>
                <a:ea typeface="+mn-ea"/>
              </a:rPr>
              <a:t>Criar "ecossistemas", no qual parcerias ajudam</a:t>
            </a:r>
            <a:endParaRPr lang="it-IT" sz="2200" b="0" dirty="0">
              <a:solidFill>
                <a:srgbClr val="006666"/>
              </a:solidFill>
              <a:latin typeface="Arial Narrow" panose="020B0606020202030204" pitchFamily="34" charset="0"/>
              <a:ea typeface="+mn-ea"/>
            </a:endParaRPr>
          </a:p>
        </p:txBody>
      </p:sp>
      <p:sp>
        <p:nvSpPr>
          <p:cNvPr id="17" name="Text Box 22"/>
          <p:cNvSpPr txBox="1">
            <a:spLocks noChangeArrowheads="1"/>
          </p:cNvSpPr>
          <p:nvPr/>
        </p:nvSpPr>
        <p:spPr bwMode="auto">
          <a:xfrm>
            <a:off x="304796" y="44890"/>
            <a:ext cx="2642583" cy="420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pitchFamily="-1" charset="-128"/>
              </a:defRPr>
            </a:lvl1pPr>
            <a:lvl2pPr marL="742950" indent="-285750">
              <a:defRPr sz="2400" b="1">
                <a:solidFill>
                  <a:schemeClr val="tx1"/>
                </a:solidFill>
                <a:latin typeface="Arial" charset="0"/>
                <a:ea typeface="ＭＳ Ｐゴシック" pitchFamily="-1" charset="-128"/>
              </a:defRPr>
            </a:lvl2pPr>
            <a:lvl3pPr marL="1143000" indent="-228600">
              <a:defRPr sz="2400" b="1">
                <a:solidFill>
                  <a:schemeClr val="tx1"/>
                </a:solidFill>
                <a:latin typeface="Arial" charset="0"/>
                <a:ea typeface="ＭＳ Ｐゴシック" pitchFamily="-1" charset="-128"/>
              </a:defRPr>
            </a:lvl3pPr>
            <a:lvl4pPr marL="1600200" indent="-228600">
              <a:defRPr sz="2400" b="1">
                <a:solidFill>
                  <a:schemeClr val="tx1"/>
                </a:solidFill>
                <a:latin typeface="Arial" charset="0"/>
                <a:ea typeface="ＭＳ Ｐゴシック" pitchFamily="-1" charset="-128"/>
              </a:defRPr>
            </a:lvl4pPr>
            <a:lvl5pPr marL="2057400" indent="-228600">
              <a:defRPr sz="2400" b="1">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altLang="it-IT" sz="2133" b="0" i="0" u="none" strike="noStrike" kern="0" cap="none" spc="0" normalizeH="0" baseline="0" noProof="0" dirty="0">
                <a:ln>
                  <a:noFill/>
                </a:ln>
                <a:solidFill>
                  <a:prstClr val="white"/>
                </a:solidFill>
                <a:effectLst/>
                <a:uLnTx/>
                <a:uFillTx/>
                <a:latin typeface="Arial" charset="0"/>
                <a:ea typeface="ＭＳ Ｐゴシック" pitchFamily="-1" charset="-128"/>
              </a:rPr>
              <a:t>VALAGRO GROUP</a:t>
            </a:r>
            <a:r>
              <a:rPr kumimoji="0" lang="it-IT" altLang="it-IT" sz="2133" b="1" i="0" u="none" strike="noStrike" kern="0" cap="none" spc="0" normalizeH="0" baseline="0" noProof="0" dirty="0">
                <a:ln>
                  <a:noFill/>
                </a:ln>
                <a:solidFill>
                  <a:prstClr val="black"/>
                </a:solidFill>
                <a:effectLst/>
                <a:uLnTx/>
                <a:uFillTx/>
                <a:latin typeface="Arial" charset="0"/>
                <a:ea typeface="ＭＳ Ｐゴシック" pitchFamily="-1" charset="-128"/>
              </a:rPr>
              <a:t> </a:t>
            </a:r>
          </a:p>
        </p:txBody>
      </p:sp>
      <p:sp>
        <p:nvSpPr>
          <p:cNvPr id="22" name="Rettangolo 21"/>
          <p:cNvSpPr/>
          <p:nvPr/>
        </p:nvSpPr>
        <p:spPr>
          <a:xfrm>
            <a:off x="8370124" y="5523909"/>
            <a:ext cx="3384376" cy="569387"/>
          </a:xfrm>
          <a:prstGeom prst="rect">
            <a:avLst/>
          </a:prstGeom>
        </p:spPr>
        <p:txBody>
          <a:bodyPr wrap="square">
            <a:spAutoFit/>
          </a:bodyPr>
          <a:lstStyle/>
          <a:p>
            <a:r>
              <a:rPr lang="en-US" sz="1100" b="0" dirty="0"/>
              <a:t>Jana J. Watson-Capps &amp; Thomas R. </a:t>
            </a:r>
            <a:r>
              <a:rPr lang="en-US" sz="1100" b="0" dirty="0" err="1"/>
              <a:t>Cech</a:t>
            </a:r>
            <a:r>
              <a:rPr lang="en-US" sz="1100" b="0" dirty="0"/>
              <a:t> (2014)</a:t>
            </a:r>
            <a:endParaRPr lang="it-IT" sz="1000" b="0" dirty="0">
              <a:hlinkClick r:id="rId2"/>
            </a:endParaRPr>
          </a:p>
          <a:p>
            <a:r>
              <a:rPr lang="it-IT" sz="1000" b="0" dirty="0">
                <a:hlinkClick r:id="rId2"/>
              </a:rPr>
              <a:t>http://www.nature.com/news/academia-and-industry-companies-on-campus-1.16127</a:t>
            </a:r>
            <a:r>
              <a:rPr lang="it-IT" sz="1000" b="0" dirty="0"/>
              <a:t> </a:t>
            </a:r>
          </a:p>
        </p:txBody>
      </p:sp>
      <p:pic>
        <p:nvPicPr>
          <p:cNvPr id="2" name="Picture 1" descr="Campus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0256" y="1392189"/>
            <a:ext cx="3354243" cy="4115603"/>
          </a:xfrm>
          <a:prstGeom prst="rect">
            <a:avLst/>
          </a:prstGeom>
        </p:spPr>
      </p:pic>
      <p:pic>
        <p:nvPicPr>
          <p:cNvPr id="3" name="Picture 2" descr="Schermata 2018-01-24 alle 13.22.59.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0256" y="930301"/>
            <a:ext cx="3354243" cy="489432"/>
          </a:xfrm>
          <a:prstGeom prst="rect">
            <a:avLst/>
          </a:prstGeom>
        </p:spPr>
      </p:pic>
      <p:sp>
        <p:nvSpPr>
          <p:cNvPr id="20" name="CasellaDiTesto 13"/>
          <p:cNvSpPr txBox="1"/>
          <p:nvPr/>
        </p:nvSpPr>
        <p:spPr>
          <a:xfrm>
            <a:off x="1370276" y="1916832"/>
            <a:ext cx="5375897" cy="430887"/>
          </a:xfrm>
          <a:prstGeom prst="rect">
            <a:avLst/>
          </a:prstGeom>
          <a:noFill/>
        </p:spPr>
        <p:txBody>
          <a:bodyPr wrap="square" rtlCol="0">
            <a:spAutoFit/>
          </a:bodyPr>
          <a:lstStyle/>
          <a:p>
            <a:pPr eaLnBrk="1" fontAlgn="auto" hangingPunct="1">
              <a:spcBef>
                <a:spcPts val="0"/>
              </a:spcBef>
              <a:spcAft>
                <a:spcPts val="0"/>
              </a:spcAft>
            </a:pPr>
            <a:r>
              <a:rPr lang="it-IT" sz="2200" dirty="0">
                <a:solidFill>
                  <a:srgbClr val="235754"/>
                </a:solidFill>
                <a:latin typeface="Arial Narrow" panose="020B0606020202030204" pitchFamily="34" charset="0"/>
                <a:ea typeface="+mn-ea"/>
              </a:rPr>
              <a:t>INTERESSES COMUNS</a:t>
            </a:r>
          </a:p>
        </p:txBody>
      </p:sp>
      <p:sp>
        <p:nvSpPr>
          <p:cNvPr id="23" name="CasellaDiTesto 13"/>
          <p:cNvSpPr txBox="1"/>
          <p:nvPr/>
        </p:nvSpPr>
        <p:spPr>
          <a:xfrm>
            <a:off x="1415480" y="2924944"/>
            <a:ext cx="5375897" cy="430887"/>
          </a:xfrm>
          <a:prstGeom prst="rect">
            <a:avLst/>
          </a:prstGeom>
          <a:noFill/>
        </p:spPr>
        <p:txBody>
          <a:bodyPr wrap="square" rtlCol="0">
            <a:spAutoFit/>
          </a:bodyPr>
          <a:lstStyle/>
          <a:p>
            <a:pPr eaLnBrk="1" fontAlgn="auto" hangingPunct="1">
              <a:spcBef>
                <a:spcPts val="0"/>
              </a:spcBef>
              <a:spcAft>
                <a:spcPts val="0"/>
              </a:spcAft>
            </a:pPr>
            <a:r>
              <a:rPr lang="it-IT" sz="2200" dirty="0">
                <a:solidFill>
                  <a:srgbClr val="235754"/>
                </a:solidFill>
                <a:latin typeface="Arial Narrow" panose="020B0606020202030204" pitchFamily="34" charset="0"/>
                <a:ea typeface="+mn-ea"/>
              </a:rPr>
              <a:t>CONFIANÇA</a:t>
            </a:r>
          </a:p>
        </p:txBody>
      </p:sp>
      <p:sp>
        <p:nvSpPr>
          <p:cNvPr id="24" name="CasellaDiTesto 13"/>
          <p:cNvSpPr txBox="1"/>
          <p:nvPr/>
        </p:nvSpPr>
        <p:spPr>
          <a:xfrm>
            <a:off x="1368175" y="3933056"/>
            <a:ext cx="5375897" cy="430887"/>
          </a:xfrm>
          <a:prstGeom prst="rect">
            <a:avLst/>
          </a:prstGeom>
          <a:noFill/>
        </p:spPr>
        <p:txBody>
          <a:bodyPr wrap="square" rtlCol="0">
            <a:spAutoFit/>
          </a:bodyPr>
          <a:lstStyle/>
          <a:p>
            <a:pPr eaLnBrk="1" fontAlgn="auto" hangingPunct="1">
              <a:spcBef>
                <a:spcPts val="0"/>
              </a:spcBef>
              <a:spcAft>
                <a:spcPts val="0"/>
              </a:spcAft>
            </a:pPr>
            <a:r>
              <a:rPr lang="it-IT" sz="2200" dirty="0">
                <a:solidFill>
                  <a:srgbClr val="235754"/>
                </a:solidFill>
                <a:latin typeface="Arial Narrow" panose="020B0606020202030204" pitchFamily="34" charset="0"/>
                <a:ea typeface="+mn-ea"/>
              </a:rPr>
              <a:t>BOA COMUNICAÇÃO</a:t>
            </a:r>
          </a:p>
        </p:txBody>
      </p:sp>
      <p:pic>
        <p:nvPicPr>
          <p:cNvPr id="4" name="Picture 3" descr="Ic_verified_user_48px.svg.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673" y="2857390"/>
            <a:ext cx="643618" cy="643618"/>
          </a:xfrm>
          <a:prstGeom prst="rect">
            <a:avLst/>
          </a:prstGeom>
        </p:spPr>
      </p:pic>
      <p:pic>
        <p:nvPicPr>
          <p:cNvPr id="5" name="Picture 4" descr="502052-200.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7368" y="1700808"/>
            <a:ext cx="792088" cy="792088"/>
          </a:xfrm>
          <a:prstGeom prst="rect">
            <a:avLst/>
          </a:prstGeom>
        </p:spPr>
      </p:pic>
      <p:pic>
        <p:nvPicPr>
          <p:cNvPr id="6" name="Picture 5" descr="chat-bubble-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9376" y="3861048"/>
            <a:ext cx="648072" cy="648072"/>
          </a:xfrm>
          <a:prstGeom prst="rect">
            <a:avLst/>
          </a:prstGeom>
        </p:spPr>
      </p:pic>
      <p:sp>
        <p:nvSpPr>
          <p:cNvPr id="25" name="CasellaDiTesto 1"/>
          <p:cNvSpPr txBox="1"/>
          <p:nvPr/>
        </p:nvSpPr>
        <p:spPr>
          <a:xfrm>
            <a:off x="454673" y="635786"/>
            <a:ext cx="7416824" cy="400110"/>
          </a:xfrm>
          <a:prstGeom prst="rect">
            <a:avLst/>
          </a:prstGeom>
          <a:noFill/>
        </p:spPr>
        <p:txBody>
          <a:bodyPr wrap="square" rtlCol="0">
            <a:spAutoFit/>
          </a:bodyPr>
          <a:lstStyle/>
          <a:p>
            <a:r>
              <a:rPr lang="pt-BR" sz="2000" dirty="0">
                <a:solidFill>
                  <a:srgbClr val="7F7F7F"/>
                </a:solidFill>
                <a:latin typeface="Arial Narrow" panose="020B0606020202030204" pitchFamily="34" charset="0"/>
              </a:rPr>
              <a:t>ACADEMIA E INDÚSTRIA, EMPRESAS NO CAMPUS</a:t>
            </a:r>
            <a:endParaRPr lang="it-IT" sz="2000" dirty="0">
              <a:ln w="19050">
                <a:noFill/>
              </a:ln>
              <a:solidFill>
                <a:srgbClr val="7F7F7F"/>
              </a:solidFill>
              <a:latin typeface="Arial Narrow" panose="020B0606020202030204" pitchFamily="34" charset="0"/>
              <a:cs typeface="Arial" pitchFamily="34" charset="0"/>
            </a:endParaRPr>
          </a:p>
        </p:txBody>
      </p:sp>
      <p:sp>
        <p:nvSpPr>
          <p:cNvPr id="7" name="Oval 6"/>
          <p:cNvSpPr/>
          <p:nvPr/>
        </p:nvSpPr>
        <p:spPr bwMode="auto">
          <a:xfrm>
            <a:off x="335360" y="1700808"/>
            <a:ext cx="936104" cy="936104"/>
          </a:xfrm>
          <a:prstGeom prst="ellipse">
            <a:avLst/>
          </a:prstGeom>
          <a:noFill/>
          <a:ln w="12700" cap="flat" cmpd="sng" algn="ctr">
            <a:solidFill>
              <a:srgbClr val="7DB31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anose="020B0606020202030204" pitchFamily="34" charset="0"/>
              <a:ea typeface="ＭＳ Ｐゴシック" pitchFamily="1" charset="-128"/>
            </a:endParaRPr>
          </a:p>
        </p:txBody>
      </p:sp>
      <p:sp>
        <p:nvSpPr>
          <p:cNvPr id="26" name="Oval 25"/>
          <p:cNvSpPr/>
          <p:nvPr/>
        </p:nvSpPr>
        <p:spPr bwMode="auto">
          <a:xfrm>
            <a:off x="310657" y="2708920"/>
            <a:ext cx="936104" cy="936104"/>
          </a:xfrm>
          <a:prstGeom prst="ellipse">
            <a:avLst/>
          </a:prstGeom>
          <a:noFill/>
          <a:ln w="12700" cap="flat" cmpd="sng" algn="ctr">
            <a:solidFill>
              <a:srgbClr val="7DB31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anose="020B0606020202030204" pitchFamily="34" charset="0"/>
              <a:ea typeface="ＭＳ Ｐゴシック" pitchFamily="1" charset="-128"/>
            </a:endParaRPr>
          </a:p>
        </p:txBody>
      </p:sp>
      <p:sp>
        <p:nvSpPr>
          <p:cNvPr id="27" name="Oval 26"/>
          <p:cNvSpPr/>
          <p:nvPr/>
        </p:nvSpPr>
        <p:spPr bwMode="auto">
          <a:xfrm>
            <a:off x="335360" y="3717032"/>
            <a:ext cx="936104" cy="936104"/>
          </a:xfrm>
          <a:prstGeom prst="ellipse">
            <a:avLst/>
          </a:prstGeom>
          <a:noFill/>
          <a:ln w="12700" cap="flat" cmpd="sng" algn="ctr">
            <a:solidFill>
              <a:srgbClr val="7DB31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anose="020B0606020202030204" pitchFamily="34" charset="0"/>
              <a:ea typeface="ＭＳ Ｐゴシック" pitchFamily="1" charset="-128"/>
            </a:endParaRPr>
          </a:p>
        </p:txBody>
      </p:sp>
      <p:pic>
        <p:nvPicPr>
          <p:cNvPr id="8" name="Picture 7" descr="screen.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82169" y="4811960"/>
            <a:ext cx="477727" cy="477727"/>
          </a:xfrm>
          <a:prstGeom prst="rect">
            <a:avLst/>
          </a:prstGeom>
        </p:spPr>
      </p:pic>
      <p:pic>
        <p:nvPicPr>
          <p:cNvPr id="9" name="Picture 8" descr="scienc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72064" y="4869160"/>
            <a:ext cx="432048" cy="432048"/>
          </a:xfrm>
          <a:prstGeom prst="rect">
            <a:avLst/>
          </a:prstGeom>
        </p:spPr>
      </p:pic>
      <p:cxnSp>
        <p:nvCxnSpPr>
          <p:cNvPr id="33" name="Straight Connector 32"/>
          <p:cNvCxnSpPr>
            <a:stCxn id="8" idx="3"/>
          </p:cNvCxnSpPr>
          <p:nvPr/>
        </p:nvCxnSpPr>
        <p:spPr bwMode="auto">
          <a:xfrm flipV="1">
            <a:off x="5159896" y="4869160"/>
            <a:ext cx="576064" cy="181664"/>
          </a:xfrm>
          <a:prstGeom prst="line">
            <a:avLst/>
          </a:prstGeom>
          <a:solidFill>
            <a:schemeClr val="accent1"/>
          </a:solidFill>
          <a:ln w="9525" cap="flat" cmpd="sng" algn="ctr">
            <a:solidFill>
              <a:srgbClr val="7DB31D"/>
            </a:solidFill>
            <a:prstDash val="solid"/>
            <a:round/>
            <a:headEnd type="none" w="med" len="med"/>
            <a:tailEnd type="none" w="med" len="med"/>
          </a:ln>
          <a:effectLst/>
        </p:spPr>
      </p:cxnSp>
      <p:cxnSp>
        <p:nvCxnSpPr>
          <p:cNvPr id="34" name="Straight Connector 33"/>
          <p:cNvCxnSpPr/>
          <p:nvPr/>
        </p:nvCxnSpPr>
        <p:spPr bwMode="auto">
          <a:xfrm>
            <a:off x="6051093" y="4869160"/>
            <a:ext cx="648072" cy="216024"/>
          </a:xfrm>
          <a:prstGeom prst="line">
            <a:avLst/>
          </a:prstGeom>
          <a:solidFill>
            <a:schemeClr val="accent1"/>
          </a:solidFill>
          <a:ln w="9525" cap="flat" cmpd="sng" algn="ctr">
            <a:solidFill>
              <a:srgbClr val="7DB31D"/>
            </a:solidFill>
            <a:prstDash val="solid"/>
            <a:round/>
            <a:headEnd type="none" w="med" len="med"/>
            <a:tailEnd type="none" w="med" len="med"/>
          </a:ln>
          <a:effectLst/>
        </p:spPr>
      </p:cxnSp>
      <p:sp>
        <p:nvSpPr>
          <p:cNvPr id="38" name="TextBox 37"/>
          <p:cNvSpPr txBox="1"/>
          <p:nvPr/>
        </p:nvSpPr>
        <p:spPr>
          <a:xfrm>
            <a:off x="4583832" y="5301208"/>
            <a:ext cx="606256" cy="230832"/>
          </a:xfrm>
          <a:prstGeom prst="rect">
            <a:avLst/>
          </a:prstGeom>
          <a:noFill/>
        </p:spPr>
        <p:txBody>
          <a:bodyPr wrap="none" rtlCol="0">
            <a:spAutoFit/>
          </a:bodyPr>
          <a:lstStyle/>
          <a:p>
            <a:r>
              <a:rPr lang="en-US" sz="900" dirty="0">
                <a:solidFill>
                  <a:srgbClr val="7DB31D"/>
                </a:solidFill>
                <a:latin typeface="Arial Narrow" panose="020B0606020202030204" pitchFamily="34" charset="0"/>
              </a:rPr>
              <a:t>Business</a:t>
            </a:r>
          </a:p>
        </p:txBody>
      </p:sp>
      <p:sp>
        <p:nvSpPr>
          <p:cNvPr id="39" name="TextBox 38"/>
          <p:cNvSpPr txBox="1"/>
          <p:nvPr/>
        </p:nvSpPr>
        <p:spPr>
          <a:xfrm>
            <a:off x="6627157" y="5301208"/>
            <a:ext cx="542136" cy="230832"/>
          </a:xfrm>
          <a:prstGeom prst="rect">
            <a:avLst/>
          </a:prstGeom>
          <a:noFill/>
        </p:spPr>
        <p:txBody>
          <a:bodyPr wrap="none" rtlCol="0">
            <a:spAutoFit/>
          </a:bodyPr>
          <a:lstStyle/>
          <a:p>
            <a:r>
              <a:rPr lang="en-US" sz="900" dirty="0">
                <a:solidFill>
                  <a:srgbClr val="7DB31D"/>
                </a:solidFill>
                <a:latin typeface="Arial Narrow" panose="020B0606020202030204" pitchFamily="34" charset="0"/>
              </a:rPr>
              <a:t>Science</a:t>
            </a:r>
          </a:p>
        </p:txBody>
      </p:sp>
      <p:sp>
        <p:nvSpPr>
          <p:cNvPr id="40" name="Rectangle 39"/>
          <p:cNvSpPr/>
          <p:nvPr/>
        </p:nvSpPr>
        <p:spPr bwMode="auto">
          <a:xfrm>
            <a:off x="1487488" y="4653136"/>
            <a:ext cx="5904656" cy="1224136"/>
          </a:xfrm>
          <a:prstGeom prst="rect">
            <a:avLst/>
          </a:prstGeom>
          <a:noFill/>
          <a:ln w="12700" cap="flat" cmpd="sng" algn="ctr">
            <a:solidFill>
              <a:srgbClr val="7DB31D"/>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anose="020B0606020202030204" pitchFamily="34" charset="0"/>
              <a:ea typeface="ＭＳ Ｐゴシック" pitchFamily="1" charset="-128"/>
            </a:endParaRPr>
          </a:p>
        </p:txBody>
      </p:sp>
      <p:pic>
        <p:nvPicPr>
          <p:cNvPr id="10" name="Picture 9" descr="business-icon.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75920" y="4797152"/>
            <a:ext cx="1008112" cy="1008112"/>
          </a:xfrm>
          <a:prstGeom prst="ellipse">
            <a:avLst/>
          </a:prstGeom>
        </p:spPr>
      </p:pic>
      <p:sp>
        <p:nvSpPr>
          <p:cNvPr id="50" name="Bent-Up Arrow 49"/>
          <p:cNvSpPr/>
          <p:nvPr/>
        </p:nvSpPr>
        <p:spPr bwMode="auto">
          <a:xfrm rot="5400000">
            <a:off x="767408" y="4653136"/>
            <a:ext cx="792088" cy="792088"/>
          </a:xfrm>
          <a:prstGeom prst="bentUpArrow">
            <a:avLst>
              <a:gd name="adj1" fmla="val 16030"/>
              <a:gd name="adj2" fmla="val 25000"/>
              <a:gd name="adj3" fmla="val 25000"/>
            </a:avLst>
          </a:prstGeom>
          <a:solidFill>
            <a:srgbClr val="7DB31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anose="020B0606020202030204" pitchFamily="34" charset="0"/>
              <a:ea typeface="ＭＳ Ｐゴシック" pitchFamily="1" charset="-128"/>
            </a:endParaRPr>
          </a:p>
        </p:txBody>
      </p:sp>
      <p:sp>
        <p:nvSpPr>
          <p:cNvPr id="28" name="CasellaDiTesto 1">
            <a:extLst>
              <a:ext uri="{FF2B5EF4-FFF2-40B4-BE49-F238E27FC236}">
                <a16:creationId xmlns:a16="http://schemas.microsoft.com/office/drawing/2014/main" id="{CC830FF5-5726-4A27-92E7-3B0985870FD7}"/>
              </a:ext>
            </a:extLst>
          </p:cNvPr>
          <p:cNvSpPr txBox="1"/>
          <p:nvPr/>
        </p:nvSpPr>
        <p:spPr>
          <a:xfrm>
            <a:off x="413116" y="116632"/>
            <a:ext cx="9139263" cy="646331"/>
          </a:xfrm>
          <a:prstGeom prst="rect">
            <a:avLst/>
          </a:prstGeom>
          <a:noFill/>
        </p:spPr>
        <p:txBody>
          <a:bodyPr wrap="square" rtlCol="0">
            <a:spAutoFit/>
          </a:bodyPr>
          <a:lstStyle/>
          <a:p>
            <a:pPr lvl="0">
              <a:defRPr/>
            </a:pPr>
            <a:r>
              <a:rPr lang="pt-BR" sz="3600" dirty="0">
                <a:ln w="19050">
                  <a:noFill/>
                </a:ln>
                <a:solidFill>
                  <a:prstClr val="black">
                    <a:lumMod val="65000"/>
                    <a:lumOff val="35000"/>
                  </a:prstClr>
                </a:solidFill>
                <a:latin typeface="Arial" panose="020B0604020202020204" pitchFamily="34" charset="0"/>
                <a:cs typeface="Arial" panose="020B0604020202020204" pitchFamily="34" charset="0"/>
              </a:rPr>
              <a:t>INTRODUÇÃO SOBRE P&amp;D GLOBAL</a:t>
            </a:r>
            <a:endParaRPr lang="en-US" sz="3600" dirty="0">
              <a:ln w="19050">
                <a:noFill/>
              </a:ln>
              <a:solidFill>
                <a:prstClr val="black">
                  <a:lumMod val="65000"/>
                  <a:lumOff val="3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66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3" grpId="0"/>
      <p:bldP spid="24" grpId="0"/>
      <p:bldP spid="7" grpId="0" animBg="1"/>
      <p:bldP spid="26" grpId="0" animBg="1"/>
      <p:bldP spid="27" grpId="0" animBg="1"/>
      <p:bldP spid="38" grpId="0"/>
      <p:bldP spid="39" grpId="0"/>
      <p:bldP spid="40"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1752601" y="44450"/>
            <a:ext cx="2024063" cy="336550"/>
          </a:xfrm>
          <a:prstGeom prst="rect">
            <a:avLst/>
          </a:prstGeom>
          <a:noFill/>
          <a:ln w="9525">
            <a:noFill/>
            <a:miter lim="800000"/>
            <a:headEnd/>
            <a:tailEnd/>
          </a:ln>
        </p:spPr>
        <p:txBody>
          <a:bodyPr wrap="none">
            <a:spAutoFit/>
          </a:bodyPr>
          <a:lstStyle/>
          <a:p>
            <a:r>
              <a:rPr lang="it-IT" sz="1600" b="0">
                <a:solidFill>
                  <a:schemeClr val="bg1"/>
                </a:solidFill>
              </a:rPr>
              <a:t>VALAGRO GROUP</a:t>
            </a:r>
            <a:r>
              <a:rPr lang="it-IT" sz="1600"/>
              <a:t> </a:t>
            </a:r>
          </a:p>
        </p:txBody>
      </p:sp>
      <p:sp>
        <p:nvSpPr>
          <p:cNvPr id="7" name="Text Box 18"/>
          <p:cNvSpPr txBox="1">
            <a:spLocks noChangeArrowheads="1"/>
          </p:cNvSpPr>
          <p:nvPr/>
        </p:nvSpPr>
        <p:spPr bwMode="auto">
          <a:xfrm>
            <a:off x="4223792" y="29936"/>
            <a:ext cx="1345240" cy="338554"/>
          </a:xfrm>
          <a:prstGeom prst="rect">
            <a:avLst/>
          </a:prstGeom>
          <a:noFill/>
          <a:ln w="9525">
            <a:noFill/>
            <a:miter lim="800000"/>
            <a:headEnd/>
            <a:tailEnd/>
          </a:ln>
        </p:spPr>
        <p:txBody>
          <a:bodyPr wrap="none">
            <a:spAutoFit/>
          </a:bodyPr>
          <a:lstStyle/>
          <a:p>
            <a:r>
              <a:rPr lang="it-IT" sz="1600" b="0" dirty="0">
                <a:solidFill>
                  <a:schemeClr val="bg1"/>
                </a:solidFill>
              </a:rPr>
              <a:t>Biostimolanti</a:t>
            </a:r>
          </a:p>
        </p:txBody>
      </p:sp>
      <p:sp>
        <p:nvSpPr>
          <p:cNvPr id="3" name="Rectangle 2"/>
          <p:cNvSpPr/>
          <p:nvPr/>
        </p:nvSpPr>
        <p:spPr>
          <a:xfrm>
            <a:off x="407368" y="1034951"/>
            <a:ext cx="11809312" cy="584775"/>
          </a:xfrm>
          <a:prstGeom prst="rect">
            <a:avLst/>
          </a:prstGeom>
        </p:spPr>
        <p:txBody>
          <a:bodyPr wrap="square">
            <a:spAutoFit/>
          </a:bodyPr>
          <a:lstStyle/>
          <a:p>
            <a:pPr>
              <a:defRPr/>
            </a:pPr>
            <a:r>
              <a:rPr lang="pt-BR" sz="1600" b="0" kern="0" dirty="0">
                <a:ln w="19050">
                  <a:noFill/>
                </a:ln>
                <a:solidFill>
                  <a:srgbClr val="7F7F7F"/>
                </a:solidFill>
                <a:latin typeface="Arial" pitchFamily="34" charset="0"/>
                <a:cs typeface="Arial" pitchFamily="34" charset="0"/>
              </a:rPr>
              <a:t>Open </a:t>
            </a:r>
            <a:r>
              <a:rPr lang="pt-BR" sz="1600" b="0" kern="0" dirty="0" err="1">
                <a:ln w="19050">
                  <a:noFill/>
                </a:ln>
                <a:solidFill>
                  <a:srgbClr val="7F7F7F"/>
                </a:solidFill>
                <a:latin typeface="Arial" pitchFamily="34" charset="0"/>
                <a:cs typeface="Arial" pitchFamily="34" charset="0"/>
              </a:rPr>
              <a:t>Innovation</a:t>
            </a:r>
            <a:r>
              <a:rPr lang="pt-BR" sz="1600" b="0" kern="0" dirty="0">
                <a:ln w="19050">
                  <a:noFill/>
                </a:ln>
                <a:solidFill>
                  <a:srgbClr val="7F7F7F"/>
                </a:solidFill>
                <a:latin typeface="Arial" pitchFamily="34" charset="0"/>
                <a:cs typeface="Arial" pitchFamily="34" charset="0"/>
              </a:rPr>
              <a:t> Network: nosso P&amp;D interna como um network em uma rede mais ampla, a fim de acelerar e "capturar" a inovação em um amplo ecossistema.</a:t>
            </a:r>
            <a:endParaRPr lang="it-IT" sz="1600" b="0" kern="0" dirty="0">
              <a:ln w="19050">
                <a:noFill/>
              </a:ln>
              <a:solidFill>
                <a:srgbClr val="7F7F7F"/>
              </a:solidFill>
              <a:latin typeface="Arial" pitchFamily="34" charset="0"/>
              <a:cs typeface="Arial" pitchFamily="34" charset="0"/>
            </a:endParaRPr>
          </a:p>
        </p:txBody>
      </p:sp>
      <p:sp>
        <p:nvSpPr>
          <p:cNvPr id="9" name="Oval 8"/>
          <p:cNvSpPr/>
          <p:nvPr/>
        </p:nvSpPr>
        <p:spPr bwMode="auto">
          <a:xfrm>
            <a:off x="4720438" y="1725721"/>
            <a:ext cx="2095676" cy="2219227"/>
          </a:xfrm>
          <a:prstGeom prst="ellipse">
            <a:avLst/>
          </a:prstGeom>
          <a:noFill/>
          <a:ln w="19050" cap="flat" cmpd="sng" algn="ctr">
            <a:solidFill>
              <a:srgbClr val="7DB3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cxnSp>
        <p:nvCxnSpPr>
          <p:cNvPr id="49" name="Straight Connector 48"/>
          <p:cNvCxnSpPr/>
          <p:nvPr/>
        </p:nvCxnSpPr>
        <p:spPr bwMode="auto">
          <a:xfrm flipV="1">
            <a:off x="4223792" y="3512895"/>
            <a:ext cx="720080" cy="288032"/>
          </a:xfrm>
          <a:prstGeom prst="line">
            <a:avLst/>
          </a:prstGeom>
          <a:solidFill>
            <a:schemeClr val="accent1"/>
          </a:solidFill>
          <a:ln w="19050" cap="flat" cmpd="sng" algn="ctr">
            <a:solidFill>
              <a:srgbClr val="7DB31D"/>
            </a:solidFill>
            <a:prstDash val="solid"/>
            <a:round/>
            <a:headEnd type="none" w="med" len="med"/>
            <a:tailEnd type="none" w="med" len="med"/>
          </a:ln>
          <a:effectLst/>
        </p:spPr>
      </p:cxnSp>
      <p:pic>
        <p:nvPicPr>
          <p:cNvPr id="19" name="Picture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99856" y="2447586"/>
            <a:ext cx="1914514" cy="5212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914204" y="2896761"/>
            <a:ext cx="1737951" cy="400110"/>
          </a:xfrm>
          <a:prstGeom prst="rect">
            <a:avLst/>
          </a:prstGeom>
          <a:noFill/>
        </p:spPr>
        <p:txBody>
          <a:bodyPr wrap="none" rtlCol="0">
            <a:spAutoFit/>
          </a:bodyPr>
          <a:lstStyle/>
          <a:p>
            <a:r>
              <a:rPr lang="en-US" sz="2000" dirty="0">
                <a:solidFill>
                  <a:srgbClr val="235754"/>
                </a:solidFill>
              </a:rPr>
              <a:t>Internal R&amp;D</a:t>
            </a:r>
          </a:p>
        </p:txBody>
      </p:sp>
      <p:cxnSp>
        <p:nvCxnSpPr>
          <p:cNvPr id="50" name="Straight Connector 49"/>
          <p:cNvCxnSpPr/>
          <p:nvPr/>
        </p:nvCxnSpPr>
        <p:spPr bwMode="auto">
          <a:xfrm flipH="1">
            <a:off x="6780888" y="2182821"/>
            <a:ext cx="864096" cy="356480"/>
          </a:xfrm>
          <a:prstGeom prst="line">
            <a:avLst/>
          </a:prstGeom>
          <a:solidFill>
            <a:schemeClr val="accent1"/>
          </a:solidFill>
          <a:ln w="19050" cap="flat" cmpd="sng" algn="ctr">
            <a:solidFill>
              <a:srgbClr val="7DB31D"/>
            </a:solidFill>
            <a:prstDash val="solid"/>
            <a:round/>
            <a:headEnd type="none" w="med" len="med"/>
            <a:tailEnd type="none" w="med" len="med"/>
          </a:ln>
          <a:effectLst/>
        </p:spPr>
      </p:cxnSp>
      <p:sp>
        <p:nvSpPr>
          <p:cNvPr id="21" name="TextBox 20"/>
          <p:cNvSpPr txBox="1"/>
          <p:nvPr/>
        </p:nvSpPr>
        <p:spPr>
          <a:xfrm>
            <a:off x="6888088" y="4487111"/>
            <a:ext cx="1656184" cy="430887"/>
          </a:xfrm>
          <a:prstGeom prst="rect">
            <a:avLst/>
          </a:prstGeom>
          <a:noFill/>
        </p:spPr>
        <p:txBody>
          <a:bodyPr wrap="square" rtlCol="0">
            <a:spAutoFit/>
          </a:bodyPr>
          <a:lstStyle/>
          <a:p>
            <a:pPr algn="ctr"/>
            <a:r>
              <a:rPr lang="en-US" sz="1100" dirty="0" err="1">
                <a:solidFill>
                  <a:srgbClr val="235754"/>
                </a:solidFill>
              </a:rPr>
              <a:t>Universidades</a:t>
            </a:r>
            <a:r>
              <a:rPr lang="en-US" sz="1100" dirty="0">
                <a:solidFill>
                  <a:srgbClr val="235754"/>
                </a:solidFill>
              </a:rPr>
              <a:t> e </a:t>
            </a:r>
            <a:r>
              <a:rPr lang="en-US" sz="1100" dirty="0" err="1">
                <a:solidFill>
                  <a:srgbClr val="235754"/>
                </a:solidFill>
              </a:rPr>
              <a:t>institutos</a:t>
            </a:r>
            <a:r>
              <a:rPr lang="en-US" sz="1100" dirty="0">
                <a:solidFill>
                  <a:srgbClr val="235754"/>
                </a:solidFill>
              </a:rPr>
              <a:t> de </a:t>
            </a:r>
            <a:r>
              <a:rPr lang="en-US" sz="1100" dirty="0" err="1">
                <a:solidFill>
                  <a:srgbClr val="235754"/>
                </a:solidFill>
              </a:rPr>
              <a:t>pesquisa</a:t>
            </a:r>
            <a:endParaRPr lang="en-US" sz="1100" dirty="0">
              <a:solidFill>
                <a:srgbClr val="235754"/>
              </a:solidFill>
            </a:endParaRPr>
          </a:p>
        </p:txBody>
      </p:sp>
      <p:cxnSp>
        <p:nvCxnSpPr>
          <p:cNvPr id="51" name="Straight Connector 50"/>
          <p:cNvCxnSpPr/>
          <p:nvPr/>
        </p:nvCxnSpPr>
        <p:spPr bwMode="auto">
          <a:xfrm flipH="1" flipV="1">
            <a:off x="6600056" y="3512895"/>
            <a:ext cx="936104" cy="360040"/>
          </a:xfrm>
          <a:prstGeom prst="line">
            <a:avLst/>
          </a:prstGeom>
          <a:solidFill>
            <a:schemeClr val="accent1"/>
          </a:solidFill>
          <a:ln w="19050" cap="flat" cmpd="sng" algn="ctr">
            <a:solidFill>
              <a:srgbClr val="7DB31D"/>
            </a:solidFill>
            <a:prstDash val="solid"/>
            <a:round/>
            <a:headEnd type="none" w="med" len="med"/>
            <a:tailEnd type="none" w="med" len="med"/>
          </a:ln>
          <a:effectLst/>
        </p:spPr>
      </p:cxnSp>
      <p:cxnSp>
        <p:nvCxnSpPr>
          <p:cNvPr id="57" name="Straight Connector 56"/>
          <p:cNvCxnSpPr/>
          <p:nvPr/>
        </p:nvCxnSpPr>
        <p:spPr bwMode="auto">
          <a:xfrm flipV="1">
            <a:off x="5807968" y="3941383"/>
            <a:ext cx="0" cy="723640"/>
          </a:xfrm>
          <a:prstGeom prst="line">
            <a:avLst/>
          </a:prstGeom>
          <a:solidFill>
            <a:schemeClr val="accent1"/>
          </a:solidFill>
          <a:ln w="19050" cap="flat" cmpd="sng" algn="ctr">
            <a:solidFill>
              <a:srgbClr val="7DB31D"/>
            </a:solidFill>
            <a:prstDash val="solid"/>
            <a:round/>
            <a:headEnd type="none" w="med" len="med"/>
            <a:tailEnd type="none" w="med" len="med"/>
          </a:ln>
          <a:effectLst/>
        </p:spPr>
      </p:cxnSp>
      <p:cxnSp>
        <p:nvCxnSpPr>
          <p:cNvPr id="4" name="Straight Connector 3"/>
          <p:cNvCxnSpPr/>
          <p:nvPr/>
        </p:nvCxnSpPr>
        <p:spPr bwMode="auto">
          <a:xfrm>
            <a:off x="3935760" y="2254897"/>
            <a:ext cx="792088" cy="364285"/>
          </a:xfrm>
          <a:prstGeom prst="line">
            <a:avLst/>
          </a:prstGeom>
          <a:solidFill>
            <a:schemeClr val="accent1"/>
          </a:solidFill>
          <a:ln w="19050" cap="flat" cmpd="sng" algn="ctr">
            <a:solidFill>
              <a:srgbClr val="7DB31D"/>
            </a:solidFill>
            <a:prstDash val="solid"/>
            <a:round/>
            <a:headEnd type="none" w="med" len="med"/>
            <a:tailEnd type="none" w="med" len="med"/>
          </a:ln>
          <a:effectLst/>
        </p:spPr>
      </p:cxnSp>
      <p:pic>
        <p:nvPicPr>
          <p:cNvPr id="22" name="Picture 21" descr="Schermata 2018-01-09 alle 11.55.26.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76120" y="3473122"/>
            <a:ext cx="1036439" cy="1047773"/>
          </a:xfrm>
          <a:prstGeom prst="ellipse">
            <a:avLst/>
          </a:prstGeom>
          <a:ln w="57150" cmpd="sng">
            <a:solidFill>
              <a:schemeClr val="bg1"/>
            </a:solidFill>
          </a:ln>
        </p:spPr>
      </p:pic>
      <p:pic>
        <p:nvPicPr>
          <p:cNvPr id="23" name="Picture 22" descr="Schermata 2018-01-09 alle 11.59.06.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9730" y="3583659"/>
            <a:ext cx="1008112" cy="990849"/>
          </a:xfrm>
          <a:prstGeom prst="ellipse">
            <a:avLst/>
          </a:prstGeom>
          <a:ln w="57150" cmpd="sng">
            <a:solidFill>
              <a:srgbClr val="FFFFFF"/>
            </a:solidFill>
          </a:ln>
        </p:spPr>
      </p:pic>
      <p:sp>
        <p:nvSpPr>
          <p:cNvPr id="24" name="TextBox 23"/>
          <p:cNvSpPr txBox="1"/>
          <p:nvPr/>
        </p:nvSpPr>
        <p:spPr>
          <a:xfrm>
            <a:off x="3071664" y="4585541"/>
            <a:ext cx="1656184" cy="261610"/>
          </a:xfrm>
          <a:prstGeom prst="rect">
            <a:avLst/>
          </a:prstGeom>
          <a:noFill/>
        </p:spPr>
        <p:txBody>
          <a:bodyPr wrap="square" rtlCol="0">
            <a:spAutoFit/>
          </a:bodyPr>
          <a:lstStyle/>
          <a:p>
            <a:pPr algn="ctr"/>
            <a:r>
              <a:rPr lang="en-US" sz="1100" dirty="0" err="1">
                <a:solidFill>
                  <a:srgbClr val="235754"/>
                </a:solidFill>
              </a:rPr>
              <a:t>Comitê</a:t>
            </a:r>
            <a:r>
              <a:rPr lang="en-US" sz="1100" dirty="0">
                <a:solidFill>
                  <a:srgbClr val="235754"/>
                </a:solidFill>
              </a:rPr>
              <a:t> </a:t>
            </a:r>
            <a:r>
              <a:rPr lang="en-US" sz="1100" dirty="0" err="1">
                <a:solidFill>
                  <a:srgbClr val="235754"/>
                </a:solidFill>
              </a:rPr>
              <a:t>Científico</a:t>
            </a:r>
            <a:endParaRPr lang="en-US" sz="1100" dirty="0">
              <a:solidFill>
                <a:srgbClr val="235754"/>
              </a:solidFill>
            </a:endParaRPr>
          </a:p>
        </p:txBody>
      </p:sp>
      <p:pic>
        <p:nvPicPr>
          <p:cNvPr id="25" name="Picture 24" descr="Schermata 2018-01-09 alle 12.05.13.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28665" y="1683028"/>
            <a:ext cx="936433" cy="932175"/>
          </a:xfrm>
          <a:prstGeom prst="ellipse">
            <a:avLst/>
          </a:prstGeom>
          <a:ln w="57150" cmpd="sng">
            <a:solidFill>
              <a:srgbClr val="FFFFFF"/>
            </a:solidFill>
          </a:ln>
        </p:spPr>
      </p:pic>
      <p:sp>
        <p:nvSpPr>
          <p:cNvPr id="26" name="TextBox 25"/>
          <p:cNvSpPr txBox="1"/>
          <p:nvPr/>
        </p:nvSpPr>
        <p:spPr>
          <a:xfrm>
            <a:off x="7068920" y="2600598"/>
            <a:ext cx="1656184" cy="430887"/>
          </a:xfrm>
          <a:prstGeom prst="rect">
            <a:avLst/>
          </a:prstGeom>
          <a:noFill/>
        </p:spPr>
        <p:txBody>
          <a:bodyPr wrap="square" rtlCol="0">
            <a:spAutoFit/>
          </a:bodyPr>
          <a:lstStyle/>
          <a:p>
            <a:pPr algn="ctr"/>
            <a:r>
              <a:rPr lang="en-US" sz="1100" dirty="0" err="1">
                <a:solidFill>
                  <a:srgbClr val="235754"/>
                </a:solidFill>
              </a:rPr>
              <a:t>Laboratórios</a:t>
            </a:r>
            <a:r>
              <a:rPr lang="en-US" sz="1100" dirty="0">
                <a:solidFill>
                  <a:srgbClr val="235754"/>
                </a:solidFill>
              </a:rPr>
              <a:t> conjuntos</a:t>
            </a:r>
          </a:p>
        </p:txBody>
      </p:sp>
      <p:pic>
        <p:nvPicPr>
          <p:cNvPr id="39" name="Picture 38" descr="Schermata 2018-01-09 alle 12.14.58.png"/>
          <p:cNvPicPr>
            <a:picLocks noChangeAspect="1"/>
          </p:cNvPicPr>
          <p:nvPr/>
        </p:nvPicPr>
        <p:blipFill rotWithShape="1">
          <a:blip r:embed="rId7" cstate="email">
            <a:extLst>
              <a:ext uri="{28A0092B-C50C-407E-A947-70E740481C1C}">
                <a14:useLocalDpi xmlns:a14="http://schemas.microsoft.com/office/drawing/2010/main"/>
              </a:ext>
            </a:extLst>
          </a:blip>
          <a:srcRect t="-1018" r="-1022"/>
          <a:stretch/>
        </p:blipFill>
        <p:spPr>
          <a:xfrm>
            <a:off x="3215714" y="1606791"/>
            <a:ext cx="1008112" cy="1012357"/>
          </a:xfrm>
          <a:prstGeom prst="ellipse">
            <a:avLst/>
          </a:prstGeom>
          <a:ln w="57150" cmpd="sng">
            <a:solidFill>
              <a:schemeClr val="bg1"/>
            </a:solidFill>
          </a:ln>
        </p:spPr>
      </p:pic>
      <p:sp>
        <p:nvSpPr>
          <p:cNvPr id="40" name="TextBox 39"/>
          <p:cNvSpPr txBox="1"/>
          <p:nvPr/>
        </p:nvSpPr>
        <p:spPr>
          <a:xfrm>
            <a:off x="4655840" y="5135183"/>
            <a:ext cx="2376264" cy="430887"/>
          </a:xfrm>
          <a:prstGeom prst="rect">
            <a:avLst/>
          </a:prstGeom>
          <a:noFill/>
        </p:spPr>
        <p:txBody>
          <a:bodyPr wrap="square" rtlCol="0">
            <a:spAutoFit/>
          </a:bodyPr>
          <a:lstStyle/>
          <a:p>
            <a:pPr algn="ctr"/>
            <a:r>
              <a:rPr lang="en-US" sz="1100" dirty="0" err="1">
                <a:solidFill>
                  <a:srgbClr val="235754"/>
                </a:solidFill>
              </a:rPr>
              <a:t>Parceiros</a:t>
            </a:r>
            <a:r>
              <a:rPr lang="en-US" sz="1100" dirty="0">
                <a:solidFill>
                  <a:srgbClr val="235754"/>
                </a:solidFill>
              </a:rPr>
              <a:t> </a:t>
            </a:r>
            <a:r>
              <a:rPr lang="en-US" sz="1100" dirty="0" err="1">
                <a:solidFill>
                  <a:srgbClr val="235754"/>
                </a:solidFill>
              </a:rPr>
              <a:t>estratégicos</a:t>
            </a:r>
            <a:r>
              <a:rPr lang="en-US" sz="1100" dirty="0">
                <a:solidFill>
                  <a:srgbClr val="235754"/>
                </a:solidFill>
              </a:rPr>
              <a:t> (</a:t>
            </a:r>
            <a:r>
              <a:rPr lang="en-US" sz="1100" dirty="0" err="1">
                <a:solidFill>
                  <a:srgbClr val="235754"/>
                </a:solidFill>
              </a:rPr>
              <a:t>empresas</a:t>
            </a:r>
            <a:r>
              <a:rPr lang="en-US" sz="1100" dirty="0">
                <a:solidFill>
                  <a:srgbClr val="235754"/>
                </a:solidFill>
              </a:rPr>
              <a:t> &amp; spin-off)</a:t>
            </a:r>
          </a:p>
        </p:txBody>
      </p:sp>
      <p:sp>
        <p:nvSpPr>
          <p:cNvPr id="41" name="TextBox 40"/>
          <p:cNvSpPr txBox="1"/>
          <p:nvPr/>
        </p:nvSpPr>
        <p:spPr>
          <a:xfrm>
            <a:off x="2927648" y="2619182"/>
            <a:ext cx="1656184" cy="430887"/>
          </a:xfrm>
          <a:prstGeom prst="rect">
            <a:avLst/>
          </a:prstGeom>
          <a:noFill/>
        </p:spPr>
        <p:txBody>
          <a:bodyPr wrap="square" rtlCol="0">
            <a:spAutoFit/>
          </a:bodyPr>
          <a:lstStyle/>
          <a:p>
            <a:pPr algn="ctr"/>
            <a:r>
              <a:rPr lang="en-US" sz="1100" dirty="0" err="1">
                <a:solidFill>
                  <a:srgbClr val="235754"/>
                </a:solidFill>
              </a:rPr>
              <a:t>Instalações</a:t>
            </a:r>
            <a:r>
              <a:rPr lang="en-US" sz="1100" dirty="0">
                <a:solidFill>
                  <a:srgbClr val="235754"/>
                </a:solidFill>
              </a:rPr>
              <a:t> de teste </a:t>
            </a:r>
            <a:r>
              <a:rPr lang="en-US" sz="1100" dirty="0" err="1">
                <a:solidFill>
                  <a:srgbClr val="235754"/>
                </a:solidFill>
              </a:rPr>
              <a:t>independentes</a:t>
            </a:r>
            <a:endParaRPr lang="en-US" sz="1100" dirty="0">
              <a:solidFill>
                <a:srgbClr val="235754"/>
              </a:solidFill>
            </a:endParaRPr>
          </a:p>
        </p:txBody>
      </p:sp>
      <p:pic>
        <p:nvPicPr>
          <p:cNvPr id="42" name="Picture 41" descr="Schermata 2018-01-09 alle 12.22.32.png"/>
          <p:cNvPicPr>
            <a:picLocks noChangeAspect="1"/>
          </p:cNvPicPr>
          <p:nvPr/>
        </p:nvPicPr>
        <p:blipFill rotWithShape="1">
          <a:blip r:embed="rId8" cstate="email">
            <a:extLst>
              <a:ext uri="{28A0092B-C50C-407E-A947-70E740481C1C}">
                <a14:useLocalDpi xmlns:a14="http://schemas.microsoft.com/office/drawing/2010/main"/>
              </a:ext>
            </a:extLst>
          </a:blip>
          <a:srcRect t="-1"/>
          <a:stretch/>
        </p:blipFill>
        <p:spPr>
          <a:xfrm>
            <a:off x="5303912" y="4136338"/>
            <a:ext cx="998776" cy="998845"/>
          </a:xfrm>
          <a:prstGeom prst="ellipse">
            <a:avLst/>
          </a:prstGeom>
          <a:ln w="57150" cmpd="sng">
            <a:solidFill>
              <a:srgbClr val="FFFFFF"/>
            </a:solidFill>
          </a:ln>
        </p:spPr>
      </p:pic>
      <p:pic>
        <p:nvPicPr>
          <p:cNvPr id="1027"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81148" y="5365312"/>
            <a:ext cx="4633056" cy="1196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0" name="Picture 7"/>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9192344" y="1766475"/>
            <a:ext cx="1728192" cy="488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1" name="Picture 8"/>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9229160" y="2398879"/>
            <a:ext cx="755272" cy="923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Rectangle 19"/>
          <p:cNvSpPr/>
          <p:nvPr/>
        </p:nvSpPr>
        <p:spPr bwMode="auto">
          <a:xfrm>
            <a:off x="233684" y="5437320"/>
            <a:ext cx="4680520" cy="1224136"/>
          </a:xfrm>
          <a:prstGeom prst="rect">
            <a:avLst/>
          </a:prstGeom>
          <a:noFill/>
          <a:ln w="9525" cap="flat" cmpd="sng" algn="ctr">
            <a:solidFill>
              <a:srgbClr val="7DB3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65" name="Rectangle 64"/>
          <p:cNvSpPr/>
          <p:nvPr/>
        </p:nvSpPr>
        <p:spPr bwMode="auto">
          <a:xfrm>
            <a:off x="5662683" y="5664512"/>
            <a:ext cx="4186530" cy="598073"/>
          </a:xfrm>
          <a:prstGeom prst="rect">
            <a:avLst/>
          </a:prstGeom>
          <a:noFill/>
          <a:ln w="9525" cap="flat" cmpd="sng" algn="ctr">
            <a:solidFill>
              <a:srgbClr val="7DB3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cxnSp>
        <p:nvCxnSpPr>
          <p:cNvPr id="33" name="Straight Arrow Connector 32"/>
          <p:cNvCxnSpPr/>
          <p:nvPr/>
        </p:nvCxnSpPr>
        <p:spPr bwMode="auto">
          <a:xfrm>
            <a:off x="7680176" y="4991167"/>
            <a:ext cx="0" cy="648072"/>
          </a:xfrm>
          <a:prstGeom prst="straightConnector1">
            <a:avLst/>
          </a:prstGeom>
          <a:solidFill>
            <a:schemeClr val="accent1"/>
          </a:solidFill>
          <a:ln w="12700" cap="flat" cmpd="sng" algn="ctr">
            <a:solidFill>
              <a:srgbClr val="7DB31D"/>
            </a:solidFill>
            <a:prstDash val="solid"/>
            <a:round/>
            <a:headEnd type="none" w="med" len="med"/>
            <a:tailEnd type="arrow"/>
          </a:ln>
          <a:effectLst/>
        </p:spPr>
      </p:cxnSp>
      <p:cxnSp>
        <p:nvCxnSpPr>
          <p:cNvPr id="68" name="Straight Arrow Connector 67"/>
          <p:cNvCxnSpPr/>
          <p:nvPr/>
        </p:nvCxnSpPr>
        <p:spPr bwMode="auto">
          <a:xfrm>
            <a:off x="3863752" y="4847151"/>
            <a:ext cx="0" cy="792088"/>
          </a:xfrm>
          <a:prstGeom prst="straightConnector1">
            <a:avLst/>
          </a:prstGeom>
          <a:solidFill>
            <a:schemeClr val="accent1"/>
          </a:solidFill>
          <a:ln w="12700" cap="flat" cmpd="sng" algn="ctr">
            <a:solidFill>
              <a:srgbClr val="7DB31D"/>
            </a:solidFill>
            <a:prstDash val="solid"/>
            <a:round/>
            <a:headEnd type="none" w="med" len="med"/>
            <a:tailEnd type="arrow"/>
          </a:ln>
          <a:effectLst/>
        </p:spPr>
      </p:cxnSp>
      <p:cxnSp>
        <p:nvCxnSpPr>
          <p:cNvPr id="70" name="Straight Arrow Connector 69"/>
          <p:cNvCxnSpPr/>
          <p:nvPr/>
        </p:nvCxnSpPr>
        <p:spPr bwMode="auto">
          <a:xfrm>
            <a:off x="8400256" y="2054507"/>
            <a:ext cx="792088" cy="0"/>
          </a:xfrm>
          <a:prstGeom prst="straightConnector1">
            <a:avLst/>
          </a:prstGeom>
          <a:solidFill>
            <a:schemeClr val="accent1"/>
          </a:solidFill>
          <a:ln w="12700" cap="flat" cmpd="sng" algn="ctr">
            <a:solidFill>
              <a:srgbClr val="7DB31D"/>
            </a:solidFill>
            <a:prstDash val="solid"/>
            <a:round/>
            <a:headEnd type="none" w="med" len="med"/>
            <a:tailEnd type="arrow"/>
          </a:ln>
          <a:effectLst/>
        </p:spPr>
      </p:cxnSp>
      <p:cxnSp>
        <p:nvCxnSpPr>
          <p:cNvPr id="73" name="Straight Arrow Connector 72"/>
          <p:cNvCxnSpPr/>
          <p:nvPr/>
        </p:nvCxnSpPr>
        <p:spPr bwMode="auto">
          <a:xfrm>
            <a:off x="8400256" y="2326871"/>
            <a:ext cx="792088" cy="216024"/>
          </a:xfrm>
          <a:prstGeom prst="straightConnector1">
            <a:avLst/>
          </a:prstGeom>
          <a:solidFill>
            <a:schemeClr val="accent1"/>
          </a:solidFill>
          <a:ln w="12700" cap="flat" cmpd="sng" algn="ctr">
            <a:solidFill>
              <a:srgbClr val="7DB31D"/>
            </a:solidFill>
            <a:prstDash val="solid"/>
            <a:round/>
            <a:headEnd type="none" w="med" len="med"/>
            <a:tailEnd type="arrow"/>
          </a:ln>
          <a:effectLst/>
        </p:spPr>
      </p:cxnSp>
      <p:sp>
        <p:nvSpPr>
          <p:cNvPr id="5" name="Rettangolo 4">
            <a:extLst>
              <a:ext uri="{FF2B5EF4-FFF2-40B4-BE49-F238E27FC236}">
                <a16:creationId xmlns:a16="http://schemas.microsoft.com/office/drawing/2014/main" id="{CBF901A8-F706-47C5-97BC-D2517C8ABD8E}"/>
              </a:ext>
            </a:extLst>
          </p:cNvPr>
          <p:cNvSpPr/>
          <p:nvPr/>
        </p:nvSpPr>
        <p:spPr>
          <a:xfrm>
            <a:off x="5662682" y="5807244"/>
            <a:ext cx="4186531" cy="338554"/>
          </a:xfrm>
          <a:prstGeom prst="rect">
            <a:avLst/>
          </a:prstGeom>
          <a:noFill/>
        </p:spPr>
        <p:txBody>
          <a:bodyPr wrap="none" lIns="91440" tIns="45720" rIns="91440" bIns="45720">
            <a:spAutoFit/>
          </a:bodyPr>
          <a:lstStyle/>
          <a:p>
            <a:pPr algn="ctr"/>
            <a:r>
              <a:rPr lang="it-IT" sz="1600" b="0" dirty="0">
                <a:ln w="0"/>
                <a:solidFill>
                  <a:srgbClr val="00B050"/>
                </a:solidFill>
                <a:effectLst>
                  <a:outerShdw blurRad="38100" dist="19050" dir="2700000" algn="tl" rotWithShape="0">
                    <a:schemeClr val="dk1">
                      <a:alpha val="40000"/>
                    </a:schemeClr>
                  </a:outerShdw>
                </a:effectLst>
              </a:rPr>
              <a:t>SELEÇÃO DE PARCEIROS DE PESQUISA</a:t>
            </a:r>
            <a:endParaRPr lang="it-IT" sz="1600" b="0" cap="none" spc="0" dirty="0">
              <a:ln w="0"/>
              <a:solidFill>
                <a:srgbClr val="00B050"/>
              </a:solidFill>
              <a:effectLst>
                <a:outerShdw blurRad="38100" dist="19050" dir="2700000" algn="tl" rotWithShape="0">
                  <a:schemeClr val="dk1">
                    <a:alpha val="40000"/>
                  </a:schemeClr>
                </a:outerShdw>
              </a:effectLst>
            </a:endParaRPr>
          </a:p>
        </p:txBody>
      </p:sp>
      <p:sp>
        <p:nvSpPr>
          <p:cNvPr id="36" name="CasellaDiTesto 1">
            <a:extLst>
              <a:ext uri="{FF2B5EF4-FFF2-40B4-BE49-F238E27FC236}">
                <a16:creationId xmlns:a16="http://schemas.microsoft.com/office/drawing/2014/main" id="{5B7F5551-E686-4B6A-AC51-EC3456E7CD0C}"/>
              </a:ext>
            </a:extLst>
          </p:cNvPr>
          <p:cNvSpPr txBox="1"/>
          <p:nvPr/>
        </p:nvSpPr>
        <p:spPr>
          <a:xfrm>
            <a:off x="407368" y="589260"/>
            <a:ext cx="7416824" cy="400110"/>
          </a:xfrm>
          <a:prstGeom prst="rect">
            <a:avLst/>
          </a:prstGeom>
          <a:noFill/>
        </p:spPr>
        <p:txBody>
          <a:bodyPr wrap="square" rtlCol="0">
            <a:spAutoFit/>
          </a:bodyPr>
          <a:lstStyle/>
          <a:p>
            <a:r>
              <a:rPr lang="en-US" sz="2000" dirty="0">
                <a:solidFill>
                  <a:srgbClr val="7F7F7F"/>
                </a:solidFill>
                <a:latin typeface="Arial"/>
              </a:rPr>
              <a:t>REDES CIENTÍFICAS</a:t>
            </a:r>
            <a:endParaRPr lang="it-IT" sz="2000" dirty="0">
              <a:ln w="19050">
                <a:noFill/>
              </a:ln>
              <a:solidFill>
                <a:srgbClr val="7F7F7F"/>
              </a:solidFill>
              <a:latin typeface="Arial" pitchFamily="34" charset="0"/>
              <a:cs typeface="Arial" pitchFamily="34" charset="0"/>
            </a:endParaRPr>
          </a:p>
        </p:txBody>
      </p:sp>
      <p:sp>
        <p:nvSpPr>
          <p:cNvPr id="37" name="CasellaDiTesto 1">
            <a:extLst>
              <a:ext uri="{FF2B5EF4-FFF2-40B4-BE49-F238E27FC236}">
                <a16:creationId xmlns:a16="http://schemas.microsoft.com/office/drawing/2014/main" id="{B5247F6D-92C4-4678-A14F-3C938C3CADD4}"/>
              </a:ext>
            </a:extLst>
          </p:cNvPr>
          <p:cNvSpPr txBox="1"/>
          <p:nvPr/>
        </p:nvSpPr>
        <p:spPr>
          <a:xfrm>
            <a:off x="413116" y="116632"/>
            <a:ext cx="9139263" cy="584775"/>
          </a:xfrm>
          <a:prstGeom prst="rect">
            <a:avLst/>
          </a:prstGeom>
          <a:noFill/>
        </p:spPr>
        <p:txBody>
          <a:bodyPr wrap="square" rtlCol="0">
            <a:spAutoFit/>
          </a:bodyPr>
          <a:lstStyle/>
          <a:p>
            <a:pPr lvl="0">
              <a:defRPr/>
            </a:pPr>
            <a:r>
              <a:rPr lang="pt-BR" sz="3200" dirty="0">
                <a:ln w="19050">
                  <a:noFill/>
                </a:ln>
                <a:solidFill>
                  <a:prstClr val="black">
                    <a:lumMod val="65000"/>
                    <a:lumOff val="35000"/>
                  </a:prstClr>
                </a:solidFill>
                <a:latin typeface="Arial" pitchFamily="34" charset="0"/>
                <a:cs typeface="Arial" pitchFamily="34" charset="0"/>
              </a:rPr>
              <a:t>INTRODUÇÃO SOBRE P&amp;D GLOBAL</a:t>
            </a:r>
            <a:endParaRPr lang="en-US" sz="3200" dirty="0">
              <a:ln w="19050">
                <a:noFill/>
              </a:ln>
              <a:solidFill>
                <a:prstClr val="black">
                  <a:lumMod val="65000"/>
                  <a:lumOff val="35000"/>
                </a:prstClr>
              </a:solidFill>
              <a:latin typeface="Arial" pitchFamily="34" charset="0"/>
              <a:cs typeface="Arial" pitchFamily="34" charset="0"/>
            </a:endParaRPr>
          </a:p>
        </p:txBody>
      </p:sp>
    </p:spTree>
    <p:extLst>
      <p:ext uri="{BB962C8B-B14F-4D97-AF65-F5344CB8AC3E}">
        <p14:creationId xmlns:p14="http://schemas.microsoft.com/office/powerpoint/2010/main" val="179301075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par>
                                <p:cTn id="14" presetID="10" presetClass="entr" presetSubtype="0" fill="hold"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500"/>
                                        <p:tgtEl>
                                          <p:spTgt spid="10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arrotondato 25"/>
          <p:cNvSpPr/>
          <p:nvPr/>
        </p:nvSpPr>
        <p:spPr>
          <a:xfrm>
            <a:off x="218640" y="4437112"/>
            <a:ext cx="2039752" cy="21602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00" b="0" dirty="0">
                <a:latin typeface="Arial" panose="020B0604020202020204" pitchFamily="34" charset="0"/>
                <a:cs typeface="Arial" panose="020B0604020202020204" pitchFamily="34" charset="0"/>
              </a:rPr>
              <a:t>min. 2 meses</a:t>
            </a:r>
          </a:p>
        </p:txBody>
      </p:sp>
      <p:sp>
        <p:nvSpPr>
          <p:cNvPr id="23" name="Rettangolo arrotondato 26"/>
          <p:cNvSpPr/>
          <p:nvPr/>
        </p:nvSpPr>
        <p:spPr>
          <a:xfrm>
            <a:off x="2402408" y="4437112"/>
            <a:ext cx="2088232" cy="21602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00" b="0" dirty="0">
                <a:latin typeface="Arial" panose="020B0604020202020204" pitchFamily="34" charset="0"/>
                <a:cs typeface="Arial" panose="020B0604020202020204" pitchFamily="34" charset="0"/>
              </a:rPr>
              <a:t>min. 3 meses</a:t>
            </a:r>
          </a:p>
        </p:txBody>
      </p:sp>
      <p:sp>
        <p:nvSpPr>
          <p:cNvPr id="25" name="Rettangolo arrotondato 27"/>
          <p:cNvSpPr/>
          <p:nvPr/>
        </p:nvSpPr>
        <p:spPr>
          <a:xfrm>
            <a:off x="4671260" y="4437112"/>
            <a:ext cx="2051627" cy="21602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00" b="0" dirty="0">
                <a:latin typeface="Arial" panose="020B0604020202020204" pitchFamily="34" charset="0"/>
                <a:cs typeface="Arial" panose="020B0604020202020204" pitchFamily="34" charset="0"/>
              </a:rPr>
              <a:t>min. 3 meses</a:t>
            </a:r>
          </a:p>
        </p:txBody>
      </p:sp>
      <p:sp>
        <p:nvSpPr>
          <p:cNvPr id="26" name="Rettangolo arrotondato 28"/>
          <p:cNvSpPr/>
          <p:nvPr/>
        </p:nvSpPr>
        <p:spPr>
          <a:xfrm>
            <a:off x="6866937" y="4437112"/>
            <a:ext cx="2088233" cy="21602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00" b="0" dirty="0">
                <a:latin typeface="Arial" panose="020B0604020202020204" pitchFamily="34" charset="0"/>
                <a:cs typeface="Arial" panose="020B0604020202020204" pitchFamily="34" charset="0"/>
              </a:rPr>
              <a:t>min. 4 meses</a:t>
            </a:r>
          </a:p>
        </p:txBody>
      </p:sp>
      <p:sp>
        <p:nvSpPr>
          <p:cNvPr id="27" name="Rettangolo arrotondato 29"/>
          <p:cNvSpPr/>
          <p:nvPr/>
        </p:nvSpPr>
        <p:spPr>
          <a:xfrm>
            <a:off x="9099186" y="4437112"/>
            <a:ext cx="2088231" cy="21602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00" b="0" dirty="0">
                <a:latin typeface="Arial" panose="020B0604020202020204" pitchFamily="34" charset="0"/>
                <a:cs typeface="Arial" panose="020B0604020202020204" pitchFamily="34" charset="0"/>
              </a:rPr>
              <a:t>24 meses (2-safras)</a:t>
            </a:r>
          </a:p>
        </p:txBody>
      </p:sp>
      <p:grpSp>
        <p:nvGrpSpPr>
          <p:cNvPr id="2" name="Gruppo 1"/>
          <p:cNvGrpSpPr/>
          <p:nvPr/>
        </p:nvGrpSpPr>
        <p:grpSpPr>
          <a:xfrm>
            <a:off x="-168662" y="2581242"/>
            <a:ext cx="12324405" cy="1649338"/>
            <a:chOff x="-168696" y="2581242"/>
            <a:chExt cx="12324405" cy="1649338"/>
          </a:xfrm>
        </p:grpSpPr>
        <p:sp>
          <p:nvSpPr>
            <p:cNvPr id="19" name="Freccia a destra 23"/>
            <p:cNvSpPr/>
            <p:nvPr/>
          </p:nvSpPr>
          <p:spPr>
            <a:xfrm>
              <a:off x="-168696" y="2581242"/>
              <a:ext cx="12324405" cy="1649338"/>
            </a:xfrm>
            <a:prstGeom prst="rightArrow">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arrotondato 24"/>
            <p:cNvSpPr/>
            <p:nvPr/>
          </p:nvSpPr>
          <p:spPr>
            <a:xfrm>
              <a:off x="170160" y="3047388"/>
              <a:ext cx="2088232" cy="688686"/>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950" dirty="0">
                  <a:latin typeface="Arial" panose="020B0604020202020204" pitchFamily="34" charset="0"/>
                  <a:cs typeface="Arial" panose="020B0604020202020204" pitchFamily="34" charset="0"/>
                </a:rPr>
                <a:t>DESCOBERTA</a:t>
              </a:r>
            </a:p>
          </p:txBody>
        </p:sp>
        <p:sp>
          <p:nvSpPr>
            <p:cNvPr id="28" name="Rettangolo arrotondato 30"/>
            <p:cNvSpPr/>
            <p:nvPr/>
          </p:nvSpPr>
          <p:spPr>
            <a:xfrm>
              <a:off x="2402408" y="3047989"/>
              <a:ext cx="2088232" cy="688686"/>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dirty="0">
                  <a:latin typeface="Arial" panose="020B0604020202020204" pitchFamily="34" charset="0"/>
                  <a:cs typeface="Arial" panose="020B0604020202020204" pitchFamily="34" charset="0"/>
                </a:rPr>
                <a:t>PROTOTIPAGEM</a:t>
              </a:r>
            </a:p>
          </p:txBody>
        </p:sp>
        <p:sp>
          <p:nvSpPr>
            <p:cNvPr id="30" name="Rettangolo arrotondato 31"/>
            <p:cNvSpPr/>
            <p:nvPr/>
          </p:nvSpPr>
          <p:spPr>
            <a:xfrm>
              <a:off x="4634656" y="3043132"/>
              <a:ext cx="2088232" cy="688686"/>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100" dirty="0">
                  <a:latin typeface="Arial" panose="020B0604020202020204" pitchFamily="34" charset="0"/>
                  <a:cs typeface="Arial" panose="020B0604020202020204" pitchFamily="34" charset="0"/>
                </a:rPr>
                <a:t>SCREENING</a:t>
              </a:r>
            </a:p>
          </p:txBody>
        </p:sp>
        <p:sp>
          <p:nvSpPr>
            <p:cNvPr id="31" name="Rettangolo arrotondato 32"/>
            <p:cNvSpPr/>
            <p:nvPr/>
          </p:nvSpPr>
          <p:spPr>
            <a:xfrm>
              <a:off x="6866904" y="3044102"/>
              <a:ext cx="2088232" cy="688686"/>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100" dirty="0">
                  <a:latin typeface="Arial" panose="020B0604020202020204" pitchFamily="34" charset="0"/>
                  <a:cs typeface="Arial" panose="020B0604020202020204" pitchFamily="34" charset="0"/>
                </a:rPr>
                <a:t>SCREENING PRIMÁRIO</a:t>
              </a:r>
            </a:p>
          </p:txBody>
        </p:sp>
        <p:sp>
          <p:nvSpPr>
            <p:cNvPr id="32" name="Rettangolo arrotondato 33"/>
            <p:cNvSpPr/>
            <p:nvPr/>
          </p:nvSpPr>
          <p:spPr>
            <a:xfrm>
              <a:off x="9099152" y="3048024"/>
              <a:ext cx="2088232" cy="688686"/>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Arial" panose="020B0604020202020204" pitchFamily="34" charset="0"/>
                  <a:cs typeface="Arial" panose="020B0604020202020204" pitchFamily="34" charset="0"/>
                </a:rPr>
                <a:t>TESTES EM CAMPO ABERTO</a:t>
              </a:r>
            </a:p>
          </p:txBody>
        </p:sp>
      </p:grpSp>
      <p:sp>
        <p:nvSpPr>
          <p:cNvPr id="33" name="Rettangolo 34"/>
          <p:cNvSpPr/>
          <p:nvPr/>
        </p:nvSpPr>
        <p:spPr>
          <a:xfrm>
            <a:off x="2417837" y="3933064"/>
            <a:ext cx="8769546" cy="326989"/>
          </a:xfrm>
          <a:prstGeom prst="rect">
            <a:avLst/>
          </a:prstGeom>
          <a:solidFill>
            <a:srgbClr val="235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50" dirty="0">
                <a:latin typeface="Arial" panose="020B0604020202020204" pitchFamily="34" charset="0"/>
                <a:cs typeface="Arial" panose="020B0604020202020204" pitchFamily="34" charset="0"/>
              </a:rPr>
              <a:t>Gestão da propriedade intelectual (patentes)</a:t>
            </a:r>
            <a:endParaRPr lang="it-IT" sz="1550" dirty="0">
              <a:latin typeface="Arial" panose="020B0604020202020204" pitchFamily="34" charset="0"/>
              <a:cs typeface="Arial" panose="020B0604020202020204" pitchFamily="34" charset="0"/>
            </a:endParaRPr>
          </a:p>
        </p:txBody>
      </p:sp>
      <p:pic>
        <p:nvPicPr>
          <p:cNvPr id="34" name="Picture 6" descr="Campo-di-grano-estatesit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9152" y="1774620"/>
            <a:ext cx="2007082" cy="1074907"/>
          </a:xfrm>
          <a:prstGeom prst="rect">
            <a:avLst/>
          </a:prstGeom>
          <a:ln>
            <a:noFill/>
          </a:ln>
          <a:effectLst/>
        </p:spPr>
      </p:pic>
      <p:pic>
        <p:nvPicPr>
          <p:cNvPr id="35" name="Immagine 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8640" y="1708422"/>
            <a:ext cx="2007083" cy="1146252"/>
          </a:xfrm>
          <a:prstGeom prst="rect">
            <a:avLst/>
          </a:prstGeom>
          <a:ln>
            <a:noFill/>
          </a:ln>
          <a:effectLst/>
        </p:spPr>
      </p:pic>
      <p:pic>
        <p:nvPicPr>
          <p:cNvPr id="36" name="Immagine 3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70672" y="1741889"/>
            <a:ext cx="2060936" cy="1118228"/>
          </a:xfrm>
          <a:prstGeom prst="rect">
            <a:avLst/>
          </a:prstGeom>
          <a:ln>
            <a:noFill/>
          </a:ln>
          <a:effectLst/>
        </p:spPr>
      </p:pic>
      <p:pic>
        <p:nvPicPr>
          <p:cNvPr id="37" name="Picture 2" descr="Gene Expression Microarrays"/>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821949" y="1811151"/>
            <a:ext cx="1900938" cy="1019906"/>
          </a:xfrm>
          <a:prstGeom prst="rect">
            <a:avLst/>
          </a:prstGeom>
          <a:ln>
            <a:noFill/>
          </a:ln>
          <a:effectLst/>
          <a:extLst/>
        </p:spPr>
      </p:pic>
      <p:pic>
        <p:nvPicPr>
          <p:cNvPr id="38" name="Immagine 3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413015" y="1731328"/>
            <a:ext cx="2221642" cy="1094955"/>
          </a:xfrm>
          <a:prstGeom prst="rect">
            <a:avLst/>
          </a:prstGeom>
          <a:ln>
            <a:noFill/>
          </a:ln>
          <a:effectLst/>
        </p:spPr>
      </p:pic>
      <p:cxnSp>
        <p:nvCxnSpPr>
          <p:cNvPr id="39" name="Connettore 1 40"/>
          <p:cNvCxnSpPr/>
          <p:nvPr/>
        </p:nvCxnSpPr>
        <p:spPr>
          <a:xfrm>
            <a:off x="218640" y="4916487"/>
            <a:ext cx="8712968" cy="0"/>
          </a:xfrm>
          <a:prstGeom prst="line">
            <a:avLst/>
          </a:prstGeom>
          <a:ln w="50800">
            <a:solidFill>
              <a:srgbClr val="006666"/>
            </a:solidFill>
          </a:ln>
        </p:spPr>
        <p:style>
          <a:lnRef idx="1">
            <a:schemeClr val="accent1"/>
          </a:lnRef>
          <a:fillRef idx="0">
            <a:schemeClr val="accent1"/>
          </a:fillRef>
          <a:effectRef idx="0">
            <a:schemeClr val="accent1"/>
          </a:effectRef>
          <a:fontRef idx="minor">
            <a:schemeClr val="tx1"/>
          </a:fontRef>
        </p:style>
      </p:cxnSp>
      <p:cxnSp>
        <p:nvCxnSpPr>
          <p:cNvPr id="40" name="Connettore 1 41"/>
          <p:cNvCxnSpPr/>
          <p:nvPr/>
        </p:nvCxnSpPr>
        <p:spPr>
          <a:xfrm>
            <a:off x="9099152" y="4916487"/>
            <a:ext cx="2088232" cy="0"/>
          </a:xfrm>
          <a:prstGeom prst="line">
            <a:avLst/>
          </a:prstGeom>
          <a:ln w="50800">
            <a:solidFill>
              <a:srgbClr val="006666"/>
            </a:solidFill>
          </a:ln>
        </p:spPr>
        <p:style>
          <a:lnRef idx="1">
            <a:schemeClr val="accent1"/>
          </a:lnRef>
          <a:fillRef idx="0">
            <a:schemeClr val="accent1"/>
          </a:fillRef>
          <a:effectRef idx="0">
            <a:schemeClr val="accent1"/>
          </a:effectRef>
          <a:fontRef idx="minor">
            <a:schemeClr val="tx1"/>
          </a:fontRef>
        </p:style>
      </p:cxnSp>
      <p:sp>
        <p:nvSpPr>
          <p:cNvPr id="41" name="CasellaDiTesto 42"/>
          <p:cNvSpPr txBox="1"/>
          <p:nvPr/>
        </p:nvSpPr>
        <p:spPr>
          <a:xfrm>
            <a:off x="218640" y="4916555"/>
            <a:ext cx="8712968" cy="384721"/>
          </a:xfrm>
          <a:prstGeom prst="rect">
            <a:avLst/>
          </a:prstGeom>
          <a:noFill/>
        </p:spPr>
        <p:txBody>
          <a:bodyPr wrap="square" rtlCol="0">
            <a:spAutoFit/>
          </a:bodyPr>
          <a:lstStyle/>
          <a:p>
            <a:pPr algn="ctr"/>
            <a:r>
              <a:rPr lang="it-IT" sz="1900" dirty="0">
                <a:solidFill>
                  <a:srgbClr val="006666"/>
                </a:solidFill>
                <a:latin typeface="Arial" panose="020B0604020202020204" pitchFamily="34" charset="0"/>
                <a:cs typeface="Arial" panose="020B0604020202020204" pitchFamily="34" charset="0"/>
              </a:rPr>
              <a:t>PESQUISA</a:t>
            </a:r>
            <a:endParaRPr lang="it-IT" sz="1900" b="1" dirty="0">
              <a:solidFill>
                <a:srgbClr val="006666"/>
              </a:solidFill>
              <a:latin typeface="Arial" panose="020B0604020202020204" pitchFamily="34" charset="0"/>
              <a:cs typeface="Arial" panose="020B0604020202020204" pitchFamily="34" charset="0"/>
            </a:endParaRPr>
          </a:p>
        </p:txBody>
      </p:sp>
      <p:sp>
        <p:nvSpPr>
          <p:cNvPr id="42" name="CasellaDiTesto 43"/>
          <p:cNvSpPr txBox="1"/>
          <p:nvPr/>
        </p:nvSpPr>
        <p:spPr>
          <a:xfrm>
            <a:off x="9099185" y="4916555"/>
            <a:ext cx="2685447" cy="384721"/>
          </a:xfrm>
          <a:prstGeom prst="rect">
            <a:avLst/>
          </a:prstGeom>
          <a:noFill/>
        </p:spPr>
        <p:txBody>
          <a:bodyPr wrap="square" rtlCol="0">
            <a:spAutoFit/>
          </a:bodyPr>
          <a:lstStyle/>
          <a:p>
            <a:pPr algn="ctr"/>
            <a:r>
              <a:rPr lang="it-IT" sz="1900" b="1" dirty="0">
                <a:solidFill>
                  <a:srgbClr val="006666"/>
                </a:solidFill>
                <a:latin typeface="Arial" panose="020B0604020202020204" pitchFamily="34" charset="0"/>
                <a:cs typeface="Arial" panose="020B0604020202020204" pitchFamily="34" charset="0"/>
              </a:rPr>
              <a:t>DESENVOLVIMENTO</a:t>
            </a:r>
          </a:p>
        </p:txBody>
      </p:sp>
      <p:sp>
        <p:nvSpPr>
          <p:cNvPr id="24" name="CasellaDiTesto 1"/>
          <p:cNvSpPr txBox="1"/>
          <p:nvPr/>
        </p:nvSpPr>
        <p:spPr>
          <a:xfrm>
            <a:off x="353580" y="590507"/>
            <a:ext cx="11856640" cy="400110"/>
          </a:xfrm>
          <a:prstGeom prst="rect">
            <a:avLst/>
          </a:prstGeom>
          <a:noFill/>
        </p:spPr>
        <p:txBody>
          <a:bodyPr wrap="square" rtlCol="0">
            <a:spAutoFit/>
          </a:bodyPr>
          <a:lstStyle/>
          <a:p>
            <a:r>
              <a:rPr lang="en-US" sz="2000" dirty="0">
                <a:solidFill>
                  <a:schemeClr val="bg1">
                    <a:lumMod val="50000"/>
                  </a:schemeClr>
                </a:solidFill>
                <a:latin typeface="Arial"/>
              </a:rPr>
              <a:t>PLATAFORMA TECNOLÓGICA</a:t>
            </a:r>
            <a:endParaRPr lang="it-IT" sz="2000" dirty="0">
              <a:ln w="19050">
                <a:noFill/>
              </a:ln>
              <a:solidFill>
                <a:schemeClr val="bg1">
                  <a:lumMod val="50000"/>
                </a:schemeClr>
              </a:solidFill>
              <a:latin typeface="Arial" pitchFamily="34" charset="0"/>
              <a:cs typeface="Arial" pitchFamily="34" charset="0"/>
            </a:endParaRPr>
          </a:p>
        </p:txBody>
      </p:sp>
      <p:sp>
        <p:nvSpPr>
          <p:cNvPr id="29" name="CasellaDiTesto 1">
            <a:extLst>
              <a:ext uri="{FF2B5EF4-FFF2-40B4-BE49-F238E27FC236}">
                <a16:creationId xmlns:a16="http://schemas.microsoft.com/office/drawing/2014/main" id="{7B764CE1-003E-48A8-9C60-B2A398CBF0BB}"/>
              </a:ext>
            </a:extLst>
          </p:cNvPr>
          <p:cNvSpPr txBox="1"/>
          <p:nvPr/>
        </p:nvSpPr>
        <p:spPr>
          <a:xfrm>
            <a:off x="767408" y="5877272"/>
            <a:ext cx="9937104" cy="601383"/>
          </a:xfrm>
          <a:prstGeom prst="rect">
            <a:avLst/>
          </a:prstGeom>
          <a:noFill/>
        </p:spPr>
        <p:txBody>
          <a:bodyPr wrap="square" rtlCol="0">
            <a:spAutoFit/>
          </a:bodyPr>
          <a:lstStyle/>
          <a:p>
            <a:pPr lvl="0">
              <a:defRPr/>
            </a:pPr>
            <a:r>
              <a:rPr lang="en-US" sz="3308" dirty="0">
                <a:ln w="19050">
                  <a:noFill/>
                </a:ln>
                <a:solidFill>
                  <a:prstClr val="black">
                    <a:lumMod val="65000"/>
                    <a:lumOff val="35000"/>
                  </a:prstClr>
                </a:solidFill>
                <a:latin typeface="Arial" pitchFamily="34" charset="0"/>
                <a:cs typeface="Arial" pitchFamily="34" charset="0"/>
              </a:rPr>
              <a:t>PLATAFORMA TECNOLÓGICA P&amp;D GLOBAL </a:t>
            </a:r>
          </a:p>
        </p:txBody>
      </p:sp>
      <p:sp>
        <p:nvSpPr>
          <p:cNvPr id="43" name="CasellaDiTesto 1">
            <a:extLst>
              <a:ext uri="{FF2B5EF4-FFF2-40B4-BE49-F238E27FC236}">
                <a16:creationId xmlns:a16="http://schemas.microsoft.com/office/drawing/2014/main" id="{871D382D-1D15-4836-A6BC-1CD869EFA1CD}"/>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spTree>
    <p:extLst>
      <p:ext uri="{BB962C8B-B14F-4D97-AF65-F5344CB8AC3E}">
        <p14:creationId xmlns:p14="http://schemas.microsoft.com/office/powerpoint/2010/main" val="1452706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6" grpId="0" animBg="1"/>
      <p:bldP spid="27" grpId="0" animBg="1"/>
      <p:bldP spid="33" grpId="0" animBg="1"/>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ccia in giù 31"/>
          <p:cNvSpPr/>
          <p:nvPr/>
        </p:nvSpPr>
        <p:spPr>
          <a:xfrm>
            <a:off x="952193" y="2852936"/>
            <a:ext cx="613118" cy="864096"/>
          </a:xfrm>
          <a:prstGeom prst="downArrow">
            <a:avLst/>
          </a:prstGeom>
          <a:solidFill>
            <a:schemeClr val="bg1">
              <a:lumMod val="75000"/>
              <a:alpha val="63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black"/>
              </a:solidFill>
              <a:latin typeface="Arial" panose="020B0604020202020204" pitchFamily="34" charset="0"/>
              <a:cs typeface="Arial" panose="020B0604020202020204" pitchFamily="34" charset="0"/>
            </a:endParaRPr>
          </a:p>
        </p:txBody>
      </p:sp>
      <p:sp>
        <p:nvSpPr>
          <p:cNvPr id="6" name="Rettangolo 13"/>
          <p:cNvSpPr/>
          <p:nvPr/>
        </p:nvSpPr>
        <p:spPr>
          <a:xfrm>
            <a:off x="191344" y="1988840"/>
            <a:ext cx="2160241" cy="923330"/>
          </a:xfrm>
          <a:prstGeom prst="rect">
            <a:avLst/>
          </a:prstGeom>
        </p:spPr>
        <p:txBody>
          <a:bodyPr wrap="square">
            <a:spAutoFit/>
          </a:bodyPr>
          <a:lstStyle/>
          <a:p>
            <a:pPr algn="ctr" eaLnBrk="1" fontAlgn="auto" hangingPunct="1">
              <a:spcBef>
                <a:spcPts val="0"/>
              </a:spcBef>
              <a:spcAft>
                <a:spcPts val="0"/>
              </a:spcAft>
            </a:pPr>
            <a:r>
              <a:rPr lang="it-IT" sz="1800" dirty="0">
                <a:solidFill>
                  <a:schemeClr val="bg2">
                    <a:lumMod val="75000"/>
                  </a:schemeClr>
                </a:solidFill>
                <a:latin typeface="Arial" panose="020B0604020202020204" pitchFamily="34" charset="0"/>
                <a:ea typeface="+mn-ea"/>
                <a:cs typeface="Arial" panose="020B0604020202020204" pitchFamily="34" charset="0"/>
              </a:rPr>
              <a:t>Conceito de negócio (Innoteam)</a:t>
            </a:r>
            <a:endParaRPr lang="it-IT" sz="1800" b="0" dirty="0">
              <a:solidFill>
                <a:schemeClr val="bg2">
                  <a:lumMod val="75000"/>
                </a:schemeClr>
              </a:solidFill>
              <a:latin typeface="Arial" panose="020B0604020202020204" pitchFamily="34" charset="0"/>
              <a:ea typeface="+mn-ea"/>
              <a:cs typeface="Arial" panose="020B0604020202020204" pitchFamily="34" charset="0"/>
            </a:endParaRPr>
          </a:p>
        </p:txBody>
      </p:sp>
      <p:sp>
        <p:nvSpPr>
          <p:cNvPr id="7" name="Rettangolo arrotondato 29"/>
          <p:cNvSpPr/>
          <p:nvPr/>
        </p:nvSpPr>
        <p:spPr>
          <a:xfrm>
            <a:off x="191344" y="3892442"/>
            <a:ext cx="2114861" cy="688686"/>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950" dirty="0">
                <a:latin typeface="Arial" panose="020B0604020202020204" pitchFamily="34" charset="0"/>
                <a:cs typeface="Arial" panose="020B0604020202020204" pitchFamily="34" charset="0"/>
              </a:rPr>
              <a:t>DESCOBERTA</a:t>
            </a:r>
          </a:p>
        </p:txBody>
      </p:sp>
      <p:sp>
        <p:nvSpPr>
          <p:cNvPr id="9" name="CasellaDiTesto 18"/>
          <p:cNvSpPr txBox="1"/>
          <p:nvPr/>
        </p:nvSpPr>
        <p:spPr>
          <a:xfrm>
            <a:off x="10130133" y="3700762"/>
            <a:ext cx="1798515" cy="692497"/>
          </a:xfrm>
          <a:prstGeom prst="rect">
            <a:avLst/>
          </a:prstGeom>
          <a:solidFill>
            <a:srgbClr val="1A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sz="195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it-IT" sz="1800" dirty="0"/>
              <a:t>HIPÓTESE DE TRABALHO</a:t>
            </a:r>
          </a:p>
        </p:txBody>
      </p:sp>
      <p:sp>
        <p:nvSpPr>
          <p:cNvPr id="86" name="Bent-Up Arrow 85"/>
          <p:cNvSpPr/>
          <p:nvPr/>
        </p:nvSpPr>
        <p:spPr bwMode="auto">
          <a:xfrm>
            <a:off x="9768408" y="4437112"/>
            <a:ext cx="1440160" cy="576064"/>
          </a:xfrm>
          <a:prstGeom prst="bentUpArrow">
            <a:avLst>
              <a:gd name="adj1" fmla="val 25000"/>
              <a:gd name="adj2" fmla="val 31167"/>
              <a:gd name="adj3" fmla="val 37332"/>
            </a:avLst>
          </a:prstGeom>
          <a:solidFill>
            <a:schemeClr val="accent5">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8" name="Rettangolo arrotondato 32"/>
          <p:cNvSpPr/>
          <p:nvPr/>
        </p:nvSpPr>
        <p:spPr>
          <a:xfrm>
            <a:off x="263352" y="4653136"/>
            <a:ext cx="1871660" cy="504056"/>
          </a:xfrm>
          <a:prstGeom prst="roundRect">
            <a:avLst/>
          </a:prstGeom>
          <a:solidFill>
            <a:srgbClr val="586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it-IT" sz="1600" b="0" dirty="0">
                <a:solidFill>
                  <a:prstClr val="white"/>
                </a:solidFill>
                <a:latin typeface="Arial" panose="020B0604020202020204" pitchFamily="34" charset="0"/>
                <a:cs typeface="Arial" panose="020B0604020202020204" pitchFamily="34" charset="0"/>
              </a:rPr>
              <a:t>min. 2 meses</a:t>
            </a:r>
          </a:p>
        </p:txBody>
      </p:sp>
      <p:sp>
        <p:nvSpPr>
          <p:cNvPr id="67" name="Rectangle 66"/>
          <p:cNvSpPr/>
          <p:nvPr/>
        </p:nvSpPr>
        <p:spPr bwMode="auto">
          <a:xfrm>
            <a:off x="6096000"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66" name="Rectangle 65"/>
          <p:cNvSpPr/>
          <p:nvPr/>
        </p:nvSpPr>
        <p:spPr bwMode="auto">
          <a:xfrm>
            <a:off x="4223792"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68" name="Rectangle 67"/>
          <p:cNvSpPr/>
          <p:nvPr/>
        </p:nvSpPr>
        <p:spPr bwMode="auto">
          <a:xfrm>
            <a:off x="7968208"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65" name="Rectangle 64"/>
          <p:cNvSpPr/>
          <p:nvPr/>
        </p:nvSpPr>
        <p:spPr bwMode="auto">
          <a:xfrm>
            <a:off x="2351584"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69" name="Rectangle 68"/>
          <p:cNvSpPr/>
          <p:nvPr/>
        </p:nvSpPr>
        <p:spPr bwMode="auto">
          <a:xfrm>
            <a:off x="6096000" y="4131077"/>
            <a:ext cx="1800200" cy="1008112"/>
          </a:xfrm>
          <a:prstGeom prst="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lt1"/>
              </a:solidFill>
              <a:latin typeface="Arial" panose="020B0604020202020204" pitchFamily="34" charset="0"/>
              <a:ea typeface="+mn-ea"/>
              <a:cs typeface="Arial" panose="020B0604020202020204" pitchFamily="34" charset="0"/>
            </a:endParaRPr>
          </a:p>
        </p:txBody>
      </p:sp>
      <p:sp>
        <p:nvSpPr>
          <p:cNvPr id="70" name="Rectangle 69"/>
          <p:cNvSpPr/>
          <p:nvPr/>
        </p:nvSpPr>
        <p:spPr bwMode="auto">
          <a:xfrm>
            <a:off x="4223792" y="4131077"/>
            <a:ext cx="1800200" cy="1008112"/>
          </a:xfrm>
          <a:prstGeom prst="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lt1"/>
              </a:solidFill>
              <a:latin typeface="Arial" panose="020B0604020202020204" pitchFamily="34" charset="0"/>
              <a:ea typeface="+mn-ea"/>
              <a:cs typeface="Arial" panose="020B0604020202020204" pitchFamily="34" charset="0"/>
            </a:endParaRPr>
          </a:p>
        </p:txBody>
      </p:sp>
      <p:sp>
        <p:nvSpPr>
          <p:cNvPr id="71" name="Rectangle 70"/>
          <p:cNvSpPr/>
          <p:nvPr/>
        </p:nvSpPr>
        <p:spPr bwMode="auto">
          <a:xfrm>
            <a:off x="7968208" y="4131077"/>
            <a:ext cx="1800200" cy="1008112"/>
          </a:xfrm>
          <a:prstGeom prst="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lt1"/>
              </a:solidFill>
              <a:latin typeface="Arial" panose="020B0604020202020204" pitchFamily="34" charset="0"/>
              <a:ea typeface="+mn-ea"/>
              <a:cs typeface="Arial" panose="020B0604020202020204" pitchFamily="34" charset="0"/>
            </a:endParaRPr>
          </a:p>
        </p:txBody>
      </p:sp>
      <p:sp>
        <p:nvSpPr>
          <p:cNvPr id="72" name="Rectangle 71"/>
          <p:cNvSpPr/>
          <p:nvPr/>
        </p:nvSpPr>
        <p:spPr bwMode="auto">
          <a:xfrm>
            <a:off x="2351584" y="4131077"/>
            <a:ext cx="1800200" cy="1008112"/>
          </a:xfrm>
          <a:prstGeom prst="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lt1"/>
              </a:solidFill>
              <a:latin typeface="Arial" panose="020B0604020202020204" pitchFamily="34" charset="0"/>
              <a:ea typeface="+mn-ea"/>
              <a:cs typeface="Arial" panose="020B0604020202020204" pitchFamily="34" charset="0"/>
            </a:endParaRPr>
          </a:p>
        </p:txBody>
      </p:sp>
      <p:sp>
        <p:nvSpPr>
          <p:cNvPr id="73" name="TextBox 20"/>
          <p:cNvSpPr txBox="1"/>
          <p:nvPr/>
        </p:nvSpPr>
        <p:spPr>
          <a:xfrm>
            <a:off x="2407599" y="4347101"/>
            <a:ext cx="1744185" cy="738664"/>
          </a:xfrm>
          <a:prstGeom prst="rect">
            <a:avLst/>
          </a:prstGeom>
          <a:noFill/>
        </p:spPr>
        <p:txBody>
          <a:bodyPr wrap="square" rtlCol="0">
            <a:spAutoFit/>
          </a:bodyPr>
          <a:lstStyle/>
          <a:p>
            <a:pPr algn="ctr" eaLnBrk="1" fontAlgn="auto" hangingPunct="1">
              <a:spcBef>
                <a:spcPts val="0"/>
              </a:spcBef>
              <a:spcAft>
                <a:spcPts val="0"/>
              </a:spcAft>
            </a:pPr>
            <a:r>
              <a:rPr lang="pt-BR" sz="1400" dirty="0">
                <a:solidFill>
                  <a:schemeClr val="bg1"/>
                </a:solidFill>
                <a:latin typeface="Arial" panose="020B0604020202020204" pitchFamily="34" charset="0"/>
                <a:ea typeface="+mn-ea"/>
                <a:cs typeface="Arial" panose="020B0604020202020204" pitchFamily="34" charset="0"/>
              </a:rPr>
              <a:t>ANÁLISE DE UMA NECESSIDADE INSATISFEITA</a:t>
            </a:r>
            <a:endParaRPr lang="en-US" sz="1400" dirty="0">
              <a:solidFill>
                <a:schemeClr val="bg1"/>
              </a:solidFill>
              <a:latin typeface="Arial" panose="020B0604020202020204" pitchFamily="34" charset="0"/>
              <a:ea typeface="+mn-ea"/>
              <a:cs typeface="Arial" panose="020B0604020202020204" pitchFamily="34" charset="0"/>
            </a:endParaRPr>
          </a:p>
        </p:txBody>
      </p:sp>
      <p:sp>
        <p:nvSpPr>
          <p:cNvPr id="74" name="TextBox 15"/>
          <p:cNvSpPr txBox="1"/>
          <p:nvPr/>
        </p:nvSpPr>
        <p:spPr>
          <a:xfrm>
            <a:off x="4284913" y="4221088"/>
            <a:ext cx="1667071" cy="954107"/>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PESQUISA DE LITERATURA/ BIBLIOTECA DIGITAL</a:t>
            </a:r>
            <a:endParaRPr lang="en-US" sz="1400" i="1" dirty="0">
              <a:solidFill>
                <a:schemeClr val="bg1"/>
              </a:solidFill>
              <a:latin typeface="Arial" panose="020B0604020202020204" pitchFamily="34" charset="0"/>
              <a:ea typeface="+mn-ea"/>
              <a:cs typeface="Arial" panose="020B0604020202020204" pitchFamily="34" charset="0"/>
            </a:endParaRPr>
          </a:p>
        </p:txBody>
      </p:sp>
      <p:sp>
        <p:nvSpPr>
          <p:cNvPr id="75" name="TextBox 21"/>
          <p:cNvSpPr txBox="1"/>
          <p:nvPr/>
        </p:nvSpPr>
        <p:spPr>
          <a:xfrm>
            <a:off x="6151680" y="4347101"/>
            <a:ext cx="1744520" cy="523220"/>
          </a:xfrm>
          <a:prstGeom prst="rect">
            <a:avLst/>
          </a:prstGeom>
          <a:noFill/>
        </p:spPr>
        <p:txBody>
          <a:bodyPr wrap="square" lIns="0" rIns="0"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SELEÇÃO DE MATÉRIAS-PRIMAS</a:t>
            </a:r>
          </a:p>
        </p:txBody>
      </p:sp>
      <p:sp>
        <p:nvSpPr>
          <p:cNvPr id="76" name="TextBox 21"/>
          <p:cNvSpPr txBox="1"/>
          <p:nvPr/>
        </p:nvSpPr>
        <p:spPr>
          <a:xfrm>
            <a:off x="8040216" y="4185082"/>
            <a:ext cx="1656184" cy="954107"/>
          </a:xfrm>
          <a:prstGeom prst="rect">
            <a:avLst/>
          </a:prstGeom>
          <a:noFill/>
        </p:spPr>
        <p:txBody>
          <a:bodyPr wrap="square" lIns="0" rIns="0" rtlCol="0">
            <a:spAutoFit/>
          </a:bodyPr>
          <a:lstStyle/>
          <a:p>
            <a:pPr algn="ctr" eaLnBrk="1" fontAlgn="auto" hangingPunct="1">
              <a:spcBef>
                <a:spcPts val="0"/>
              </a:spcBef>
              <a:spcAft>
                <a:spcPts val="0"/>
              </a:spcAft>
            </a:pPr>
            <a:r>
              <a:rPr lang="pt-BR" sz="1400" dirty="0">
                <a:solidFill>
                  <a:schemeClr val="bg1"/>
                </a:solidFill>
                <a:latin typeface="Arial" panose="020B0604020202020204" pitchFamily="34" charset="0"/>
                <a:ea typeface="+mn-ea"/>
                <a:cs typeface="Arial" panose="020B0604020202020204" pitchFamily="34" charset="0"/>
              </a:rPr>
              <a:t>ESTUDO DOS PROCESSOS DE EXTRAÇÃO OU FERMENTAÇÃO</a:t>
            </a:r>
            <a:endParaRPr lang="en-US" sz="1400" dirty="0">
              <a:solidFill>
                <a:schemeClr val="bg1"/>
              </a:solidFill>
              <a:latin typeface="Arial" panose="020B0604020202020204" pitchFamily="34" charset="0"/>
              <a:ea typeface="+mn-ea"/>
              <a:cs typeface="Arial" panose="020B0604020202020204" pitchFamily="34" charset="0"/>
            </a:endParaRPr>
          </a:p>
        </p:txBody>
      </p:sp>
      <p:pic>
        <p:nvPicPr>
          <p:cNvPr id="78" name="Picture 77" descr="Schermata 2018-01-24 alle 18.05.5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4426" y="2492896"/>
            <a:ext cx="1507758" cy="1497360"/>
          </a:xfrm>
          <a:prstGeom prst="rect">
            <a:avLst/>
          </a:prstGeom>
        </p:spPr>
      </p:pic>
      <p:sp>
        <p:nvSpPr>
          <p:cNvPr id="80" name="Rectangle 79"/>
          <p:cNvSpPr/>
          <p:nvPr/>
        </p:nvSpPr>
        <p:spPr bwMode="auto">
          <a:xfrm>
            <a:off x="2495600"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85" name="Picture 84" descr="Schermata 2018-01-24 alle 18.10.4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2224" y="2492896"/>
            <a:ext cx="1518279" cy="1512168"/>
          </a:xfrm>
          <a:prstGeom prst="rect">
            <a:avLst/>
          </a:prstGeom>
        </p:spPr>
      </p:pic>
      <p:sp>
        <p:nvSpPr>
          <p:cNvPr id="38" name="Rectangle 37"/>
          <p:cNvSpPr/>
          <p:nvPr/>
        </p:nvSpPr>
        <p:spPr bwMode="auto">
          <a:xfrm>
            <a:off x="4367808"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3" name="Picture 2" descr="Schermata 2018-01-26 alle 10.16.4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9816" y="2564904"/>
            <a:ext cx="1338766" cy="1427868"/>
          </a:xfrm>
          <a:prstGeom prst="rect">
            <a:avLst/>
          </a:prstGeom>
        </p:spPr>
      </p:pic>
      <p:pic>
        <p:nvPicPr>
          <p:cNvPr id="4" name="Picture 3" descr="Schermata 2018-01-26 alle 10.19.4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4512" y="2402854"/>
            <a:ext cx="1055440" cy="1170162"/>
          </a:xfrm>
          <a:prstGeom prst="rect">
            <a:avLst/>
          </a:prstGeom>
        </p:spPr>
      </p:pic>
      <p:pic>
        <p:nvPicPr>
          <p:cNvPr id="11" name="Picture 10" descr="Schermata 2018-01-26 alle 10.22.5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7608" y="2564904"/>
            <a:ext cx="1402488" cy="1347292"/>
          </a:xfrm>
          <a:prstGeom prst="rect">
            <a:avLst/>
          </a:prstGeom>
        </p:spPr>
      </p:pic>
      <p:sp>
        <p:nvSpPr>
          <p:cNvPr id="40" name="CasellaDiTesto 1">
            <a:extLst>
              <a:ext uri="{FF2B5EF4-FFF2-40B4-BE49-F238E27FC236}">
                <a16:creationId xmlns:a16="http://schemas.microsoft.com/office/drawing/2014/main" id="{E6530996-7D51-45FF-BCFB-29C252381FDA}"/>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39" name="Gruppo 1">
            <a:extLst>
              <a:ext uri="{FF2B5EF4-FFF2-40B4-BE49-F238E27FC236}">
                <a16:creationId xmlns:a16="http://schemas.microsoft.com/office/drawing/2014/main" id="{E6A7FF96-AF84-40B0-BEAE-A84FC87E4345}"/>
              </a:ext>
            </a:extLst>
          </p:cNvPr>
          <p:cNvGrpSpPr/>
          <p:nvPr/>
        </p:nvGrpSpPr>
        <p:grpSpPr>
          <a:xfrm>
            <a:off x="479376" y="622205"/>
            <a:ext cx="5710447" cy="369332"/>
            <a:chOff x="551384" y="1052736"/>
            <a:chExt cx="5492101" cy="369332"/>
          </a:xfrm>
        </p:grpSpPr>
        <p:sp>
          <p:nvSpPr>
            <p:cNvPr id="41" name="Pentagon 41">
              <a:extLst>
                <a:ext uri="{FF2B5EF4-FFF2-40B4-BE49-F238E27FC236}">
                  <a16:creationId xmlns:a16="http://schemas.microsoft.com/office/drawing/2014/main" id="{AE734986-402E-4B84-9DB7-48521903719D}"/>
                </a:ext>
              </a:extLst>
            </p:cNvPr>
            <p:cNvSpPr/>
            <p:nvPr/>
          </p:nvSpPr>
          <p:spPr bwMode="auto">
            <a:xfrm>
              <a:off x="551384" y="1052736"/>
              <a:ext cx="936104" cy="360040"/>
            </a:xfrm>
            <a:prstGeom prst="homePlate">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2" name="Chevron 42">
              <a:extLst>
                <a:ext uri="{FF2B5EF4-FFF2-40B4-BE49-F238E27FC236}">
                  <a16:creationId xmlns:a16="http://schemas.microsoft.com/office/drawing/2014/main" id="{90A61D2F-7430-4A11-B261-D3C1E6A08920}"/>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3" name="Chevron 43">
              <a:extLst>
                <a:ext uri="{FF2B5EF4-FFF2-40B4-BE49-F238E27FC236}">
                  <a16:creationId xmlns:a16="http://schemas.microsoft.com/office/drawing/2014/main" id="{8BA22BAE-06FE-4891-A2F1-1F24EAECD3A4}"/>
                </a:ext>
              </a:extLst>
            </p:cNvPr>
            <p:cNvSpPr/>
            <p:nvPr/>
          </p:nvSpPr>
          <p:spPr bwMode="auto">
            <a:xfrm>
              <a:off x="249560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4" name="Chevron 44">
              <a:extLst>
                <a:ext uri="{FF2B5EF4-FFF2-40B4-BE49-F238E27FC236}">
                  <a16:creationId xmlns:a16="http://schemas.microsoft.com/office/drawing/2014/main" id="{462CE805-83F6-40AC-8EF9-0D3565CBECCC}"/>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5" name="Chevron 45">
              <a:extLst>
                <a:ext uri="{FF2B5EF4-FFF2-40B4-BE49-F238E27FC236}">
                  <a16:creationId xmlns:a16="http://schemas.microsoft.com/office/drawing/2014/main" id="{5B6C4A21-6781-46E4-8FE5-620B32F9B12B}"/>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6" name="TextBox 46">
              <a:extLst>
                <a:ext uri="{FF2B5EF4-FFF2-40B4-BE49-F238E27FC236}">
                  <a16:creationId xmlns:a16="http://schemas.microsoft.com/office/drawing/2014/main" id="{97E37F88-4294-4B76-895F-E897453DF262}"/>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57" name="TextBox 47">
              <a:extLst>
                <a:ext uri="{FF2B5EF4-FFF2-40B4-BE49-F238E27FC236}">
                  <a16:creationId xmlns:a16="http://schemas.microsoft.com/office/drawing/2014/main" id="{6AD59BBE-58A6-4259-B929-CB6D104C83B5}"/>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8" name="TextBox 48">
              <a:extLst>
                <a:ext uri="{FF2B5EF4-FFF2-40B4-BE49-F238E27FC236}">
                  <a16:creationId xmlns:a16="http://schemas.microsoft.com/office/drawing/2014/main" id="{9D2A71CC-7533-4D25-A6D9-C1D2B3F82F1D}"/>
                </a:ext>
              </a:extLst>
            </p:cNvPr>
            <p:cNvSpPr txBox="1"/>
            <p:nvPr/>
          </p:nvSpPr>
          <p:spPr>
            <a:xfrm>
              <a:off x="2639616" y="1052736"/>
              <a:ext cx="955596" cy="369332"/>
            </a:xfrm>
            <a:prstGeom prst="rect">
              <a:avLst/>
            </a:prstGeom>
            <a:noFill/>
          </p:spPr>
          <p:txBody>
            <a:bodyPr wrap="square" rtlCol="0">
              <a:spAutoFit/>
            </a:bodyPr>
            <a:lstStyle/>
            <a:p>
              <a:r>
                <a:rPr lang="en-US" sz="900" dirty="0">
                  <a:solidFill>
                    <a:schemeClr val="bg1"/>
                  </a:solidFill>
                </a:rPr>
                <a:t>TRIAGEM BIOLÓGICA</a:t>
              </a:r>
            </a:p>
          </p:txBody>
        </p:sp>
        <p:sp>
          <p:nvSpPr>
            <p:cNvPr id="59" name="TextBox 49">
              <a:extLst>
                <a:ext uri="{FF2B5EF4-FFF2-40B4-BE49-F238E27FC236}">
                  <a16:creationId xmlns:a16="http://schemas.microsoft.com/office/drawing/2014/main" id="{C1790946-04BE-45A9-8D53-723A8CC5EF23}"/>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0" name="TextBox 50">
              <a:extLst>
                <a:ext uri="{FF2B5EF4-FFF2-40B4-BE49-F238E27FC236}">
                  <a16:creationId xmlns:a16="http://schemas.microsoft.com/office/drawing/2014/main" id="{0832327D-3CFA-41C4-8400-D0A5F8611E1F}"/>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97340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A06A68AA-9066-404C-9A4E-E410BBA1FB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8291"/>
            <a:ext cx="12191999" cy="6945256"/>
          </a:xfrm>
          <a:prstGeom prst="rect">
            <a:avLst/>
          </a:prstGeom>
        </p:spPr>
      </p:pic>
      <p:sp>
        <p:nvSpPr>
          <p:cNvPr id="15" name="Titolo 8"/>
          <p:cNvSpPr txBox="1">
            <a:spLocks/>
          </p:cNvSpPr>
          <p:nvPr/>
        </p:nvSpPr>
        <p:spPr>
          <a:xfrm>
            <a:off x="167069" y="651041"/>
            <a:ext cx="11825143" cy="4909036"/>
          </a:xfrm>
          <a:prstGeom prst="rect">
            <a:avLst/>
          </a:prstGeom>
        </p:spPr>
        <p:txBody>
          <a:bodyPr wrap="square">
            <a:spAutoFit/>
          </a:bodyPr>
          <a:lstStyle>
            <a:lvl1pPr algn="ctr" rtl="0" eaLnBrk="0" fontAlgn="base" hangingPunct="0">
              <a:spcBef>
                <a:spcPct val="0"/>
              </a:spcBef>
              <a:spcAft>
                <a:spcPct val="0"/>
              </a:spcAft>
              <a:defRPr lang="en-US" sz="5400" b="1" kern="1200" baseline="0" dirty="0" smtClean="0">
                <a:solidFill>
                  <a:srgbClr val="235754"/>
                </a:solidFill>
                <a:latin typeface="Arial" charset="0"/>
                <a:ea typeface="ＭＳ Ｐゴシック" pitchFamily="1" charset="-128"/>
                <a:cs typeface="+mn-cs"/>
              </a:defRPr>
            </a:lvl1pPr>
          </a:lstStyle>
          <a:p>
            <a:pPr algn="l">
              <a:lnSpc>
                <a:spcPct val="70000"/>
              </a:lnSpc>
              <a:defRPr/>
            </a:pPr>
            <a:r>
              <a:rPr lang="pt-BR" sz="8000" spc="-377" dirty="0">
                <a:ln w="19050">
                  <a:noFill/>
                </a:ln>
                <a:solidFill>
                  <a:schemeClr val="bg1"/>
                </a:solidFill>
                <a:latin typeface="Arial" pitchFamily="34" charset="0"/>
                <a:ea typeface="ＭＳ Ｐゴシック" pitchFamily="34" charset="-128"/>
                <a:cs typeface="Arial" pitchFamily="34" charset="0"/>
              </a:rPr>
              <a:t>POR TRÁS DA AGRICULTURA SUSTENTÁVEL, O MELHOR DA PESQUISA E INOVAÇÃO DA VALAGRO</a:t>
            </a:r>
            <a:endParaRPr lang="it-IT" sz="8000" spc="-377" dirty="0">
              <a:ln w="19050">
                <a:noFill/>
              </a:ln>
              <a:solidFill>
                <a:schemeClr val="bg1"/>
              </a:solidFill>
              <a:latin typeface="Arial" pitchFamily="34" charset="0"/>
              <a:ea typeface="ＭＳ Ｐゴシック" pitchFamily="34" charset="-128"/>
              <a:cs typeface="Arial" pitchFamily="34" charset="0"/>
            </a:endParaRPr>
          </a:p>
          <a:p>
            <a:pPr marL="0" marR="0" lvl="0" indent="0" defTabSz="914400" rtl="0" eaLnBrk="0" fontAlgn="base" latinLnBrk="0" hangingPunct="0">
              <a:spcBef>
                <a:spcPct val="0"/>
              </a:spcBef>
              <a:spcAft>
                <a:spcPct val="0"/>
              </a:spcAft>
              <a:buClrTx/>
              <a:buSzTx/>
              <a:buFontTx/>
              <a:buNone/>
              <a:tabLst/>
              <a:defRPr/>
            </a:pPr>
            <a:endParaRPr kumimoji="0" lang="it-IT" sz="3300" b="1" u="none" strike="noStrike" kern="1200" cap="none" spc="0" normalizeH="0" baseline="0" noProof="0" dirty="0">
              <a:ln>
                <a:noFill/>
              </a:ln>
              <a:solidFill>
                <a:schemeClr val="tx1">
                  <a:lumMod val="65000"/>
                  <a:lumOff val="35000"/>
                </a:schemeClr>
              </a:solidFill>
              <a:effectLst/>
              <a:uLnTx/>
              <a:uFillTx/>
              <a:latin typeface="Arial" charset="0"/>
              <a:ea typeface="ＭＳ Ｐゴシック" pitchFamily="1" charset="-128"/>
              <a:cs typeface="+mn-cs"/>
            </a:endParaRPr>
          </a:p>
        </p:txBody>
      </p:sp>
      <p:sp>
        <p:nvSpPr>
          <p:cNvPr id="8" name="Rettangolo 7"/>
          <p:cNvSpPr/>
          <p:nvPr/>
        </p:nvSpPr>
        <p:spPr>
          <a:xfrm>
            <a:off x="1055440" y="6150266"/>
            <a:ext cx="4350613" cy="553998"/>
          </a:xfrm>
          <a:prstGeom prst="rect">
            <a:avLst/>
          </a:prstGeom>
        </p:spPr>
        <p:txBody>
          <a:bodyPr wrap="square">
            <a:spAutoFit/>
          </a:bodyPr>
          <a:lstStyle/>
          <a:p>
            <a:r>
              <a:rPr lang="it-IT" sz="1500" b="0" dirty="0">
                <a:solidFill>
                  <a:schemeClr val="bg1"/>
                </a:solidFill>
                <a:ea typeface="ＭＳ Ｐゴシック" pitchFamily="1" charset="-128"/>
              </a:rPr>
              <a:t>Dr. Chryz Melinski Serciloto</a:t>
            </a:r>
          </a:p>
          <a:p>
            <a:r>
              <a:rPr lang="en-US" sz="1500" b="0" i="1" dirty="0" err="1">
                <a:solidFill>
                  <a:schemeClr val="bg1"/>
                </a:solidFill>
                <a:ea typeface="ＭＳ Ｐゴシック" pitchFamily="1" charset="-128"/>
              </a:rPr>
              <a:t>Gerente</a:t>
            </a:r>
            <a:r>
              <a:rPr lang="en-US" sz="1500" b="0" i="1" dirty="0">
                <a:solidFill>
                  <a:schemeClr val="bg1"/>
                </a:solidFill>
                <a:ea typeface="ＭＳ Ｐゴシック" pitchFamily="1" charset="-128"/>
              </a:rPr>
              <a:t> de </a:t>
            </a:r>
            <a:r>
              <a:rPr lang="en-US" sz="1500" b="0" i="1" dirty="0" err="1">
                <a:solidFill>
                  <a:schemeClr val="bg1"/>
                </a:solidFill>
                <a:ea typeface="ＭＳ Ｐゴシック" pitchFamily="1" charset="-128"/>
              </a:rPr>
              <a:t>Desenvolvimento</a:t>
            </a:r>
            <a:r>
              <a:rPr lang="en-US" sz="1500" b="0" i="1" dirty="0">
                <a:solidFill>
                  <a:schemeClr val="bg1"/>
                </a:solidFill>
                <a:ea typeface="ＭＳ Ｐゴシック" pitchFamily="1" charset="-128"/>
              </a:rPr>
              <a:t> de Mercado</a:t>
            </a:r>
            <a:endParaRPr lang="it-IT" sz="1500" b="0" i="1" dirty="0">
              <a:solidFill>
                <a:schemeClr val="bg1"/>
              </a:solidFill>
              <a:ea typeface="ＭＳ Ｐゴシック" pitchFamily="1" charset="-128"/>
            </a:endParaRPr>
          </a:p>
        </p:txBody>
      </p:sp>
      <p:pic>
        <p:nvPicPr>
          <p:cNvPr id="16" name="Immagine 15">
            <a:extLst>
              <a:ext uri="{FF2B5EF4-FFF2-40B4-BE49-F238E27FC236}">
                <a16:creationId xmlns:a16="http://schemas.microsoft.com/office/drawing/2014/main" id="{7E1421F9-CB92-4E5B-AB3B-822DA6F6A5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72464" y="6183630"/>
            <a:ext cx="1719748" cy="485730"/>
          </a:xfrm>
          <a:prstGeom prst="rect">
            <a:avLst/>
          </a:prstGeom>
        </p:spPr>
      </p:pic>
    </p:spTree>
    <p:extLst>
      <p:ext uri="{BB962C8B-B14F-4D97-AF65-F5344CB8AC3E}">
        <p14:creationId xmlns:p14="http://schemas.microsoft.com/office/powerpoint/2010/main" val="3191466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35360" y="2438891"/>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6" name="Rectangle 15"/>
          <p:cNvSpPr/>
          <p:nvPr/>
        </p:nvSpPr>
        <p:spPr bwMode="auto">
          <a:xfrm>
            <a:off x="335360" y="4221088"/>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17" name="TextBox 21"/>
          <p:cNvSpPr txBox="1"/>
          <p:nvPr/>
        </p:nvSpPr>
        <p:spPr>
          <a:xfrm>
            <a:off x="391040" y="4437112"/>
            <a:ext cx="1744520" cy="523220"/>
          </a:xfrm>
          <a:prstGeom prst="rect">
            <a:avLst/>
          </a:prstGeom>
          <a:noFill/>
        </p:spPr>
        <p:txBody>
          <a:bodyPr wrap="square" lIns="0" rIns="0" rtlCol="0">
            <a:spAutoFit/>
          </a:bodyPr>
          <a:lstStyle/>
          <a:p>
            <a:pPr algn="ctr" eaLnBrk="1" fontAlgn="auto" hangingPunct="1">
              <a:spcBef>
                <a:spcPts val="0"/>
              </a:spcBef>
              <a:spcAft>
                <a:spcPts val="0"/>
              </a:spcAft>
            </a:pPr>
            <a:r>
              <a:rPr lang="en-US" sz="1400" dirty="0">
                <a:solidFill>
                  <a:schemeClr val="bg2">
                    <a:lumMod val="50000"/>
                  </a:schemeClr>
                </a:solidFill>
                <a:latin typeface="Arial" panose="020B0604020202020204" pitchFamily="34" charset="0"/>
                <a:ea typeface="+mn-ea"/>
                <a:cs typeface="Arial" panose="020B0604020202020204" pitchFamily="34" charset="0"/>
              </a:rPr>
              <a:t>SELEÇÃO DE MATÉRIAS-PRIMAS</a:t>
            </a:r>
          </a:p>
        </p:txBody>
      </p:sp>
      <p:pic>
        <p:nvPicPr>
          <p:cNvPr id="18" name="Picture 17" descr="Schermata 2018-01-24 alle 18.05.5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786" y="2582907"/>
            <a:ext cx="1507758" cy="1497360"/>
          </a:xfrm>
          <a:prstGeom prst="rect">
            <a:avLst/>
          </a:prstGeom>
        </p:spPr>
      </p:pic>
      <p:pic>
        <p:nvPicPr>
          <p:cNvPr id="19" name="Picture 2" descr="http://www.sribio.com/media/filer_public_thumbnails/filer_public/5a/99/5a999033-149c-46f4-ad8f-3917dc410f76/plant_microbial_biostimulants.jpg__1238x620_q85_crop_subsampling-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783" t="5037" r="52968" b="9957"/>
          <a:stretch/>
        </p:blipFill>
        <p:spPr bwMode="auto">
          <a:xfrm>
            <a:off x="2639616" y="1717336"/>
            <a:ext cx="822827" cy="809367"/>
          </a:xfrm>
          <a:prstGeom prst="ellipse">
            <a:avLst/>
          </a:prstGeom>
          <a:ln w="28575" cap="rnd" cmpd="sng">
            <a:solidFill>
              <a:schemeClr val="bg2">
                <a:lumMod val="75000"/>
              </a:schemeClr>
            </a:solidFill>
            <a:prstDash val="sys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20" name="CasellaDiTesto 37"/>
          <p:cNvSpPr txBox="1"/>
          <p:nvPr/>
        </p:nvSpPr>
        <p:spPr>
          <a:xfrm>
            <a:off x="3584793" y="1892631"/>
            <a:ext cx="1212191" cy="307777"/>
          </a:xfrm>
          <a:prstGeom prst="rect">
            <a:avLst/>
          </a:prstGeom>
          <a:noFill/>
        </p:spPr>
        <p:txBody>
          <a:bodyPr wrap="none" rtlCol="0">
            <a:spAutoFit/>
          </a:bodyPr>
          <a:lstStyle/>
          <a:p>
            <a:pPr eaLnBrk="1" fontAlgn="auto" hangingPunct="1">
              <a:spcBef>
                <a:spcPts val="0"/>
              </a:spcBef>
              <a:spcAft>
                <a:spcPts val="0"/>
              </a:spcAft>
            </a:pPr>
            <a:r>
              <a:rPr lang="it-IT" sz="1400" b="0" dirty="0">
                <a:solidFill>
                  <a:prstClr val="black">
                    <a:lumMod val="75000"/>
                    <a:lumOff val="25000"/>
                  </a:prstClr>
                </a:solidFill>
                <a:latin typeface="Arial" panose="020B0604020202020204" pitchFamily="34" charset="0"/>
                <a:ea typeface="+mn-ea"/>
                <a:cs typeface="Arial" panose="020B0604020202020204" pitchFamily="34" charset="0"/>
              </a:rPr>
              <a:t>MICRÓBIOS</a:t>
            </a:r>
          </a:p>
        </p:txBody>
      </p:sp>
      <p:pic>
        <p:nvPicPr>
          <p:cNvPr id="21" name="Picture 4" descr="http://heliae.com/wp-content/uploads/2015/05/circs-tech.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6621" t="6111" r="7634" b="6549"/>
          <a:stretch/>
        </p:blipFill>
        <p:spPr bwMode="auto">
          <a:xfrm>
            <a:off x="2639616" y="2675583"/>
            <a:ext cx="835463" cy="848861"/>
          </a:xfrm>
          <a:prstGeom prst="ellipse">
            <a:avLst/>
          </a:prstGeom>
          <a:noFill/>
          <a:ln w="28575" cmpd="sng">
            <a:solidFill>
              <a:schemeClr val="bg2">
                <a:lumMod val="75000"/>
              </a:schemeClr>
            </a:solidFill>
          </a:ln>
          <a:extLst>
            <a:ext uri="{909E8E84-426E-40dd-AFC4-6F175D3DCCD1}">
              <a14:hiddenFill xmlns="" xmlns:a14="http://schemas.microsoft.com/office/drawing/2010/main">
                <a:solidFill>
                  <a:srgbClr val="FFFFFF"/>
                </a:solidFill>
              </a14:hiddenFill>
            </a:ext>
          </a:extLst>
        </p:spPr>
      </p:pic>
      <p:sp>
        <p:nvSpPr>
          <p:cNvPr id="22" name="CasellaDiTesto 38"/>
          <p:cNvSpPr txBox="1"/>
          <p:nvPr/>
        </p:nvSpPr>
        <p:spPr>
          <a:xfrm>
            <a:off x="3576862" y="2924945"/>
            <a:ext cx="1381809" cy="307777"/>
          </a:xfrm>
          <a:prstGeom prst="rect">
            <a:avLst/>
          </a:prstGeom>
          <a:noFill/>
        </p:spPr>
        <p:txBody>
          <a:bodyPr wrap="none" rtlCol="0">
            <a:spAutoFit/>
          </a:bodyPr>
          <a:lstStyle/>
          <a:p>
            <a:pPr eaLnBrk="1" fontAlgn="auto" hangingPunct="1">
              <a:spcBef>
                <a:spcPts val="0"/>
              </a:spcBef>
              <a:spcAft>
                <a:spcPts val="0"/>
              </a:spcAft>
            </a:pPr>
            <a:r>
              <a:rPr lang="it-IT" sz="1400" b="0" dirty="0">
                <a:solidFill>
                  <a:prstClr val="black">
                    <a:lumMod val="75000"/>
                    <a:lumOff val="25000"/>
                  </a:prstClr>
                </a:solidFill>
                <a:latin typeface="Arial" panose="020B0604020202020204" pitchFamily="34" charset="0"/>
                <a:ea typeface="+mn-ea"/>
                <a:cs typeface="Arial" panose="020B0604020202020204" pitchFamily="34" charset="0"/>
              </a:rPr>
              <a:t>MICROALGAS</a:t>
            </a:r>
          </a:p>
        </p:txBody>
      </p:sp>
      <p:pic>
        <p:nvPicPr>
          <p:cNvPr id="23"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111" t="15843" r="58805" b="10713"/>
          <a:stretch/>
        </p:blipFill>
        <p:spPr bwMode="auto">
          <a:xfrm>
            <a:off x="2639616" y="3675881"/>
            <a:ext cx="834230" cy="825292"/>
          </a:xfrm>
          <a:prstGeom prst="ellipse">
            <a:avLst/>
          </a:prstGeom>
          <a:ln w="28575" cmpd="sng">
            <a:solidFill>
              <a:schemeClr val="bg2">
                <a:lumMod val="7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chemeClr val="accent1"/>
                </a:solidFill>
              </a14:hiddenFill>
            </a:ext>
          </a:extLst>
        </p:spPr>
      </p:pic>
      <p:sp>
        <p:nvSpPr>
          <p:cNvPr id="24" name="CasellaDiTesto 40"/>
          <p:cNvSpPr txBox="1"/>
          <p:nvPr/>
        </p:nvSpPr>
        <p:spPr>
          <a:xfrm>
            <a:off x="3576862" y="3944605"/>
            <a:ext cx="1511952" cy="307777"/>
          </a:xfrm>
          <a:prstGeom prst="rect">
            <a:avLst/>
          </a:prstGeom>
          <a:noFill/>
        </p:spPr>
        <p:txBody>
          <a:bodyPr wrap="none" rtlCol="0">
            <a:spAutoFit/>
          </a:bodyPr>
          <a:lstStyle/>
          <a:p>
            <a:pPr eaLnBrk="1" fontAlgn="auto" hangingPunct="1">
              <a:spcBef>
                <a:spcPts val="0"/>
              </a:spcBef>
              <a:spcAft>
                <a:spcPts val="0"/>
              </a:spcAft>
            </a:pPr>
            <a:r>
              <a:rPr lang="it-IT" sz="1400" b="0" dirty="0">
                <a:solidFill>
                  <a:prstClr val="black">
                    <a:lumMod val="75000"/>
                    <a:lumOff val="25000"/>
                  </a:prstClr>
                </a:solidFill>
                <a:latin typeface="Arial" panose="020B0604020202020204" pitchFamily="34" charset="0"/>
                <a:ea typeface="+mn-ea"/>
                <a:cs typeface="Arial" panose="020B0604020202020204" pitchFamily="34" charset="0"/>
              </a:rPr>
              <a:t>MACRO-ALGAS</a:t>
            </a:r>
          </a:p>
        </p:txBody>
      </p:sp>
      <p:pic>
        <p:nvPicPr>
          <p:cNvPr id="25" name="Picture 4"/>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7434" t="4299" r="5783" b="10309"/>
          <a:stretch/>
        </p:blipFill>
        <p:spPr bwMode="auto">
          <a:xfrm>
            <a:off x="2639616" y="4702095"/>
            <a:ext cx="854419" cy="815138"/>
          </a:xfrm>
          <a:prstGeom prst="ellipse">
            <a:avLst/>
          </a:prstGeom>
          <a:ln w="28575" cmpd="sng">
            <a:solidFill>
              <a:schemeClr val="bg2">
                <a:lumMod val="7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chemeClr val="accent1"/>
                </a:solidFill>
              </a14:hiddenFill>
            </a:ext>
          </a:extLst>
        </p:spPr>
      </p:pic>
      <p:sp>
        <p:nvSpPr>
          <p:cNvPr id="26" name="CasellaDiTesto 41"/>
          <p:cNvSpPr txBox="1"/>
          <p:nvPr/>
        </p:nvSpPr>
        <p:spPr>
          <a:xfrm>
            <a:off x="3598271" y="4955775"/>
            <a:ext cx="3649857" cy="307777"/>
          </a:xfrm>
          <a:prstGeom prst="rect">
            <a:avLst/>
          </a:prstGeom>
          <a:noFill/>
        </p:spPr>
        <p:txBody>
          <a:bodyPr wrap="none" rtlCol="0">
            <a:spAutoFit/>
          </a:bodyPr>
          <a:lstStyle/>
          <a:p>
            <a:pPr eaLnBrk="1" fontAlgn="auto" hangingPunct="1">
              <a:spcBef>
                <a:spcPts val="0"/>
              </a:spcBef>
              <a:spcAft>
                <a:spcPts val="0"/>
              </a:spcAft>
            </a:pPr>
            <a:r>
              <a:rPr lang="it-IT" sz="1400" b="0" dirty="0">
                <a:solidFill>
                  <a:prstClr val="black">
                    <a:lumMod val="75000"/>
                    <a:lumOff val="25000"/>
                  </a:prstClr>
                </a:solidFill>
                <a:latin typeface="Arial" panose="020B0604020202020204" pitchFamily="34" charset="0"/>
                <a:ea typeface="+mn-ea"/>
                <a:cs typeface="Arial" panose="020B0604020202020204" pitchFamily="34" charset="0"/>
              </a:rPr>
              <a:t>FITOQUÍMICOS E EXTRATOS VEGETAIS</a:t>
            </a:r>
          </a:p>
        </p:txBody>
      </p:sp>
      <p:pic>
        <p:nvPicPr>
          <p:cNvPr id="27" name="Immagine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9618" y="5661250"/>
            <a:ext cx="864094" cy="864094"/>
          </a:xfrm>
          <a:prstGeom prst="ellipse">
            <a:avLst/>
          </a:prstGeom>
          <a:ln w="28575" cmpd="sng">
            <a:solidFill>
              <a:schemeClr val="bg2">
                <a:lumMod val="75000"/>
              </a:schemeClr>
            </a:solidFill>
          </a:ln>
        </p:spPr>
      </p:pic>
      <p:sp>
        <p:nvSpPr>
          <p:cNvPr id="28" name="CasellaDiTesto 29"/>
          <p:cNvSpPr txBox="1"/>
          <p:nvPr/>
        </p:nvSpPr>
        <p:spPr>
          <a:xfrm>
            <a:off x="3631103" y="5910372"/>
            <a:ext cx="3096810" cy="307777"/>
          </a:xfrm>
          <a:prstGeom prst="rect">
            <a:avLst/>
          </a:prstGeom>
          <a:noFill/>
        </p:spPr>
        <p:txBody>
          <a:bodyPr wrap="none" rtlCol="0">
            <a:spAutoFit/>
          </a:bodyPr>
          <a:lstStyle/>
          <a:p>
            <a:pPr eaLnBrk="1" fontAlgn="auto" hangingPunct="1">
              <a:spcBef>
                <a:spcPts val="0"/>
              </a:spcBef>
              <a:spcAft>
                <a:spcPts val="0"/>
              </a:spcAft>
            </a:pPr>
            <a:r>
              <a:rPr lang="it-IT" sz="1400" b="0" dirty="0">
                <a:solidFill>
                  <a:prstClr val="black">
                    <a:lumMod val="75000"/>
                    <a:lumOff val="25000"/>
                  </a:prstClr>
                </a:solidFill>
                <a:latin typeface="Arial" panose="020B0604020202020204" pitchFamily="34" charset="0"/>
                <a:ea typeface="+mn-ea"/>
                <a:cs typeface="Arial" panose="020B0604020202020204" pitchFamily="34" charset="0"/>
              </a:rPr>
              <a:t>NOVAS MOLÉCULAS QUELANTES</a:t>
            </a:r>
          </a:p>
        </p:txBody>
      </p:sp>
      <p:sp>
        <p:nvSpPr>
          <p:cNvPr id="44" name="Rectangle 43"/>
          <p:cNvSpPr/>
          <p:nvPr/>
        </p:nvSpPr>
        <p:spPr bwMode="auto">
          <a:xfrm>
            <a:off x="7433799" y="4725144"/>
            <a:ext cx="4392488" cy="1320824"/>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0" name="CasellaDiTesto 60"/>
          <p:cNvSpPr txBox="1"/>
          <p:nvPr/>
        </p:nvSpPr>
        <p:spPr>
          <a:xfrm>
            <a:off x="7388491" y="4781627"/>
            <a:ext cx="4578159" cy="1138773"/>
          </a:xfrm>
          <a:prstGeom prst="rect">
            <a:avLst/>
          </a:prstGeom>
          <a:noFill/>
        </p:spPr>
        <p:txBody>
          <a:bodyPr wrap="square" rtlCol="0">
            <a:spAutoFit/>
          </a:bodyPr>
          <a:lstStyle/>
          <a:p>
            <a:pPr algn="ctr" eaLnBrk="1" fontAlgn="auto" hangingPunct="1">
              <a:spcBef>
                <a:spcPts val="0"/>
              </a:spcBef>
              <a:spcAft>
                <a:spcPts val="0"/>
              </a:spcAft>
            </a:pPr>
            <a:r>
              <a:rPr lang="it-IT" sz="1700" dirty="0">
                <a:solidFill>
                  <a:schemeClr val="bg1"/>
                </a:solidFill>
                <a:latin typeface="Arial" panose="020B0604020202020204" pitchFamily="34" charset="0"/>
                <a:ea typeface="+mn-ea"/>
                <a:cs typeface="Arial" panose="020B0604020202020204" pitchFamily="34" charset="0"/>
              </a:rPr>
              <a:t>RESULTADO</a:t>
            </a:r>
          </a:p>
          <a:p>
            <a:pPr algn="ctr" eaLnBrk="1" fontAlgn="auto" hangingPunct="1">
              <a:spcBef>
                <a:spcPts val="0"/>
              </a:spcBef>
              <a:spcAft>
                <a:spcPts val="0"/>
              </a:spcAft>
            </a:pPr>
            <a:r>
              <a:rPr lang="pt-BR" sz="1700" b="0" dirty="0">
                <a:solidFill>
                  <a:schemeClr val="bg1"/>
                </a:solidFill>
                <a:latin typeface="Arial" panose="020B0604020202020204" pitchFamily="34" charset="0"/>
                <a:ea typeface="+mn-ea"/>
                <a:cs typeface="Arial" panose="020B0604020202020204" pitchFamily="34" charset="0"/>
                <a:sym typeface="Wingdings" panose="05000000000000000000" pitchFamily="2" charset="2"/>
              </a:rPr>
              <a:t>Matérias-primas selecionadas, microrganismos, extratos, moléculas para satisfazer a necessidade</a:t>
            </a:r>
            <a:endParaRPr lang="it-IT" sz="1700" b="0" dirty="0">
              <a:solidFill>
                <a:schemeClr val="bg1"/>
              </a:solidFill>
              <a:latin typeface="Arial" panose="020B0604020202020204" pitchFamily="34" charset="0"/>
              <a:ea typeface="+mn-ea"/>
              <a:cs typeface="Arial" panose="020B0604020202020204" pitchFamily="34" charset="0"/>
            </a:endParaRPr>
          </a:p>
        </p:txBody>
      </p:sp>
      <p:sp>
        <p:nvSpPr>
          <p:cNvPr id="32" name="Rectangle 31"/>
          <p:cNvSpPr/>
          <p:nvPr/>
        </p:nvSpPr>
        <p:spPr bwMode="auto">
          <a:xfrm>
            <a:off x="8369903" y="908720"/>
            <a:ext cx="2520280" cy="2016224"/>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3" name="Rectangle 32"/>
          <p:cNvSpPr/>
          <p:nvPr/>
        </p:nvSpPr>
        <p:spPr bwMode="auto">
          <a:xfrm>
            <a:off x="8369903" y="2924944"/>
            <a:ext cx="2520280" cy="576064"/>
          </a:xfrm>
          <a:prstGeom prst="rect">
            <a:avLst/>
          </a:prstGeom>
          <a:solidFill>
            <a:schemeClr val="tx1">
              <a:lumMod val="85000"/>
              <a:lumOff val="1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4" name="TextBox 21"/>
          <p:cNvSpPr txBox="1"/>
          <p:nvPr/>
        </p:nvSpPr>
        <p:spPr>
          <a:xfrm>
            <a:off x="8550216" y="3079993"/>
            <a:ext cx="2442328" cy="276999"/>
          </a:xfrm>
          <a:prstGeom prst="rect">
            <a:avLst/>
          </a:prstGeom>
          <a:noFill/>
        </p:spPr>
        <p:txBody>
          <a:bodyPr wrap="square" lIns="0" rIns="0" rtlCol="0">
            <a:spAutoFit/>
          </a:bodyPr>
          <a:lstStyle/>
          <a:p>
            <a:pPr algn="ctr" eaLnBrk="1" fontAlgn="auto" hangingPunct="1">
              <a:spcBef>
                <a:spcPts val="0"/>
              </a:spcBef>
              <a:spcAft>
                <a:spcPts val="0"/>
              </a:spcAft>
            </a:pPr>
            <a:r>
              <a:rPr lang="en-US" sz="1200" dirty="0">
                <a:solidFill>
                  <a:schemeClr val="bg1"/>
                </a:solidFill>
                <a:latin typeface="Arial" panose="020B0604020202020204" pitchFamily="34" charset="0"/>
                <a:ea typeface="+mn-ea"/>
                <a:cs typeface="Arial" panose="020B0604020202020204" pitchFamily="34" charset="0"/>
              </a:rPr>
              <a:t>TIPOLÓGICA</a:t>
            </a:r>
          </a:p>
        </p:txBody>
      </p:sp>
      <p:sp>
        <p:nvSpPr>
          <p:cNvPr id="36" name="TextBox 21"/>
          <p:cNvSpPr txBox="1"/>
          <p:nvPr/>
        </p:nvSpPr>
        <p:spPr>
          <a:xfrm>
            <a:off x="8480201" y="2420870"/>
            <a:ext cx="2320584" cy="523220"/>
          </a:xfrm>
          <a:prstGeom prst="rect">
            <a:avLst/>
          </a:prstGeom>
          <a:noFill/>
        </p:spPr>
        <p:txBody>
          <a:bodyPr wrap="square" lIns="0" rIns="0" rtlCol="0">
            <a:spAutoFit/>
          </a:bodyPr>
          <a:lstStyle/>
          <a:p>
            <a:pPr algn="ctr" eaLnBrk="1" fontAlgn="auto" hangingPunct="1">
              <a:spcBef>
                <a:spcPts val="0"/>
              </a:spcBef>
              <a:spcAft>
                <a:spcPts val="0"/>
              </a:spcAft>
            </a:pPr>
            <a:r>
              <a:rPr lang="en-US" sz="1400" dirty="0">
                <a:solidFill>
                  <a:schemeClr val="bg2">
                    <a:lumMod val="50000"/>
                  </a:schemeClr>
                </a:solidFill>
                <a:latin typeface="Arial" panose="020B0604020202020204" pitchFamily="34" charset="0"/>
                <a:ea typeface="+mn-ea"/>
                <a:cs typeface="Arial" panose="020B0604020202020204" pitchFamily="34" charset="0"/>
              </a:rPr>
              <a:t>PLATAFORMA DE FÓRMULA</a:t>
            </a:r>
          </a:p>
        </p:txBody>
      </p:sp>
      <p:sp>
        <p:nvSpPr>
          <p:cNvPr id="37" name="Rectangle 36"/>
          <p:cNvSpPr/>
          <p:nvPr/>
        </p:nvSpPr>
        <p:spPr bwMode="auto">
          <a:xfrm>
            <a:off x="8369903" y="3501008"/>
            <a:ext cx="2520280" cy="594067"/>
          </a:xfrm>
          <a:prstGeom prst="rect">
            <a:avLst/>
          </a:prstGeom>
          <a:solidFill>
            <a:schemeClr val="tx1">
              <a:lumMod val="85000"/>
              <a:lumOff val="1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8" name="TextBox 21"/>
          <p:cNvSpPr txBox="1"/>
          <p:nvPr/>
        </p:nvSpPr>
        <p:spPr>
          <a:xfrm>
            <a:off x="8910256" y="3645024"/>
            <a:ext cx="1744520" cy="276999"/>
          </a:xfrm>
          <a:prstGeom prst="rect">
            <a:avLst/>
          </a:prstGeom>
          <a:noFill/>
        </p:spPr>
        <p:txBody>
          <a:bodyPr wrap="square" lIns="0" rIns="0" rtlCol="0">
            <a:spAutoFit/>
          </a:bodyPr>
          <a:lstStyle/>
          <a:p>
            <a:pPr algn="ctr" eaLnBrk="1" fontAlgn="auto" hangingPunct="1">
              <a:spcBef>
                <a:spcPts val="0"/>
              </a:spcBef>
              <a:spcAft>
                <a:spcPts val="0"/>
              </a:spcAft>
            </a:pPr>
            <a:r>
              <a:rPr lang="en-US" sz="1200" dirty="0">
                <a:solidFill>
                  <a:schemeClr val="bg1"/>
                </a:solidFill>
                <a:latin typeface="Arial" panose="020B0604020202020204" pitchFamily="34" charset="0"/>
                <a:ea typeface="+mn-ea"/>
                <a:cs typeface="Arial" panose="020B0604020202020204" pitchFamily="34" charset="0"/>
              </a:rPr>
              <a:t>FICHA TÉCNICA</a:t>
            </a:r>
          </a:p>
        </p:txBody>
      </p:sp>
      <p:sp>
        <p:nvSpPr>
          <p:cNvPr id="39" name="Rectangle 38"/>
          <p:cNvSpPr/>
          <p:nvPr/>
        </p:nvSpPr>
        <p:spPr bwMode="auto">
          <a:xfrm>
            <a:off x="8369903" y="4077072"/>
            <a:ext cx="2520280" cy="594067"/>
          </a:xfrm>
          <a:prstGeom prst="rect">
            <a:avLst/>
          </a:prstGeom>
          <a:solidFill>
            <a:schemeClr val="tx1">
              <a:lumMod val="85000"/>
              <a:lumOff val="1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40" name="TextBox 21"/>
          <p:cNvSpPr txBox="1"/>
          <p:nvPr/>
        </p:nvSpPr>
        <p:spPr>
          <a:xfrm>
            <a:off x="8910256" y="4221088"/>
            <a:ext cx="1744520" cy="461665"/>
          </a:xfrm>
          <a:prstGeom prst="rect">
            <a:avLst/>
          </a:prstGeom>
          <a:noFill/>
        </p:spPr>
        <p:txBody>
          <a:bodyPr wrap="square" lIns="0" rIns="0" rtlCol="0">
            <a:spAutoFit/>
          </a:bodyPr>
          <a:lstStyle/>
          <a:p>
            <a:pPr algn="ctr" eaLnBrk="1" fontAlgn="auto" hangingPunct="1">
              <a:spcBef>
                <a:spcPts val="0"/>
              </a:spcBef>
              <a:spcAft>
                <a:spcPts val="0"/>
              </a:spcAft>
            </a:pPr>
            <a:r>
              <a:rPr lang="en-US" sz="1200" dirty="0">
                <a:solidFill>
                  <a:schemeClr val="bg1"/>
                </a:solidFill>
                <a:latin typeface="Arial" panose="020B0604020202020204" pitchFamily="34" charset="0"/>
                <a:ea typeface="+mn-ea"/>
                <a:cs typeface="Arial" panose="020B0604020202020204" pitchFamily="34" charset="0"/>
              </a:rPr>
              <a:t>SOLUÇÃO DE FÓRMULA</a:t>
            </a:r>
          </a:p>
        </p:txBody>
      </p:sp>
      <p:pic>
        <p:nvPicPr>
          <p:cNvPr id="43" name="Picture 42" descr="img_535304.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17975" y="1052736"/>
            <a:ext cx="1305197" cy="1340768"/>
          </a:xfrm>
          <a:prstGeom prst="rect">
            <a:avLst/>
          </a:prstGeom>
        </p:spPr>
      </p:pic>
      <p:cxnSp>
        <p:nvCxnSpPr>
          <p:cNvPr id="47" name="Straight Connector 46"/>
          <p:cNvCxnSpPr/>
          <p:nvPr/>
        </p:nvCxnSpPr>
        <p:spPr bwMode="auto">
          <a:xfrm>
            <a:off x="2135560" y="3789040"/>
            <a:ext cx="432048"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48" name="Straight Connector 47"/>
          <p:cNvCxnSpPr/>
          <p:nvPr/>
        </p:nvCxnSpPr>
        <p:spPr bwMode="auto">
          <a:xfrm>
            <a:off x="2423592" y="2077377"/>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50" name="Straight Connector 49"/>
          <p:cNvCxnSpPr/>
          <p:nvPr/>
        </p:nvCxnSpPr>
        <p:spPr bwMode="auto">
          <a:xfrm>
            <a:off x="2423592" y="3085489"/>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51" name="Straight Connector 50"/>
          <p:cNvCxnSpPr/>
          <p:nvPr/>
        </p:nvCxnSpPr>
        <p:spPr bwMode="auto">
          <a:xfrm>
            <a:off x="2423592" y="5101713"/>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53" name="Straight Connector 52"/>
          <p:cNvCxnSpPr/>
          <p:nvPr/>
        </p:nvCxnSpPr>
        <p:spPr bwMode="auto">
          <a:xfrm>
            <a:off x="2423592" y="6109825"/>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55" name="Straight Connector 54"/>
          <p:cNvCxnSpPr/>
          <p:nvPr/>
        </p:nvCxnSpPr>
        <p:spPr bwMode="auto">
          <a:xfrm flipV="1">
            <a:off x="2423592" y="2077377"/>
            <a:ext cx="0" cy="4032448"/>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pic>
        <p:nvPicPr>
          <p:cNvPr id="3" name="Picture 2" descr="Schermata 2018-01-26 alle 10.33.5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72264" y="3573016"/>
            <a:ext cx="430442" cy="436867"/>
          </a:xfrm>
          <a:prstGeom prst="rect">
            <a:avLst/>
          </a:prstGeom>
        </p:spPr>
      </p:pic>
      <p:pic>
        <p:nvPicPr>
          <p:cNvPr id="4" name="Picture 3" descr="Schermata 2018-01-26 alle 10.33.44.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72264" y="2996952"/>
            <a:ext cx="432048" cy="433654"/>
          </a:xfrm>
          <a:prstGeom prst="rect">
            <a:avLst/>
          </a:prstGeom>
        </p:spPr>
      </p:pic>
      <p:pic>
        <p:nvPicPr>
          <p:cNvPr id="29" name="Picture 28" descr="Schermata 2018-01-26 alle 10.33.58.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72264" y="4149080"/>
            <a:ext cx="432048" cy="436867"/>
          </a:xfrm>
          <a:prstGeom prst="rect">
            <a:avLst/>
          </a:prstGeom>
        </p:spPr>
      </p:pic>
      <p:sp>
        <p:nvSpPr>
          <p:cNvPr id="75" name="CasellaDiTesto 1">
            <a:extLst>
              <a:ext uri="{FF2B5EF4-FFF2-40B4-BE49-F238E27FC236}">
                <a16:creationId xmlns:a16="http://schemas.microsoft.com/office/drawing/2014/main" id="{E4B04B55-1A98-4528-B90C-F2ED4EDD8BB6}"/>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49" name="Gruppo 1">
            <a:extLst>
              <a:ext uri="{FF2B5EF4-FFF2-40B4-BE49-F238E27FC236}">
                <a16:creationId xmlns:a16="http://schemas.microsoft.com/office/drawing/2014/main" id="{EDAF04E2-5CB1-40FA-90F0-6BA3AD2E2579}"/>
              </a:ext>
            </a:extLst>
          </p:cNvPr>
          <p:cNvGrpSpPr/>
          <p:nvPr/>
        </p:nvGrpSpPr>
        <p:grpSpPr>
          <a:xfrm>
            <a:off x="479376" y="622205"/>
            <a:ext cx="5710447" cy="369332"/>
            <a:chOff x="551384" y="1052736"/>
            <a:chExt cx="5492101" cy="369332"/>
          </a:xfrm>
        </p:grpSpPr>
        <p:sp>
          <p:nvSpPr>
            <p:cNvPr id="52" name="Pentagon 41">
              <a:extLst>
                <a:ext uri="{FF2B5EF4-FFF2-40B4-BE49-F238E27FC236}">
                  <a16:creationId xmlns:a16="http://schemas.microsoft.com/office/drawing/2014/main" id="{90AF9FD9-F5E1-4BD4-A3D7-A41FF9A3E9B8}"/>
                </a:ext>
              </a:extLst>
            </p:cNvPr>
            <p:cNvSpPr/>
            <p:nvPr/>
          </p:nvSpPr>
          <p:spPr bwMode="auto">
            <a:xfrm>
              <a:off x="551384" y="1052736"/>
              <a:ext cx="936104" cy="360040"/>
            </a:xfrm>
            <a:prstGeom prst="homePlate">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4" name="Chevron 42">
              <a:extLst>
                <a:ext uri="{FF2B5EF4-FFF2-40B4-BE49-F238E27FC236}">
                  <a16:creationId xmlns:a16="http://schemas.microsoft.com/office/drawing/2014/main" id="{15733449-D4E5-492D-9737-C550C384C770}"/>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6" name="Chevron 43">
              <a:extLst>
                <a:ext uri="{FF2B5EF4-FFF2-40B4-BE49-F238E27FC236}">
                  <a16:creationId xmlns:a16="http://schemas.microsoft.com/office/drawing/2014/main" id="{0AABFE18-81DB-4E34-AB35-B148193A537E}"/>
                </a:ext>
              </a:extLst>
            </p:cNvPr>
            <p:cNvSpPr/>
            <p:nvPr/>
          </p:nvSpPr>
          <p:spPr bwMode="auto">
            <a:xfrm>
              <a:off x="249560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7" name="Chevron 44">
              <a:extLst>
                <a:ext uri="{FF2B5EF4-FFF2-40B4-BE49-F238E27FC236}">
                  <a16:creationId xmlns:a16="http://schemas.microsoft.com/office/drawing/2014/main" id="{896CEE8B-B3D0-431D-B1B7-81C67EED0A3A}"/>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8" name="Chevron 45">
              <a:extLst>
                <a:ext uri="{FF2B5EF4-FFF2-40B4-BE49-F238E27FC236}">
                  <a16:creationId xmlns:a16="http://schemas.microsoft.com/office/drawing/2014/main" id="{41689C9A-4BA9-4DBE-9D3C-61AE3012B33F}"/>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9" name="TextBox 46">
              <a:extLst>
                <a:ext uri="{FF2B5EF4-FFF2-40B4-BE49-F238E27FC236}">
                  <a16:creationId xmlns:a16="http://schemas.microsoft.com/office/drawing/2014/main" id="{28875BD8-100F-4BA4-A375-4375482CFF68}"/>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0" name="TextBox 47">
              <a:extLst>
                <a:ext uri="{FF2B5EF4-FFF2-40B4-BE49-F238E27FC236}">
                  <a16:creationId xmlns:a16="http://schemas.microsoft.com/office/drawing/2014/main" id="{8A3507E3-B44B-4D91-98A4-B4E169FB34A3}"/>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1" name="TextBox 48">
              <a:extLst>
                <a:ext uri="{FF2B5EF4-FFF2-40B4-BE49-F238E27FC236}">
                  <a16:creationId xmlns:a16="http://schemas.microsoft.com/office/drawing/2014/main" id="{54D42459-84C3-4FA6-AA6A-6A4230627D48}"/>
                </a:ext>
              </a:extLst>
            </p:cNvPr>
            <p:cNvSpPr txBox="1"/>
            <p:nvPr/>
          </p:nvSpPr>
          <p:spPr>
            <a:xfrm>
              <a:off x="2639616" y="1052736"/>
              <a:ext cx="955596" cy="369332"/>
            </a:xfrm>
            <a:prstGeom prst="rect">
              <a:avLst/>
            </a:prstGeom>
            <a:noFill/>
          </p:spPr>
          <p:txBody>
            <a:bodyPr wrap="square" rtlCol="0">
              <a:spAutoFit/>
            </a:bodyPr>
            <a:lstStyle/>
            <a:p>
              <a:r>
                <a:rPr lang="en-US" sz="900" dirty="0">
                  <a:solidFill>
                    <a:schemeClr val="bg1"/>
                  </a:solidFill>
                </a:rPr>
                <a:t>TRIAGEM BIOLÓGICA</a:t>
              </a:r>
            </a:p>
          </p:txBody>
        </p:sp>
        <p:sp>
          <p:nvSpPr>
            <p:cNvPr id="62" name="TextBox 49">
              <a:extLst>
                <a:ext uri="{FF2B5EF4-FFF2-40B4-BE49-F238E27FC236}">
                  <a16:creationId xmlns:a16="http://schemas.microsoft.com/office/drawing/2014/main" id="{54F87489-CC7C-4AFE-8361-EAB3C328E21F}"/>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3" name="TextBox 50">
              <a:extLst>
                <a:ext uri="{FF2B5EF4-FFF2-40B4-BE49-F238E27FC236}">
                  <a16:creationId xmlns:a16="http://schemas.microsoft.com/office/drawing/2014/main" id="{72AC4E23-E846-4BFE-B2C3-9C32C478BDB6}"/>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41332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0" grpId="0"/>
      <p:bldP spid="32" grpId="0" animBg="1"/>
      <p:bldP spid="33" grpId="0" animBg="1"/>
      <p:bldP spid="34" grpId="0"/>
      <p:bldP spid="36" grpId="0"/>
      <p:bldP spid="37" grpId="0" animBg="1"/>
      <p:bldP spid="38" grpId="0"/>
      <p:bldP spid="39" grpId="0" animBg="1"/>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6"/>
          <p:cNvCxnSpPr/>
          <p:nvPr/>
        </p:nvCxnSpPr>
        <p:spPr bwMode="auto">
          <a:xfrm>
            <a:off x="-96688" y="3573017"/>
            <a:ext cx="432048"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sp>
        <p:nvSpPr>
          <p:cNvPr id="71" name="CasellaDiTesto 32"/>
          <p:cNvSpPr txBox="1"/>
          <p:nvPr/>
        </p:nvSpPr>
        <p:spPr>
          <a:xfrm>
            <a:off x="2536548" y="4063596"/>
            <a:ext cx="4849936" cy="64633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Arial" panose="020B0604020202020204" pitchFamily="34" charset="0"/>
              <a:buChar char="•"/>
            </a:pPr>
            <a:r>
              <a:rPr lang="pt-BR" b="0" dirty="0">
                <a:solidFill>
                  <a:prstClr val="black">
                    <a:lumMod val="75000"/>
                    <a:lumOff val="25000"/>
                  </a:prstClr>
                </a:solidFill>
                <a:latin typeface="Arial" panose="020B0604020202020204" pitchFamily="34" charset="0"/>
                <a:cs typeface="Arial" panose="020B0604020202020204" pitchFamily="34" charset="0"/>
              </a:rPr>
              <a:t>Impressão digital GPC e FT-IR do melhor extrato</a:t>
            </a:r>
            <a:endParaRPr lang="it-IT" b="0" dirty="0">
              <a:solidFill>
                <a:prstClr val="black">
                  <a:lumMod val="75000"/>
                  <a:lumOff val="25000"/>
                </a:prstClr>
              </a:solidFill>
              <a:latin typeface="Arial" panose="020B0604020202020204" pitchFamily="34" charset="0"/>
              <a:cs typeface="Arial" panose="020B0604020202020204" pitchFamily="34" charset="0"/>
            </a:endParaRPr>
          </a:p>
        </p:txBody>
      </p:sp>
      <p:sp>
        <p:nvSpPr>
          <p:cNvPr id="72" name="CasellaDiTesto 71"/>
          <p:cNvSpPr txBox="1"/>
          <p:nvPr/>
        </p:nvSpPr>
        <p:spPr>
          <a:xfrm>
            <a:off x="2588315" y="1612421"/>
            <a:ext cx="4445260" cy="1200329"/>
          </a:xfrm>
          <a:prstGeom prst="rect">
            <a:avLst/>
          </a:prstGeom>
          <a:noFill/>
        </p:spPr>
        <p:txBody>
          <a:bodyPr wrap="square" rtlCol="0">
            <a:spAutoFit/>
          </a:bodyPr>
          <a:lstStyle/>
          <a:p>
            <a:pPr marL="285750" indent="-285750" algn="just" eaLnBrk="1" fontAlgn="auto" hangingPunct="1">
              <a:spcBef>
                <a:spcPts val="0"/>
              </a:spcBef>
              <a:spcAft>
                <a:spcPts val="0"/>
              </a:spcAft>
              <a:buFont typeface="Arial" panose="020B0604020202020204" pitchFamily="34" charset="0"/>
              <a:buChar char="•"/>
            </a:pPr>
            <a:endParaRPr lang="pt-BR" sz="1800" b="0">
              <a:solidFill>
                <a:prstClr val="black">
                  <a:lumMod val="75000"/>
                  <a:lumOff val="25000"/>
                </a:prstClr>
              </a:solidFill>
              <a:latin typeface="Arial" panose="020B0604020202020204" pitchFamily="34" charset="0"/>
              <a:ea typeface="+mn-ea"/>
              <a:cs typeface="Arial" panose="020B0604020202020204" pitchFamily="34" charset="0"/>
            </a:endParaRPr>
          </a:p>
          <a:p>
            <a:pPr marL="285750" indent="-285750" algn="just" eaLnBrk="1" fontAlgn="auto" hangingPunct="1">
              <a:spcBef>
                <a:spcPts val="0"/>
              </a:spcBef>
              <a:spcAft>
                <a:spcPts val="0"/>
              </a:spcAft>
              <a:buFont typeface="Arial" panose="020B0604020202020204" pitchFamily="34" charset="0"/>
              <a:buChar char="•"/>
            </a:pPr>
            <a:r>
              <a:rPr lang="pt-BR" sz="1800" b="0">
                <a:solidFill>
                  <a:prstClr val="black">
                    <a:lumMod val="75000"/>
                    <a:lumOff val="25000"/>
                  </a:prstClr>
                </a:solidFill>
                <a:latin typeface="Arial" panose="020B0604020202020204" pitchFamily="34" charset="0"/>
                <a:ea typeface="+mn-ea"/>
                <a:cs typeface="Arial" panose="020B0604020202020204" pitchFamily="34" charset="0"/>
              </a:rPr>
              <a:t>Teste de diferentes procedimentos de extração, selecionando os melhores em termos de processo e rendimento</a:t>
            </a:r>
            <a:endParaRPr lang="it-IT" sz="1800" b="0" dirty="0">
              <a:solidFill>
                <a:prstClr val="black">
                  <a:lumMod val="75000"/>
                  <a:lumOff val="25000"/>
                </a:prstClr>
              </a:solidFill>
              <a:latin typeface="Arial" panose="020B0604020202020204" pitchFamily="34" charset="0"/>
              <a:ea typeface="+mn-ea"/>
              <a:cs typeface="Arial" panose="020B0604020202020204" pitchFamily="34" charset="0"/>
            </a:endParaRPr>
          </a:p>
        </p:txBody>
      </p:sp>
      <p:pic>
        <p:nvPicPr>
          <p:cNvPr id="73" name="Immagine 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2754" y="1180156"/>
            <a:ext cx="1009245" cy="1345660"/>
          </a:xfrm>
          <a:prstGeom prst="rect">
            <a:avLst/>
          </a:prstGeom>
          <a:ln>
            <a:noFill/>
          </a:ln>
          <a:effectLst>
            <a:outerShdw blurRad="292100" dist="139700" dir="2700000" algn="tl" rotWithShape="0">
              <a:srgbClr val="333333">
                <a:alpha val="65000"/>
              </a:srgbClr>
            </a:outerShdw>
          </a:effectLst>
        </p:spPr>
      </p:pic>
      <p:grpSp>
        <p:nvGrpSpPr>
          <p:cNvPr id="74" name="Gruppo 73"/>
          <p:cNvGrpSpPr/>
          <p:nvPr/>
        </p:nvGrpSpPr>
        <p:grpSpPr>
          <a:xfrm>
            <a:off x="10056440" y="1346425"/>
            <a:ext cx="1590636" cy="793086"/>
            <a:chOff x="10055646" y="1076977"/>
            <a:chExt cx="1590636" cy="793086"/>
          </a:xfrm>
        </p:grpSpPr>
        <p:pic>
          <p:nvPicPr>
            <p:cNvPr id="75" name="Immagine 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5646" y="1076977"/>
              <a:ext cx="1590636" cy="793086"/>
            </a:xfrm>
            <a:prstGeom prst="rect">
              <a:avLst/>
            </a:prstGeom>
            <a:ln>
              <a:noFill/>
            </a:ln>
            <a:effectLst>
              <a:outerShdw blurRad="292100" dist="139700" dir="2700000" algn="tl" rotWithShape="0">
                <a:srgbClr val="333333">
                  <a:alpha val="65000"/>
                </a:srgbClr>
              </a:outerShdw>
            </a:effectLst>
          </p:spPr>
        </p:pic>
        <p:sp>
          <p:nvSpPr>
            <p:cNvPr id="76" name="Rettangolo 75"/>
            <p:cNvSpPr/>
            <p:nvPr/>
          </p:nvSpPr>
          <p:spPr>
            <a:xfrm>
              <a:off x="10850964" y="1191861"/>
              <a:ext cx="362944" cy="661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it-IT" b="0">
                <a:solidFill>
                  <a:prstClr val="white"/>
                </a:solidFill>
              </a:endParaRPr>
            </a:p>
          </p:txBody>
        </p:sp>
      </p:grpSp>
      <p:pic>
        <p:nvPicPr>
          <p:cNvPr id="77" name="Immagine 7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7532" y="1178169"/>
            <a:ext cx="957843" cy="1375461"/>
          </a:xfrm>
          <a:prstGeom prst="rect">
            <a:avLst/>
          </a:prstGeom>
          <a:ln>
            <a:noFill/>
          </a:ln>
          <a:effectLst>
            <a:outerShdw blurRad="292100" dist="139700" dir="2700000" algn="tl" rotWithShape="0">
              <a:srgbClr val="333333">
                <a:alpha val="65000"/>
              </a:srgbClr>
            </a:outerShdw>
          </a:effectLst>
        </p:spPr>
      </p:pic>
      <p:sp>
        <p:nvSpPr>
          <p:cNvPr id="78" name="CasellaDiTesto 77"/>
          <p:cNvSpPr txBox="1"/>
          <p:nvPr/>
        </p:nvSpPr>
        <p:spPr>
          <a:xfrm>
            <a:off x="2573270" y="2815275"/>
            <a:ext cx="4722156" cy="923330"/>
          </a:xfrm>
          <a:prstGeom prst="rect">
            <a:avLst/>
          </a:prstGeom>
          <a:noFill/>
        </p:spPr>
        <p:txBody>
          <a:bodyPr wrap="square" rtlCol="0">
            <a:spAutoFit/>
          </a:bodyPr>
          <a:lstStyle/>
          <a:p>
            <a:pPr marL="285750" indent="-285750" algn="just" eaLnBrk="1" fontAlgn="auto" hangingPunct="1">
              <a:spcBef>
                <a:spcPts val="0"/>
              </a:spcBef>
              <a:spcAft>
                <a:spcPts val="0"/>
              </a:spcAft>
              <a:buFont typeface="Arial" panose="020B0604020202020204" pitchFamily="34" charset="0"/>
              <a:buChar char="•"/>
            </a:pPr>
            <a:endParaRPr lang="pt-BR" sz="1800" b="0" dirty="0">
              <a:solidFill>
                <a:prstClr val="black">
                  <a:lumMod val="75000"/>
                  <a:lumOff val="25000"/>
                </a:prstClr>
              </a:solidFill>
              <a:latin typeface="Arial" panose="020B0604020202020204" pitchFamily="34" charset="0"/>
              <a:ea typeface="+mn-ea"/>
              <a:cs typeface="Arial" panose="020B0604020202020204" pitchFamily="34" charset="0"/>
            </a:endParaRPr>
          </a:p>
          <a:p>
            <a:pPr marL="285750" indent="-285750" algn="just" eaLnBrk="1" fontAlgn="auto" hangingPunct="1">
              <a:spcBef>
                <a:spcPts val="0"/>
              </a:spcBef>
              <a:spcAft>
                <a:spcPts val="0"/>
              </a:spcAft>
              <a:buFont typeface="Arial" panose="020B0604020202020204" pitchFamily="34" charset="0"/>
              <a:buChar char="•"/>
            </a:pPr>
            <a:r>
              <a:rPr lang="pt-BR" sz="1800" b="0" dirty="0">
                <a:solidFill>
                  <a:prstClr val="black">
                    <a:lumMod val="75000"/>
                    <a:lumOff val="25000"/>
                  </a:prstClr>
                </a:solidFill>
                <a:latin typeface="Arial" panose="020B0604020202020204" pitchFamily="34" charset="0"/>
                <a:ea typeface="+mn-ea"/>
                <a:cs typeface="Arial" panose="020B0604020202020204" pitchFamily="34" charset="0"/>
              </a:rPr>
              <a:t>Avaliação do resultado análise </a:t>
            </a:r>
            <a:r>
              <a:rPr lang="pt-BR" sz="1800" b="0" dirty="0" err="1">
                <a:solidFill>
                  <a:prstClr val="black">
                    <a:lumMod val="75000"/>
                    <a:lumOff val="25000"/>
                  </a:prstClr>
                </a:solidFill>
                <a:latin typeface="Arial" panose="020B0604020202020204" pitchFamily="34" charset="0"/>
                <a:ea typeface="+mn-ea"/>
                <a:cs typeface="Arial" panose="020B0604020202020204" pitchFamily="34" charset="0"/>
              </a:rPr>
              <a:t>quali</a:t>
            </a:r>
            <a:r>
              <a:rPr lang="pt-BR" sz="1800" b="0" dirty="0">
                <a:solidFill>
                  <a:prstClr val="black">
                    <a:lumMod val="75000"/>
                    <a:lumOff val="25000"/>
                  </a:prstClr>
                </a:solidFill>
                <a:latin typeface="Arial" panose="020B0604020202020204" pitchFamily="34" charset="0"/>
                <a:ea typeface="+mn-ea"/>
                <a:cs typeface="Arial" panose="020B0604020202020204" pitchFamily="34" charset="0"/>
              </a:rPr>
              <a:t>-quantitativa</a:t>
            </a:r>
            <a:endParaRPr lang="it-IT" sz="1800" b="0" dirty="0">
              <a:solidFill>
                <a:prstClr val="black">
                  <a:lumMod val="75000"/>
                  <a:lumOff val="25000"/>
                </a:prstClr>
              </a:solidFill>
              <a:latin typeface="Arial" panose="020B0604020202020204" pitchFamily="34" charset="0"/>
              <a:ea typeface="+mn-ea"/>
              <a:cs typeface="Arial" panose="020B0604020202020204" pitchFamily="34" charset="0"/>
            </a:endParaRPr>
          </a:p>
        </p:txBody>
      </p:sp>
      <p:pic>
        <p:nvPicPr>
          <p:cNvPr id="79" name="Immagine 7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08168" y="2714116"/>
            <a:ext cx="2097206" cy="1133954"/>
          </a:xfrm>
          <a:prstGeom prst="rect">
            <a:avLst/>
          </a:prstGeom>
        </p:spPr>
      </p:pic>
      <p:pic>
        <p:nvPicPr>
          <p:cNvPr id="80" name="Immagine 7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4432" y="2340365"/>
            <a:ext cx="1900406" cy="1653769"/>
          </a:xfrm>
          <a:prstGeom prst="rect">
            <a:avLst/>
          </a:prstGeom>
        </p:spPr>
      </p:pic>
      <p:grpSp>
        <p:nvGrpSpPr>
          <p:cNvPr id="81" name="Gruppo 80"/>
          <p:cNvGrpSpPr/>
          <p:nvPr/>
        </p:nvGrpSpPr>
        <p:grpSpPr>
          <a:xfrm>
            <a:off x="7562754" y="4005446"/>
            <a:ext cx="2511119" cy="1133162"/>
            <a:chOff x="7315644" y="3735998"/>
            <a:chExt cx="2511119" cy="1133162"/>
          </a:xfrm>
        </p:grpSpPr>
        <p:pic>
          <p:nvPicPr>
            <p:cNvPr id="82" name="Immagine 81"/>
            <p:cNvPicPr>
              <a:picLocks noChangeAspect="1"/>
            </p:cNvPicPr>
            <p:nvPr/>
          </p:nvPicPr>
          <p:blipFill rotWithShape="1">
            <a:blip r:embed="rId7" cstate="email">
              <a:extLst>
                <a:ext uri="{28A0092B-C50C-407E-A947-70E740481C1C}">
                  <a14:useLocalDpi xmlns:a14="http://schemas.microsoft.com/office/drawing/2010/main"/>
                </a:ext>
              </a:extLst>
            </a:blip>
            <a:srcRect b="10412"/>
            <a:stretch/>
          </p:blipFill>
          <p:spPr>
            <a:xfrm>
              <a:off x="7315644" y="3735998"/>
              <a:ext cx="2511119" cy="1133162"/>
            </a:xfrm>
            <a:prstGeom prst="rect">
              <a:avLst/>
            </a:prstGeom>
          </p:spPr>
        </p:pic>
        <p:sp>
          <p:nvSpPr>
            <p:cNvPr id="83" name="Rettangolo arrotondato 82"/>
            <p:cNvSpPr/>
            <p:nvPr/>
          </p:nvSpPr>
          <p:spPr>
            <a:xfrm>
              <a:off x="7531772" y="3824275"/>
              <a:ext cx="405455" cy="1440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grpSp>
      <p:pic>
        <p:nvPicPr>
          <p:cNvPr id="84" name="Immagine 8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27558" y="4005446"/>
            <a:ext cx="2306715" cy="1151746"/>
          </a:xfrm>
          <a:prstGeom prst="rect">
            <a:avLst/>
          </a:prstGeom>
        </p:spPr>
      </p:pic>
      <p:sp>
        <p:nvSpPr>
          <p:cNvPr id="85" name="Rettangolo 84"/>
          <p:cNvSpPr/>
          <p:nvPr/>
        </p:nvSpPr>
        <p:spPr>
          <a:xfrm>
            <a:off x="2563590" y="4918401"/>
            <a:ext cx="3563796" cy="369332"/>
          </a:xfrm>
          <a:prstGeom prst="rect">
            <a:avLst/>
          </a:prstGeom>
        </p:spPr>
        <p:txBody>
          <a:bodyPr wrap="none">
            <a:spAutoFit/>
          </a:bodyPr>
          <a:lstStyle/>
          <a:p>
            <a:pPr marL="285750" indent="-285750" eaLnBrk="1" fontAlgn="auto" hangingPunct="1">
              <a:spcBef>
                <a:spcPts val="0"/>
              </a:spcBef>
              <a:spcAft>
                <a:spcPts val="0"/>
              </a:spcAft>
              <a:buFont typeface="Arial" panose="020B0604020202020204" pitchFamily="34" charset="0"/>
              <a:buChar char="•"/>
            </a:pPr>
            <a:r>
              <a:rPr lang="pt-BR" sz="1800" b="0" dirty="0">
                <a:solidFill>
                  <a:prstClr val="black">
                    <a:lumMod val="75000"/>
                    <a:lumOff val="25000"/>
                  </a:prstClr>
                </a:solidFill>
                <a:latin typeface="Arial" panose="020B0604020202020204" pitchFamily="34" charset="0"/>
                <a:ea typeface="+mn-ea"/>
                <a:cs typeface="Arial" panose="020B0604020202020204" pitchFamily="34" charset="0"/>
              </a:rPr>
              <a:t>Expansão de mg para gramas</a:t>
            </a:r>
            <a:endParaRPr lang="it-IT" sz="1800" b="0" dirty="0">
              <a:solidFill>
                <a:prstClr val="black">
                  <a:lumMod val="75000"/>
                  <a:lumOff val="25000"/>
                </a:prstClr>
              </a:solidFill>
              <a:latin typeface="Arial" panose="020B0604020202020204" pitchFamily="34" charset="0"/>
              <a:ea typeface="+mn-ea"/>
              <a:cs typeface="Arial" panose="020B0604020202020204" pitchFamily="34" charset="0"/>
            </a:endParaRPr>
          </a:p>
        </p:txBody>
      </p:sp>
      <p:pic>
        <p:nvPicPr>
          <p:cNvPr id="89" name="Immagine 88"/>
          <p:cNvPicPr>
            <a:picLocks noChangeAspect="1"/>
          </p:cNvPicPr>
          <p:nvPr/>
        </p:nvPicPr>
        <p:blipFill rotWithShape="1">
          <a:blip r:embed="rId9" cstate="email">
            <a:extLst>
              <a:ext uri="{28A0092B-C50C-407E-A947-70E740481C1C}">
                <a14:useLocalDpi xmlns:a14="http://schemas.microsoft.com/office/drawing/2010/main"/>
              </a:ext>
            </a:extLst>
          </a:blip>
          <a:srcRect l="1748" t="1300" r="59635" b="11183"/>
          <a:stretch/>
        </p:blipFill>
        <p:spPr>
          <a:xfrm>
            <a:off x="405799" y="1761148"/>
            <a:ext cx="1945786" cy="1296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 name="Immagine 89"/>
          <p:cNvPicPr>
            <a:picLocks noChangeAspect="1"/>
          </p:cNvPicPr>
          <p:nvPr/>
        </p:nvPicPr>
        <p:blipFill rotWithShape="1">
          <a:blip r:embed="rId10" cstate="email">
            <a:extLst>
              <a:ext uri="{28A0092B-C50C-407E-A947-70E740481C1C}">
                <a14:useLocalDpi xmlns:a14="http://schemas.microsoft.com/office/drawing/2010/main"/>
              </a:ext>
            </a:extLst>
          </a:blip>
          <a:srcRect r="16229"/>
          <a:stretch/>
        </p:blipFill>
        <p:spPr>
          <a:xfrm>
            <a:off x="419383" y="3130001"/>
            <a:ext cx="2023259" cy="1168779"/>
          </a:xfrm>
          <a:prstGeom prst="rect">
            <a:avLst/>
          </a:prstGeom>
        </p:spPr>
      </p:pic>
      <p:sp>
        <p:nvSpPr>
          <p:cNvPr id="91" name="Rectangle 43"/>
          <p:cNvSpPr/>
          <p:nvPr/>
        </p:nvSpPr>
        <p:spPr bwMode="auto">
          <a:xfrm>
            <a:off x="7617885" y="5326269"/>
            <a:ext cx="4392488" cy="656954"/>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92" name="CasellaDiTesto 91"/>
          <p:cNvSpPr txBox="1"/>
          <p:nvPr/>
        </p:nvSpPr>
        <p:spPr>
          <a:xfrm>
            <a:off x="7402589" y="5370067"/>
            <a:ext cx="4849937" cy="615553"/>
          </a:xfrm>
          <a:prstGeom prst="rect">
            <a:avLst/>
          </a:prstGeom>
          <a:noFill/>
        </p:spPr>
        <p:txBody>
          <a:bodyPr wrap="square" rtlCol="0">
            <a:spAutoFit/>
          </a:bodyPr>
          <a:lstStyle/>
          <a:p>
            <a:pPr algn="ctr" eaLnBrk="1" fontAlgn="auto" hangingPunct="1">
              <a:spcBef>
                <a:spcPts val="0"/>
              </a:spcBef>
              <a:spcAft>
                <a:spcPts val="0"/>
              </a:spcAft>
            </a:pPr>
            <a:r>
              <a:rPr lang="pt-BR" sz="1700" dirty="0">
                <a:solidFill>
                  <a:schemeClr val="bg1"/>
                </a:solidFill>
                <a:latin typeface="Arial" panose="020B0604020202020204" pitchFamily="34" charset="0"/>
                <a:ea typeface="+mn-ea"/>
                <a:cs typeface="Arial" panose="020B0604020202020204" pitchFamily="34" charset="0"/>
              </a:rPr>
              <a:t>RESULTADO: melhor extrato para ser formulado.</a:t>
            </a:r>
            <a:endParaRPr lang="it-IT" sz="1700" dirty="0">
              <a:solidFill>
                <a:schemeClr val="bg1"/>
              </a:solidFill>
              <a:latin typeface="Arial" panose="020B0604020202020204" pitchFamily="34" charset="0"/>
              <a:ea typeface="+mn-ea"/>
              <a:cs typeface="Arial" panose="020B0604020202020204" pitchFamily="34" charset="0"/>
            </a:endParaRPr>
          </a:p>
        </p:txBody>
      </p:sp>
      <p:sp>
        <p:nvSpPr>
          <p:cNvPr id="93" name="Rectangle 14"/>
          <p:cNvSpPr/>
          <p:nvPr/>
        </p:nvSpPr>
        <p:spPr bwMode="auto">
          <a:xfrm>
            <a:off x="405799" y="4355648"/>
            <a:ext cx="1945785" cy="981207"/>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fontAlgn="auto" hangingPunct="1">
              <a:spcBef>
                <a:spcPts val="0"/>
              </a:spcBef>
              <a:spcAft>
                <a:spcPts val="0"/>
              </a:spcAft>
            </a:pPr>
            <a:r>
              <a:rPr lang="pt-BR" sz="1800" b="0" dirty="0">
                <a:solidFill>
                  <a:srgbClr val="FFFFFF"/>
                </a:solidFill>
                <a:latin typeface="Arial" panose="020B0604020202020204" pitchFamily="34" charset="0"/>
                <a:cs typeface="Arial" panose="020B0604020202020204" pitchFamily="34" charset="0"/>
              </a:rPr>
              <a:t>Estudo de processos de extração</a:t>
            </a:r>
            <a:endParaRPr lang="en-US" sz="2800" dirty="0">
              <a:solidFill>
                <a:srgbClr val="FFFFFF"/>
              </a:solidFill>
              <a:latin typeface="Arial" panose="020B0604020202020204" pitchFamily="34" charset="0"/>
              <a:cs typeface="Arial" panose="020B0604020202020204" pitchFamily="34" charset="0"/>
            </a:endParaRPr>
          </a:p>
        </p:txBody>
      </p:sp>
      <p:sp>
        <p:nvSpPr>
          <p:cNvPr id="57" name="CasellaDiTesto 1">
            <a:extLst>
              <a:ext uri="{FF2B5EF4-FFF2-40B4-BE49-F238E27FC236}">
                <a16:creationId xmlns:a16="http://schemas.microsoft.com/office/drawing/2014/main" id="{8A379053-1FA9-4C09-9019-54C70B16B217}"/>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35" name="Gruppo 1">
            <a:extLst>
              <a:ext uri="{FF2B5EF4-FFF2-40B4-BE49-F238E27FC236}">
                <a16:creationId xmlns:a16="http://schemas.microsoft.com/office/drawing/2014/main" id="{1C627D6C-75F6-43F5-B8E8-1E1FB46C3A54}"/>
              </a:ext>
            </a:extLst>
          </p:cNvPr>
          <p:cNvGrpSpPr/>
          <p:nvPr/>
        </p:nvGrpSpPr>
        <p:grpSpPr>
          <a:xfrm>
            <a:off x="479376" y="622205"/>
            <a:ext cx="5710447" cy="369332"/>
            <a:chOff x="551384" y="1052736"/>
            <a:chExt cx="5492101" cy="369332"/>
          </a:xfrm>
        </p:grpSpPr>
        <p:sp>
          <p:nvSpPr>
            <p:cNvPr id="36" name="Pentagon 41">
              <a:extLst>
                <a:ext uri="{FF2B5EF4-FFF2-40B4-BE49-F238E27FC236}">
                  <a16:creationId xmlns:a16="http://schemas.microsoft.com/office/drawing/2014/main" id="{432C336F-C785-4B43-B2C9-D2C4D295EF90}"/>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7" name="Chevron 42">
              <a:extLst>
                <a:ext uri="{FF2B5EF4-FFF2-40B4-BE49-F238E27FC236}">
                  <a16:creationId xmlns:a16="http://schemas.microsoft.com/office/drawing/2014/main" id="{05EA16A2-B847-4C6B-A2C7-70B7F7F64776}"/>
                </a:ext>
              </a:extLst>
            </p:cNvPr>
            <p:cNvSpPr/>
            <p:nvPr/>
          </p:nvSpPr>
          <p:spPr bwMode="auto">
            <a:xfrm>
              <a:off x="141548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8" name="Chevron 43">
              <a:extLst>
                <a:ext uri="{FF2B5EF4-FFF2-40B4-BE49-F238E27FC236}">
                  <a16:creationId xmlns:a16="http://schemas.microsoft.com/office/drawing/2014/main" id="{1A960EFB-9332-471B-96F2-F629BE087CC2}"/>
                </a:ext>
              </a:extLst>
            </p:cNvPr>
            <p:cNvSpPr/>
            <p:nvPr/>
          </p:nvSpPr>
          <p:spPr bwMode="auto">
            <a:xfrm>
              <a:off x="249560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9" name="Chevron 44">
              <a:extLst>
                <a:ext uri="{FF2B5EF4-FFF2-40B4-BE49-F238E27FC236}">
                  <a16:creationId xmlns:a16="http://schemas.microsoft.com/office/drawing/2014/main" id="{DA720861-748A-4829-BE8F-CCA391598BE4}"/>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0" name="Chevron 45">
              <a:extLst>
                <a:ext uri="{FF2B5EF4-FFF2-40B4-BE49-F238E27FC236}">
                  <a16:creationId xmlns:a16="http://schemas.microsoft.com/office/drawing/2014/main" id="{36BA7B10-EF81-4D7E-A1AE-540EB165DFE7}"/>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2" name="TextBox 46">
              <a:extLst>
                <a:ext uri="{FF2B5EF4-FFF2-40B4-BE49-F238E27FC236}">
                  <a16:creationId xmlns:a16="http://schemas.microsoft.com/office/drawing/2014/main" id="{AF8B70B2-B8A5-4825-8E5B-EE8F758EDFE3}"/>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3" name="TextBox 47">
              <a:extLst>
                <a:ext uri="{FF2B5EF4-FFF2-40B4-BE49-F238E27FC236}">
                  <a16:creationId xmlns:a16="http://schemas.microsoft.com/office/drawing/2014/main" id="{75C2C513-52C6-4A96-8A1C-F72B91DBABDB}"/>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44" name="TextBox 48">
              <a:extLst>
                <a:ext uri="{FF2B5EF4-FFF2-40B4-BE49-F238E27FC236}">
                  <a16:creationId xmlns:a16="http://schemas.microsoft.com/office/drawing/2014/main" id="{275ECECE-FA0F-46EB-8879-4716C802D7D7}"/>
                </a:ext>
              </a:extLst>
            </p:cNvPr>
            <p:cNvSpPr txBox="1"/>
            <p:nvPr/>
          </p:nvSpPr>
          <p:spPr>
            <a:xfrm>
              <a:off x="2639616" y="1052736"/>
              <a:ext cx="955596" cy="369332"/>
            </a:xfrm>
            <a:prstGeom prst="rect">
              <a:avLst/>
            </a:prstGeom>
            <a:noFill/>
          </p:spPr>
          <p:txBody>
            <a:bodyPr wrap="square" rtlCol="0">
              <a:spAutoFit/>
            </a:bodyPr>
            <a:lstStyle/>
            <a:p>
              <a:r>
                <a:rPr lang="en-US" sz="900" dirty="0">
                  <a:solidFill>
                    <a:schemeClr val="bg1"/>
                  </a:solidFill>
                </a:rPr>
                <a:t>TRIAGEM BIOLÓGICA</a:t>
              </a:r>
            </a:p>
          </p:txBody>
        </p:sp>
        <p:sp>
          <p:nvSpPr>
            <p:cNvPr id="45" name="TextBox 49">
              <a:extLst>
                <a:ext uri="{FF2B5EF4-FFF2-40B4-BE49-F238E27FC236}">
                  <a16:creationId xmlns:a16="http://schemas.microsoft.com/office/drawing/2014/main" id="{1F297602-13CC-4864-BB3A-D35B702B1856}"/>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46" name="TextBox 50">
              <a:extLst>
                <a:ext uri="{FF2B5EF4-FFF2-40B4-BE49-F238E27FC236}">
                  <a16:creationId xmlns:a16="http://schemas.microsoft.com/office/drawing/2014/main" id="{33070451-5C8B-4046-95B4-499A4DAA1FA0}"/>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84412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arrotondato 29"/>
          <p:cNvSpPr/>
          <p:nvPr/>
        </p:nvSpPr>
        <p:spPr>
          <a:xfrm>
            <a:off x="393903" y="2539999"/>
            <a:ext cx="1741658" cy="1005696"/>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Arial" panose="020B0604020202020204" pitchFamily="34" charset="0"/>
                <a:cs typeface="Arial" panose="020B0604020202020204" pitchFamily="34" charset="0"/>
              </a:rPr>
              <a:t>TRIAGEM BIOLÓGICA *</a:t>
            </a:r>
          </a:p>
        </p:txBody>
      </p:sp>
      <p:sp>
        <p:nvSpPr>
          <p:cNvPr id="16" name="CasellaDiTesto 18"/>
          <p:cNvSpPr txBox="1"/>
          <p:nvPr/>
        </p:nvSpPr>
        <p:spPr>
          <a:xfrm>
            <a:off x="9912424" y="3140968"/>
            <a:ext cx="2160240" cy="13681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sz="195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pt-BR" sz="1500" dirty="0"/>
              <a:t>SELEÇÃO preliminar e caracterização de eficácia (modo de ação)</a:t>
            </a:r>
            <a:endParaRPr lang="it-IT" sz="1500" b="0" dirty="0"/>
          </a:p>
        </p:txBody>
      </p:sp>
      <p:sp>
        <p:nvSpPr>
          <p:cNvPr id="17" name="Bent-Up Arrow 16"/>
          <p:cNvSpPr/>
          <p:nvPr/>
        </p:nvSpPr>
        <p:spPr bwMode="auto">
          <a:xfrm>
            <a:off x="9768408" y="4437112"/>
            <a:ext cx="1368152" cy="576064"/>
          </a:xfrm>
          <a:prstGeom prst="bentUpArrow">
            <a:avLst>
              <a:gd name="adj1" fmla="val 25000"/>
              <a:gd name="adj2" fmla="val 31167"/>
              <a:gd name="adj3" fmla="val 37332"/>
            </a:avLst>
          </a:prstGeom>
          <a:solidFill>
            <a:schemeClr val="accent5">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8" name="Rettangolo arrotondato 32"/>
          <p:cNvSpPr/>
          <p:nvPr/>
        </p:nvSpPr>
        <p:spPr>
          <a:xfrm>
            <a:off x="407916" y="3645024"/>
            <a:ext cx="1727096" cy="50405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it-IT" sz="1300" b="0" dirty="0">
                <a:solidFill>
                  <a:prstClr val="white"/>
                </a:solidFill>
                <a:latin typeface="Arial" panose="020B0604020202020204" pitchFamily="34" charset="0"/>
                <a:cs typeface="Arial" panose="020B0604020202020204" pitchFamily="34" charset="0"/>
              </a:rPr>
              <a:t>min. 3 meses</a:t>
            </a:r>
          </a:p>
        </p:txBody>
      </p:sp>
      <p:sp>
        <p:nvSpPr>
          <p:cNvPr id="19" name="Rectangle 18"/>
          <p:cNvSpPr/>
          <p:nvPr/>
        </p:nvSpPr>
        <p:spPr bwMode="auto">
          <a:xfrm>
            <a:off x="6096000"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0" name="Rectangle 19"/>
          <p:cNvSpPr/>
          <p:nvPr/>
        </p:nvSpPr>
        <p:spPr bwMode="auto">
          <a:xfrm>
            <a:off x="4223792"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1" name="Rectangle 20"/>
          <p:cNvSpPr/>
          <p:nvPr/>
        </p:nvSpPr>
        <p:spPr bwMode="auto">
          <a:xfrm>
            <a:off x="7968208"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2" name="Rectangle 21"/>
          <p:cNvSpPr/>
          <p:nvPr/>
        </p:nvSpPr>
        <p:spPr bwMode="auto">
          <a:xfrm>
            <a:off x="2351584"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6" name="Rectangle 25"/>
          <p:cNvSpPr/>
          <p:nvPr/>
        </p:nvSpPr>
        <p:spPr bwMode="auto">
          <a:xfrm>
            <a:off x="6096000" y="4131077"/>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7" name="Rectangle 26"/>
          <p:cNvSpPr/>
          <p:nvPr/>
        </p:nvSpPr>
        <p:spPr bwMode="auto">
          <a:xfrm>
            <a:off x="4223792" y="4131077"/>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8" name="Rectangle 27"/>
          <p:cNvSpPr/>
          <p:nvPr/>
        </p:nvSpPr>
        <p:spPr bwMode="auto">
          <a:xfrm>
            <a:off x="7968208" y="4131077"/>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9" name="Rectangle 28"/>
          <p:cNvSpPr/>
          <p:nvPr/>
        </p:nvSpPr>
        <p:spPr bwMode="auto">
          <a:xfrm>
            <a:off x="2351584" y="4131077"/>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0" name="TextBox 20"/>
          <p:cNvSpPr txBox="1"/>
          <p:nvPr/>
        </p:nvSpPr>
        <p:spPr>
          <a:xfrm>
            <a:off x="2407599" y="4438854"/>
            <a:ext cx="1744185" cy="307777"/>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BIOENSAIOS</a:t>
            </a:r>
          </a:p>
        </p:txBody>
      </p:sp>
      <p:sp>
        <p:nvSpPr>
          <p:cNvPr id="31" name="TextBox 15"/>
          <p:cNvSpPr txBox="1"/>
          <p:nvPr/>
        </p:nvSpPr>
        <p:spPr>
          <a:xfrm>
            <a:off x="4284913" y="4437112"/>
            <a:ext cx="1667071" cy="307777"/>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GENÓMICA</a:t>
            </a:r>
            <a:endParaRPr lang="en-US" sz="1400" i="1" dirty="0">
              <a:solidFill>
                <a:schemeClr val="bg1"/>
              </a:solidFill>
              <a:latin typeface="Arial" panose="020B0604020202020204" pitchFamily="34" charset="0"/>
              <a:ea typeface="+mn-ea"/>
              <a:cs typeface="Arial" panose="020B0604020202020204" pitchFamily="34" charset="0"/>
            </a:endParaRPr>
          </a:p>
        </p:txBody>
      </p:sp>
      <p:sp>
        <p:nvSpPr>
          <p:cNvPr id="32" name="TextBox 21"/>
          <p:cNvSpPr txBox="1"/>
          <p:nvPr/>
        </p:nvSpPr>
        <p:spPr>
          <a:xfrm>
            <a:off x="6151680" y="4438854"/>
            <a:ext cx="1744520" cy="307777"/>
          </a:xfrm>
          <a:prstGeom prst="rect">
            <a:avLst/>
          </a:prstGeom>
          <a:noFill/>
        </p:spPr>
        <p:txBody>
          <a:bodyPr wrap="square" lIns="0" rIns="0"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FENÔMICA</a:t>
            </a:r>
          </a:p>
        </p:txBody>
      </p:sp>
      <p:sp>
        <p:nvSpPr>
          <p:cNvPr id="33" name="TextBox 21"/>
          <p:cNvSpPr txBox="1"/>
          <p:nvPr/>
        </p:nvSpPr>
        <p:spPr>
          <a:xfrm>
            <a:off x="8040216" y="4437112"/>
            <a:ext cx="1656184" cy="307777"/>
          </a:xfrm>
          <a:prstGeom prst="rect">
            <a:avLst/>
          </a:prstGeom>
          <a:noFill/>
        </p:spPr>
        <p:txBody>
          <a:bodyPr wrap="square" lIns="0" rIns="0"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OUTRAS OMICAS</a:t>
            </a:r>
          </a:p>
        </p:txBody>
      </p:sp>
      <p:sp>
        <p:nvSpPr>
          <p:cNvPr id="36" name="Rectangle 35"/>
          <p:cNvSpPr/>
          <p:nvPr/>
        </p:nvSpPr>
        <p:spPr bwMode="auto">
          <a:xfrm>
            <a:off x="2495600"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sp>
        <p:nvSpPr>
          <p:cNvPr id="39" name="Rettangolo 4"/>
          <p:cNvSpPr/>
          <p:nvPr/>
        </p:nvSpPr>
        <p:spPr>
          <a:xfrm>
            <a:off x="294902" y="4149080"/>
            <a:ext cx="1984674" cy="1169551"/>
          </a:xfrm>
          <a:prstGeom prst="rect">
            <a:avLst/>
          </a:prstGeom>
        </p:spPr>
        <p:txBody>
          <a:bodyPr wrap="square">
            <a:spAutoFit/>
          </a:bodyPr>
          <a:lstStyle/>
          <a:p>
            <a:pPr algn="ctr" eaLnBrk="1" fontAlgn="auto" hangingPunct="1">
              <a:spcBef>
                <a:spcPts val="0"/>
              </a:spcBef>
              <a:spcAft>
                <a:spcPts val="0"/>
              </a:spcAft>
            </a:pPr>
            <a:r>
              <a:rPr lang="it-IT" sz="1400" dirty="0">
                <a:solidFill>
                  <a:prstClr val="black">
                    <a:lumMod val="75000"/>
                    <a:lumOff val="25000"/>
                  </a:prstClr>
                </a:solidFill>
                <a:latin typeface="Arial" panose="020B0604020202020204" pitchFamily="34" charset="0"/>
                <a:ea typeface="+mn-ea"/>
                <a:cs typeface="Arial" panose="020B0604020202020204" pitchFamily="34" charset="0"/>
              </a:rPr>
              <a:t> </a:t>
            </a:r>
            <a:r>
              <a:rPr lang="it-IT" sz="1400" b="0" dirty="0">
                <a:solidFill>
                  <a:prstClr val="black">
                    <a:lumMod val="75000"/>
                    <a:lumOff val="25000"/>
                  </a:prstClr>
                </a:solidFill>
                <a:latin typeface="Arial Narrow" panose="020B0606020202030204" pitchFamily="34" charset="0"/>
                <a:ea typeface="+mn-ea"/>
                <a:cs typeface="Arial" panose="020B0604020202020204" pitchFamily="34" charset="0"/>
              </a:rPr>
              <a:t>*</a:t>
            </a:r>
            <a:r>
              <a:rPr lang="pt-BR" sz="1400" b="0" dirty="0">
                <a:solidFill>
                  <a:prstClr val="black">
                    <a:lumMod val="75000"/>
                    <a:lumOff val="25000"/>
                  </a:prstClr>
                </a:solidFill>
                <a:latin typeface="Arial Narrow" panose="020B0606020202030204" pitchFamily="34" charset="0"/>
                <a:ea typeface="+mn-ea"/>
                <a:cs typeface="Arial" panose="020B0604020202020204" pitchFamily="34" charset="0"/>
              </a:rPr>
              <a:t>principalmente, protótipos, mas também matérias-primas selecionadas, </a:t>
            </a:r>
            <a:r>
              <a:rPr lang="pt-BR" sz="1400" b="0" dirty="0" err="1">
                <a:solidFill>
                  <a:prstClr val="black">
                    <a:lumMod val="75000"/>
                    <a:lumOff val="25000"/>
                  </a:prstClr>
                </a:solidFill>
                <a:latin typeface="Arial Narrow" panose="020B0606020202030204" pitchFamily="34" charset="0"/>
                <a:ea typeface="+mn-ea"/>
                <a:cs typeface="Arial" panose="020B0604020202020204" pitchFamily="34" charset="0"/>
              </a:rPr>
              <a:t>fitoquímicos</a:t>
            </a:r>
            <a:r>
              <a:rPr lang="pt-BR" sz="1400" b="0" dirty="0">
                <a:solidFill>
                  <a:prstClr val="black">
                    <a:lumMod val="75000"/>
                    <a:lumOff val="25000"/>
                  </a:prstClr>
                </a:solidFill>
                <a:latin typeface="Arial Narrow" panose="020B0606020202030204" pitchFamily="34" charset="0"/>
                <a:ea typeface="+mn-ea"/>
                <a:cs typeface="Arial" panose="020B0604020202020204" pitchFamily="34" charset="0"/>
              </a:rPr>
              <a:t>, microrganismos</a:t>
            </a:r>
            <a:endParaRPr lang="it-IT" sz="1400" b="0" dirty="0">
              <a:solidFill>
                <a:prstClr val="black">
                  <a:lumMod val="75000"/>
                  <a:lumOff val="25000"/>
                </a:prstClr>
              </a:solidFill>
              <a:latin typeface="Arial Narrow" panose="020B0606020202030204" pitchFamily="34" charset="0"/>
              <a:ea typeface="+mn-ea"/>
              <a:cs typeface="Arial" panose="020B0604020202020204" pitchFamily="34" charset="0"/>
            </a:endParaRPr>
          </a:p>
        </p:txBody>
      </p:sp>
      <p:pic>
        <p:nvPicPr>
          <p:cNvPr id="40" name="Picture 39" descr="Schermata 2018-01-25 alle 10.25.5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5600" y="2492896"/>
            <a:ext cx="1479708" cy="1484784"/>
          </a:xfrm>
          <a:prstGeom prst="rect">
            <a:avLst/>
          </a:prstGeom>
        </p:spPr>
      </p:pic>
      <p:sp>
        <p:nvSpPr>
          <p:cNvPr id="41" name="Rectangle 40"/>
          <p:cNvSpPr/>
          <p:nvPr/>
        </p:nvSpPr>
        <p:spPr bwMode="auto">
          <a:xfrm>
            <a:off x="4367808"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sp>
        <p:nvSpPr>
          <p:cNvPr id="42" name="Rectangle 41"/>
          <p:cNvSpPr/>
          <p:nvPr/>
        </p:nvSpPr>
        <p:spPr bwMode="auto">
          <a:xfrm>
            <a:off x="6240016"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sp>
        <p:nvSpPr>
          <p:cNvPr id="43" name="Rectangle 42"/>
          <p:cNvSpPr/>
          <p:nvPr/>
        </p:nvSpPr>
        <p:spPr bwMode="auto">
          <a:xfrm>
            <a:off x="8112224"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47" name="Picture 46" descr="201506_Affymetrix_Array_Chi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9856" y="2636912"/>
            <a:ext cx="1296144" cy="1296144"/>
          </a:xfrm>
          <a:prstGeom prst="rect">
            <a:avLst/>
          </a:prstGeom>
        </p:spPr>
      </p:pic>
      <p:pic>
        <p:nvPicPr>
          <p:cNvPr id="49" name="Picture 48" descr="glass-36749_640.png"/>
          <p:cNvPicPr>
            <a:picLocks noChangeAspect="1"/>
          </p:cNvPicPr>
          <p:nvPr/>
        </p:nvPicPr>
        <p:blipFill rotWithShape="1">
          <a:blip r:embed="rId4" cstate="email">
            <a:alphaModFix amt="56000"/>
            <a:extLst>
              <a:ext uri="{28A0092B-C50C-407E-A947-70E740481C1C}">
                <a14:useLocalDpi xmlns:a14="http://schemas.microsoft.com/office/drawing/2010/main"/>
              </a:ext>
            </a:extLst>
          </a:blip>
          <a:srcRect/>
          <a:stretch/>
        </p:blipFill>
        <p:spPr>
          <a:xfrm rot="5400000">
            <a:off x="4315931" y="2904814"/>
            <a:ext cx="1151506" cy="1047751"/>
          </a:xfrm>
          <a:prstGeom prst="rect">
            <a:avLst/>
          </a:prstGeom>
        </p:spPr>
      </p:pic>
      <p:pic>
        <p:nvPicPr>
          <p:cNvPr id="50" name="Picture 49" descr="Genomics-England-logo-2015.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0800000">
            <a:off x="4511824" y="2896097"/>
            <a:ext cx="864096" cy="820933"/>
          </a:xfrm>
          <a:prstGeom prst="ellipse">
            <a:avLst/>
          </a:prstGeom>
        </p:spPr>
      </p:pic>
      <p:pic>
        <p:nvPicPr>
          <p:cNvPr id="67" name="Picture 66" descr="MoleculeIcon.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84232" y="2708920"/>
            <a:ext cx="1152128" cy="1107702"/>
          </a:xfrm>
          <a:prstGeom prst="rect">
            <a:avLst/>
          </a:prstGeom>
        </p:spPr>
      </p:pic>
      <p:pic>
        <p:nvPicPr>
          <p:cNvPr id="70" name="Picture 69" descr="86504-20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88288" y="2852936"/>
            <a:ext cx="1080120" cy="1152128"/>
          </a:xfrm>
          <a:prstGeom prst="rect">
            <a:avLst/>
          </a:prstGeom>
        </p:spPr>
      </p:pic>
      <p:pic>
        <p:nvPicPr>
          <p:cNvPr id="71" name="Picture 70" descr="Schermata 2018-01-25 alle 11.08.1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40016" y="2636912"/>
            <a:ext cx="1508707" cy="1368152"/>
          </a:xfrm>
          <a:prstGeom prst="rect">
            <a:avLst/>
          </a:prstGeom>
        </p:spPr>
      </p:pic>
      <p:pic>
        <p:nvPicPr>
          <p:cNvPr id="72" name="Picture 71" descr="grafico.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12024" y="2564904"/>
            <a:ext cx="1368152" cy="432048"/>
          </a:xfrm>
          <a:prstGeom prst="rect">
            <a:avLst/>
          </a:prstGeom>
        </p:spPr>
      </p:pic>
      <p:sp>
        <p:nvSpPr>
          <p:cNvPr id="44" name="CasellaDiTesto 1">
            <a:extLst>
              <a:ext uri="{FF2B5EF4-FFF2-40B4-BE49-F238E27FC236}">
                <a16:creationId xmlns:a16="http://schemas.microsoft.com/office/drawing/2014/main" id="{1600DFEB-3A6E-4564-9738-8BF52A03DA88}"/>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45" name="Gruppo 1">
            <a:extLst>
              <a:ext uri="{FF2B5EF4-FFF2-40B4-BE49-F238E27FC236}">
                <a16:creationId xmlns:a16="http://schemas.microsoft.com/office/drawing/2014/main" id="{0AA987BE-155D-41D2-AE71-F77BC3AC1E3C}"/>
              </a:ext>
            </a:extLst>
          </p:cNvPr>
          <p:cNvGrpSpPr/>
          <p:nvPr/>
        </p:nvGrpSpPr>
        <p:grpSpPr>
          <a:xfrm>
            <a:off x="479376" y="622205"/>
            <a:ext cx="5710447" cy="369332"/>
            <a:chOff x="551384" y="1052736"/>
            <a:chExt cx="5492101" cy="369332"/>
          </a:xfrm>
        </p:grpSpPr>
        <p:sp>
          <p:nvSpPr>
            <p:cNvPr id="46" name="Pentagon 41">
              <a:extLst>
                <a:ext uri="{FF2B5EF4-FFF2-40B4-BE49-F238E27FC236}">
                  <a16:creationId xmlns:a16="http://schemas.microsoft.com/office/drawing/2014/main" id="{D1E757BB-BCE9-4D06-A8EA-7F48CCB037E3}"/>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8" name="Chevron 42">
              <a:extLst>
                <a:ext uri="{FF2B5EF4-FFF2-40B4-BE49-F238E27FC236}">
                  <a16:creationId xmlns:a16="http://schemas.microsoft.com/office/drawing/2014/main" id="{3E3EB1E2-DA6B-4951-B8AD-51FC7E73C342}"/>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1" name="Chevron 43">
              <a:extLst>
                <a:ext uri="{FF2B5EF4-FFF2-40B4-BE49-F238E27FC236}">
                  <a16:creationId xmlns:a16="http://schemas.microsoft.com/office/drawing/2014/main" id="{D35A1BCD-24A0-4783-ACA0-CB6955735ADC}"/>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2" name="Chevron 44">
              <a:extLst>
                <a:ext uri="{FF2B5EF4-FFF2-40B4-BE49-F238E27FC236}">
                  <a16:creationId xmlns:a16="http://schemas.microsoft.com/office/drawing/2014/main" id="{BC009EA3-5549-42E2-BBCC-5460B9D827D6}"/>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3" name="Chevron 45">
              <a:extLst>
                <a:ext uri="{FF2B5EF4-FFF2-40B4-BE49-F238E27FC236}">
                  <a16:creationId xmlns:a16="http://schemas.microsoft.com/office/drawing/2014/main" id="{C241E817-02DE-4A2F-B1B7-571AC485A13A}"/>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4" name="TextBox 46">
              <a:extLst>
                <a:ext uri="{FF2B5EF4-FFF2-40B4-BE49-F238E27FC236}">
                  <a16:creationId xmlns:a16="http://schemas.microsoft.com/office/drawing/2014/main" id="{997F6A05-C786-4301-832C-E2E1C0F2CA90}"/>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8" name="TextBox 47">
              <a:extLst>
                <a:ext uri="{FF2B5EF4-FFF2-40B4-BE49-F238E27FC236}">
                  <a16:creationId xmlns:a16="http://schemas.microsoft.com/office/drawing/2014/main" id="{77D02E61-DF6E-4558-92A1-7EA0CC073365}"/>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9" name="TextBox 48">
              <a:extLst>
                <a:ext uri="{FF2B5EF4-FFF2-40B4-BE49-F238E27FC236}">
                  <a16:creationId xmlns:a16="http://schemas.microsoft.com/office/drawing/2014/main" id="{122F3FBD-F2BA-4F47-AAA0-07F1AE07E263}"/>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73" name="TextBox 49">
              <a:extLst>
                <a:ext uri="{FF2B5EF4-FFF2-40B4-BE49-F238E27FC236}">
                  <a16:creationId xmlns:a16="http://schemas.microsoft.com/office/drawing/2014/main" id="{75775B8B-75A1-463E-8714-D6E7481F111E}"/>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74" name="TextBox 50">
              <a:extLst>
                <a:ext uri="{FF2B5EF4-FFF2-40B4-BE49-F238E27FC236}">
                  <a16:creationId xmlns:a16="http://schemas.microsoft.com/office/drawing/2014/main" id="{15EA8038-8CEA-4CD1-844A-4CFD2FB2865D}"/>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41522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35360" y="2304705"/>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4" name="Rectangle 13"/>
          <p:cNvSpPr/>
          <p:nvPr/>
        </p:nvSpPr>
        <p:spPr bwMode="auto">
          <a:xfrm>
            <a:off x="335360" y="4086902"/>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5" name="TextBox 20"/>
          <p:cNvSpPr txBox="1"/>
          <p:nvPr/>
        </p:nvSpPr>
        <p:spPr>
          <a:xfrm>
            <a:off x="382247" y="4147745"/>
            <a:ext cx="1744185" cy="954107"/>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BIOENSAIOS</a:t>
            </a:r>
          </a:p>
          <a:p>
            <a:pPr algn="ctr" eaLnBrk="1" fontAlgn="auto" hangingPunct="1">
              <a:spcBef>
                <a:spcPts val="0"/>
              </a:spcBef>
              <a:spcAft>
                <a:spcPts val="0"/>
              </a:spcAft>
            </a:pPr>
            <a:r>
              <a:rPr lang="en-US" sz="1400" b="0" i="1" dirty="0">
                <a:solidFill>
                  <a:schemeClr val="bg1"/>
                </a:solidFill>
                <a:latin typeface="Arial" panose="020B0604020202020204" pitchFamily="34" charset="0"/>
                <a:cs typeface="Arial" panose="020B0604020202020204" pitchFamily="34" charset="0"/>
              </a:rPr>
              <a:t>Testes in vitro &amp; </a:t>
            </a:r>
            <a:r>
              <a:rPr lang="en-US" sz="1400" b="0" i="1" dirty="0" err="1">
                <a:solidFill>
                  <a:schemeClr val="bg1"/>
                </a:solidFill>
                <a:latin typeface="Arial" panose="020B0604020202020204" pitchFamily="34" charset="0"/>
                <a:cs typeface="Arial" panose="020B0604020202020204" pitchFamily="34" charset="0"/>
              </a:rPr>
              <a:t>micropheno-digitação</a:t>
            </a:r>
            <a:endParaRPr lang="en-US" sz="1400" b="0" i="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bwMode="auto">
          <a:xfrm>
            <a:off x="479376" y="2448721"/>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17" name="Picture 16" descr="Schermata 2018-01-25 alle 10.25.5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376" y="2448721"/>
            <a:ext cx="1479708" cy="1484784"/>
          </a:xfrm>
          <a:prstGeom prst="rect">
            <a:avLst/>
          </a:prstGeom>
        </p:spPr>
      </p:pic>
      <p:pic>
        <p:nvPicPr>
          <p:cNvPr id="18" name="Picture 5" descr="cid:image012.jpg@01CF450F.ABDB0F8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285" t="1999" r="59170" b="33891"/>
          <a:stretch/>
        </p:blipFill>
        <p:spPr bwMode="auto">
          <a:xfrm>
            <a:off x="911424" y="5167022"/>
            <a:ext cx="634943" cy="56623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9" name="Rettangolo 9"/>
          <p:cNvSpPr/>
          <p:nvPr/>
        </p:nvSpPr>
        <p:spPr>
          <a:xfrm>
            <a:off x="231778" y="1412776"/>
            <a:ext cx="11984902" cy="369332"/>
          </a:xfrm>
          <a:prstGeom prst="rect">
            <a:avLst/>
          </a:prstGeom>
        </p:spPr>
        <p:txBody>
          <a:bodyPr wrap="square">
            <a:spAutoFit/>
          </a:bodyPr>
          <a:lstStyle/>
          <a:p>
            <a:pPr eaLnBrk="1" fontAlgn="auto" hangingPunct="1">
              <a:spcBef>
                <a:spcPts val="0"/>
              </a:spcBef>
              <a:spcAft>
                <a:spcPts val="0"/>
              </a:spcAft>
            </a:pPr>
            <a:r>
              <a:rPr lang="pt-BR" sz="1800" i="1" dirty="0">
                <a:solidFill>
                  <a:prstClr val="black">
                    <a:lumMod val="75000"/>
                    <a:lumOff val="25000"/>
                  </a:prstClr>
                </a:solidFill>
                <a:latin typeface="Arial" panose="020B0604020202020204" pitchFamily="34" charset="0"/>
                <a:ea typeface="+mn-ea"/>
                <a:cs typeface="Arial" panose="020B0604020202020204" pitchFamily="34" charset="0"/>
              </a:rPr>
              <a:t>Acelerar o processo de seleção preliminar: sem solo e concorrência com fungos/bactérias</a:t>
            </a:r>
            <a:endParaRPr lang="it-IT" sz="1800" i="1" dirty="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20" name="Rettangolo 11"/>
          <p:cNvSpPr/>
          <p:nvPr/>
        </p:nvSpPr>
        <p:spPr>
          <a:xfrm>
            <a:off x="2381444" y="2132856"/>
            <a:ext cx="4920762" cy="2431435"/>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pt-BR" sz="1750" b="0" dirty="0">
                <a:solidFill>
                  <a:srgbClr val="404040"/>
                </a:solidFill>
                <a:latin typeface="Arial" panose="020B0604020202020204" pitchFamily="34" charset="0"/>
                <a:ea typeface="+mn-ea"/>
                <a:cs typeface="Arial" panose="020B0604020202020204" pitchFamily="34" charset="0"/>
              </a:rPr>
              <a:t>Seleção das melhores plantas modelo (</a:t>
            </a:r>
            <a:r>
              <a:rPr lang="pt-BR" sz="1750" b="0" i="1" dirty="0" err="1">
                <a:solidFill>
                  <a:srgbClr val="404040"/>
                </a:solidFill>
                <a:latin typeface="Arial" panose="020B0604020202020204" pitchFamily="34" charset="0"/>
                <a:ea typeface="+mn-ea"/>
                <a:cs typeface="Arial" panose="020B0604020202020204" pitchFamily="34" charset="0"/>
              </a:rPr>
              <a:t>Arabidopsis</a:t>
            </a:r>
            <a:r>
              <a:rPr lang="pt-BR" sz="1750" b="0" dirty="0">
                <a:solidFill>
                  <a:srgbClr val="404040"/>
                </a:solidFill>
                <a:latin typeface="Arial" panose="020B0604020202020204" pitchFamily="34" charset="0"/>
                <a:ea typeface="+mn-ea"/>
                <a:cs typeface="Arial" panose="020B0604020202020204" pitchFamily="34" charset="0"/>
              </a:rPr>
              <a:t>, tomate, </a:t>
            </a:r>
            <a:r>
              <a:rPr lang="pt-BR" sz="1750" b="0" i="1" dirty="0" err="1">
                <a:solidFill>
                  <a:srgbClr val="404040"/>
                </a:solidFill>
                <a:latin typeface="Arial" panose="020B0604020202020204" pitchFamily="34" charset="0"/>
                <a:ea typeface="+mn-ea"/>
                <a:cs typeface="Arial" panose="020B0604020202020204" pitchFamily="34" charset="0"/>
              </a:rPr>
              <a:t>Brachipodium</a:t>
            </a:r>
            <a:r>
              <a:rPr lang="pt-BR" sz="1750" b="0" dirty="0">
                <a:solidFill>
                  <a:srgbClr val="404040"/>
                </a:solidFill>
                <a:latin typeface="Arial" panose="020B0604020202020204" pitchFamily="34" charset="0"/>
                <a:ea typeface="+mn-ea"/>
                <a:cs typeface="Arial" panose="020B0604020202020204" pitchFamily="34" charset="0"/>
              </a:rPr>
              <a:t>, etc.)</a:t>
            </a:r>
          </a:p>
          <a:p>
            <a:pPr marL="285750" indent="-285750" eaLnBrk="1" fontAlgn="auto" hangingPunct="1">
              <a:spcBef>
                <a:spcPts val="0"/>
              </a:spcBef>
              <a:spcAft>
                <a:spcPts val="0"/>
              </a:spcAft>
              <a:buFont typeface="Arial" panose="020B0604020202020204" pitchFamily="34" charset="0"/>
              <a:buChar char="•"/>
            </a:pPr>
            <a:endParaRPr lang="it-IT" sz="1200" b="0" dirty="0">
              <a:solidFill>
                <a:srgbClr val="404040"/>
              </a:solidFill>
              <a:latin typeface="Arial" panose="020B0604020202020204" pitchFamily="34" charset="0"/>
              <a:ea typeface="+mn-ea"/>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pPr>
            <a:r>
              <a:rPr lang="pt-BR" sz="1750" b="0" dirty="0">
                <a:solidFill>
                  <a:srgbClr val="404040"/>
                </a:solidFill>
                <a:latin typeface="Arial" panose="020B0604020202020204" pitchFamily="34" charset="0"/>
                <a:ea typeface="+mn-ea"/>
                <a:cs typeface="Arial" panose="020B0604020202020204" pitchFamily="34" charset="0"/>
              </a:rPr>
              <a:t>Germinação de plantas e crescimento sob condições estéreis, em meio nutritivo líquido ou sólido</a:t>
            </a:r>
          </a:p>
          <a:p>
            <a:pPr marL="285750" indent="-285750" eaLnBrk="1" fontAlgn="auto" hangingPunct="1">
              <a:spcBef>
                <a:spcPts val="0"/>
              </a:spcBef>
              <a:spcAft>
                <a:spcPts val="0"/>
              </a:spcAft>
              <a:buFont typeface="Arial" panose="020B0604020202020204" pitchFamily="34" charset="0"/>
              <a:buChar char="•"/>
            </a:pPr>
            <a:endParaRPr lang="pt-BR" sz="1750" b="0" dirty="0">
              <a:solidFill>
                <a:srgbClr val="404040"/>
              </a:solidFill>
              <a:latin typeface="Arial" panose="020B0604020202020204" pitchFamily="34" charset="0"/>
              <a:ea typeface="+mn-ea"/>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pPr>
            <a:r>
              <a:rPr lang="pt-BR" sz="1750" dirty="0">
                <a:solidFill>
                  <a:srgbClr val="404040"/>
                </a:solidFill>
                <a:latin typeface="Arial" panose="020B0604020202020204" pitchFamily="34" charset="0"/>
                <a:ea typeface="+mn-ea"/>
                <a:cs typeface="Arial" panose="020B0604020202020204" pitchFamily="34" charset="0"/>
              </a:rPr>
              <a:t>Os parâmetros de luz e temperatura são modulados/monitorados</a:t>
            </a:r>
            <a:endParaRPr lang="it-IT" sz="1750" dirty="0">
              <a:solidFill>
                <a:srgbClr val="404040"/>
              </a:solidFill>
              <a:latin typeface="Arial" panose="020B0604020202020204" pitchFamily="34" charset="0"/>
              <a:ea typeface="+mn-ea"/>
              <a:cs typeface="Arial" panose="020B0604020202020204" pitchFamily="34" charset="0"/>
            </a:endParaRPr>
          </a:p>
        </p:txBody>
      </p:sp>
      <p:sp>
        <p:nvSpPr>
          <p:cNvPr id="21" name="Rettangolo 18"/>
          <p:cNvSpPr/>
          <p:nvPr/>
        </p:nvSpPr>
        <p:spPr>
          <a:xfrm>
            <a:off x="2398471" y="4582869"/>
            <a:ext cx="5353713" cy="646331"/>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pt-BR" sz="1750" b="0" dirty="0" err="1">
                <a:solidFill>
                  <a:srgbClr val="404040"/>
                </a:solidFill>
                <a:latin typeface="Arial" panose="020B0604020202020204" pitchFamily="34" charset="0"/>
                <a:ea typeface="+mn-ea"/>
                <a:cs typeface="Arial" panose="020B0604020202020204" pitchFamily="34" charset="0"/>
              </a:rPr>
              <a:t>Bioestimulantes</a:t>
            </a:r>
            <a:r>
              <a:rPr lang="pt-BR" sz="1750" b="0" dirty="0">
                <a:solidFill>
                  <a:srgbClr val="404040"/>
                </a:solidFill>
                <a:latin typeface="Arial" panose="020B0604020202020204" pitchFamily="34" charset="0"/>
                <a:ea typeface="+mn-ea"/>
                <a:cs typeface="Arial" panose="020B0604020202020204" pitchFamily="34" charset="0"/>
              </a:rPr>
              <a:t> são adicionados para avaliar as curvas de resposta de dose-efeito</a:t>
            </a:r>
            <a:endParaRPr lang="it-IT" sz="1750" dirty="0">
              <a:solidFill>
                <a:srgbClr val="404040"/>
              </a:solidFill>
              <a:latin typeface="Arial" panose="020B0604020202020204" pitchFamily="34" charset="0"/>
              <a:ea typeface="+mn-ea"/>
              <a:cs typeface="Arial" panose="020B0604020202020204" pitchFamily="34" charset="0"/>
            </a:endParaRPr>
          </a:p>
        </p:txBody>
      </p:sp>
      <p:sp>
        <p:nvSpPr>
          <p:cNvPr id="22" name="Rettangolo 29"/>
          <p:cNvSpPr/>
          <p:nvPr/>
        </p:nvSpPr>
        <p:spPr>
          <a:xfrm>
            <a:off x="2380541" y="5374957"/>
            <a:ext cx="5353713" cy="646331"/>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pt-BR" sz="1750" b="0" dirty="0">
                <a:solidFill>
                  <a:srgbClr val="404040"/>
                </a:solidFill>
                <a:latin typeface="Arial" panose="020B0604020202020204" pitchFamily="34" charset="0"/>
                <a:ea typeface="+mn-ea"/>
                <a:cs typeface="Arial" panose="020B0604020202020204" pitchFamily="34" charset="0"/>
              </a:rPr>
              <a:t>Estudos de efeito de micróbios em plantas (PGPR, solubilização de nutrientes)</a:t>
            </a:r>
            <a:endParaRPr lang="it-IT" sz="1750" b="0" dirty="0">
              <a:solidFill>
                <a:srgbClr val="404040"/>
              </a:solidFill>
              <a:latin typeface="Arial" panose="020B0604020202020204" pitchFamily="34" charset="0"/>
              <a:ea typeface="+mn-ea"/>
              <a:cs typeface="Arial" panose="020B0604020202020204" pitchFamily="34" charset="0"/>
            </a:endParaRPr>
          </a:p>
        </p:txBody>
      </p:sp>
      <p:cxnSp>
        <p:nvCxnSpPr>
          <p:cNvPr id="23" name="Straight Connector 22"/>
          <p:cNvCxnSpPr/>
          <p:nvPr/>
        </p:nvCxnSpPr>
        <p:spPr bwMode="auto">
          <a:xfrm>
            <a:off x="2135560" y="3778300"/>
            <a:ext cx="432048"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24" name="Straight Connector 23"/>
          <p:cNvCxnSpPr/>
          <p:nvPr/>
        </p:nvCxnSpPr>
        <p:spPr bwMode="auto">
          <a:xfrm>
            <a:off x="2423592" y="2338140"/>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25" name="Straight Connector 24"/>
          <p:cNvCxnSpPr/>
          <p:nvPr/>
        </p:nvCxnSpPr>
        <p:spPr bwMode="auto">
          <a:xfrm>
            <a:off x="2423592" y="3058220"/>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26" name="Straight Connector 25"/>
          <p:cNvCxnSpPr/>
          <p:nvPr/>
        </p:nvCxnSpPr>
        <p:spPr bwMode="auto">
          <a:xfrm>
            <a:off x="2423592" y="4354364"/>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27" name="Straight Connector 26"/>
          <p:cNvCxnSpPr/>
          <p:nvPr/>
        </p:nvCxnSpPr>
        <p:spPr bwMode="auto">
          <a:xfrm>
            <a:off x="2423592" y="5074444"/>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28" name="Straight Connector 27"/>
          <p:cNvCxnSpPr/>
          <p:nvPr/>
        </p:nvCxnSpPr>
        <p:spPr bwMode="auto">
          <a:xfrm flipV="1">
            <a:off x="2423592" y="2338140"/>
            <a:ext cx="0" cy="2736304"/>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pic>
        <p:nvPicPr>
          <p:cNvPr id="32"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661" t="33297" r="24272" b="11315"/>
          <a:stretch/>
        </p:blipFill>
        <p:spPr bwMode="auto">
          <a:xfrm>
            <a:off x="7705050" y="3725066"/>
            <a:ext cx="4321041" cy="24432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3" name="Picture 19" descr="particolare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200223" y="3645024"/>
            <a:ext cx="1888305" cy="1296144"/>
          </a:xfrm>
          <a:prstGeom prst="rect">
            <a:avLst/>
          </a:prstGeom>
          <a:noFill/>
          <a:ln w="19050" cmpd="sng">
            <a:solidFill>
              <a:srgbClr val="235754"/>
            </a:solidFill>
          </a:ln>
        </p:spPr>
      </p:pic>
      <p:sp>
        <p:nvSpPr>
          <p:cNvPr id="34" name="Freccia a destra 14"/>
          <p:cNvSpPr/>
          <p:nvPr/>
        </p:nvSpPr>
        <p:spPr>
          <a:xfrm>
            <a:off x="9768408" y="4437112"/>
            <a:ext cx="864096" cy="360040"/>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sp>
        <p:nvSpPr>
          <p:cNvPr id="35" name="Rettangolo 17"/>
          <p:cNvSpPr/>
          <p:nvPr/>
        </p:nvSpPr>
        <p:spPr>
          <a:xfrm>
            <a:off x="7608168" y="3573016"/>
            <a:ext cx="4752519" cy="259228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grpSp>
        <p:nvGrpSpPr>
          <p:cNvPr id="36" name="Gruppo 15"/>
          <p:cNvGrpSpPr/>
          <p:nvPr/>
        </p:nvGrpSpPr>
        <p:grpSpPr>
          <a:xfrm>
            <a:off x="7608168" y="3645024"/>
            <a:ext cx="2592288" cy="2592288"/>
            <a:chOff x="2141494" y="1928479"/>
            <a:chExt cx="1715706" cy="1735864"/>
          </a:xfrm>
        </p:grpSpPr>
        <p:pic>
          <p:nvPicPr>
            <p:cNvPr id="37" name="Immagine 22"/>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l="9980" t="2513" r="2303" b="1049"/>
            <a:stretch/>
          </p:blipFill>
          <p:spPr>
            <a:xfrm>
              <a:off x="2141494" y="1928479"/>
              <a:ext cx="1715706" cy="1735864"/>
            </a:xfrm>
            <a:prstGeom prst="roundRect">
              <a:avLst>
                <a:gd name="adj" fmla="val 8594"/>
              </a:avLst>
            </a:prstGeom>
            <a:solidFill>
              <a:srgbClr val="FFFFFF">
                <a:shade val="85000"/>
              </a:srgbClr>
            </a:solidFill>
            <a:ln>
              <a:noFill/>
            </a:ln>
            <a:effectLst/>
          </p:spPr>
        </p:pic>
        <p:sp>
          <p:nvSpPr>
            <p:cNvPr id="38" name="CasellaDiTesto 23"/>
            <p:cNvSpPr txBox="1"/>
            <p:nvPr/>
          </p:nvSpPr>
          <p:spPr>
            <a:xfrm>
              <a:off x="2267957" y="3162618"/>
              <a:ext cx="1385109" cy="212415"/>
            </a:xfrm>
            <a:prstGeom prst="rect">
              <a:avLst/>
            </a:prstGeom>
            <a:noFill/>
          </p:spPr>
          <p:txBody>
            <a:bodyPr wrap="square" rtlCol="0">
              <a:spAutoFit/>
            </a:bodyPr>
            <a:lstStyle/>
            <a:p>
              <a:pPr algn="ctr" eaLnBrk="1" fontAlgn="auto" hangingPunct="1">
                <a:spcBef>
                  <a:spcPts val="0"/>
                </a:spcBef>
                <a:spcAft>
                  <a:spcPts val="0"/>
                </a:spcAft>
              </a:pPr>
              <a:r>
                <a:rPr lang="en-US" sz="1300" dirty="0">
                  <a:solidFill>
                    <a:schemeClr val="bg1"/>
                  </a:solidFill>
                  <a:latin typeface="Arial" panose="020B0604020202020204" pitchFamily="34" charset="0"/>
                  <a:ea typeface="+mn-ea"/>
                  <a:cs typeface="Arial" panose="020B0604020202020204" pitchFamily="34" charset="0"/>
                </a:rPr>
                <a:t>Inoculum 3 cm</a:t>
              </a:r>
            </a:p>
          </p:txBody>
        </p:sp>
        <p:cxnSp>
          <p:nvCxnSpPr>
            <p:cNvPr id="39" name="Connettore 2 24"/>
            <p:cNvCxnSpPr/>
            <p:nvPr/>
          </p:nvCxnSpPr>
          <p:spPr>
            <a:xfrm flipV="1">
              <a:off x="3310419" y="3021969"/>
              <a:ext cx="559" cy="144000"/>
            </a:xfrm>
            <a:prstGeom prst="straightConnector1">
              <a:avLst/>
            </a:prstGeom>
            <a:ln w="15875">
              <a:solidFill>
                <a:srgbClr val="FF0000"/>
              </a:solidFill>
              <a:headEnd w="sm" len="sm"/>
              <a:tailEnd type="triangle"/>
            </a:ln>
          </p:spPr>
          <p:style>
            <a:lnRef idx="2">
              <a:schemeClr val="accent2"/>
            </a:lnRef>
            <a:fillRef idx="0">
              <a:schemeClr val="accent2"/>
            </a:fillRef>
            <a:effectRef idx="1">
              <a:schemeClr val="accent2"/>
            </a:effectRef>
            <a:fontRef idx="minor">
              <a:schemeClr val="tx1"/>
            </a:fontRef>
          </p:style>
        </p:cxnSp>
        <p:cxnSp>
          <p:nvCxnSpPr>
            <p:cNvPr id="40" name="Connettore 2 25"/>
            <p:cNvCxnSpPr/>
            <p:nvPr/>
          </p:nvCxnSpPr>
          <p:spPr>
            <a:xfrm flipV="1">
              <a:off x="2632260" y="3021969"/>
              <a:ext cx="559" cy="144000"/>
            </a:xfrm>
            <a:prstGeom prst="straightConnector1">
              <a:avLst/>
            </a:prstGeom>
            <a:ln w="15875">
              <a:solidFill>
                <a:srgbClr val="FF0000"/>
              </a:solidFill>
              <a:headEnd w="sm" len="sm"/>
              <a:tailEnd type="triangle"/>
            </a:ln>
          </p:spPr>
          <p:style>
            <a:lnRef idx="2">
              <a:schemeClr val="accent2"/>
            </a:lnRef>
            <a:fillRef idx="0">
              <a:schemeClr val="accent2"/>
            </a:fillRef>
            <a:effectRef idx="1">
              <a:schemeClr val="accent2"/>
            </a:effectRef>
            <a:fontRef idx="minor">
              <a:schemeClr val="tx1"/>
            </a:fontRef>
          </p:style>
        </p:cxnSp>
      </p:grpSp>
      <p:pic>
        <p:nvPicPr>
          <p:cNvPr id="41"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84124" y="1844855"/>
            <a:ext cx="2411848" cy="17680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5" name="Straight Connector 44"/>
          <p:cNvCxnSpPr>
            <a:stCxn id="48" idx="0"/>
          </p:cNvCxnSpPr>
          <p:nvPr/>
        </p:nvCxnSpPr>
        <p:spPr bwMode="auto">
          <a:xfrm flipV="1">
            <a:off x="9371064" y="2038305"/>
            <a:ext cx="1224136" cy="648072"/>
          </a:xfrm>
          <a:prstGeom prst="line">
            <a:avLst/>
          </a:prstGeom>
          <a:solidFill>
            <a:schemeClr val="accent1"/>
          </a:solidFill>
          <a:ln w="9525" cap="flat" cmpd="sng" algn="ctr">
            <a:solidFill>
              <a:schemeClr val="bg2">
                <a:lumMod val="50000"/>
              </a:schemeClr>
            </a:solidFill>
            <a:prstDash val="solid"/>
            <a:round/>
            <a:headEnd type="none" w="med" len="med"/>
            <a:tailEnd type="none" w="med" len="med"/>
          </a:ln>
          <a:effectLst/>
        </p:spPr>
      </p:cxnSp>
      <p:cxnSp>
        <p:nvCxnSpPr>
          <p:cNvPr id="47" name="Straight Connector 46"/>
          <p:cNvCxnSpPr/>
          <p:nvPr/>
        </p:nvCxnSpPr>
        <p:spPr bwMode="auto">
          <a:xfrm>
            <a:off x="9371064" y="2974409"/>
            <a:ext cx="1512168" cy="576064"/>
          </a:xfrm>
          <a:prstGeom prst="line">
            <a:avLst/>
          </a:prstGeom>
          <a:solidFill>
            <a:schemeClr val="accent1"/>
          </a:solidFill>
          <a:ln w="9525" cap="flat" cmpd="sng" algn="ctr">
            <a:solidFill>
              <a:schemeClr val="bg2">
                <a:lumMod val="50000"/>
              </a:schemeClr>
            </a:solidFill>
            <a:prstDash val="solid"/>
            <a:round/>
            <a:headEnd type="none" w="med" len="med"/>
            <a:tailEnd type="none" w="med" len="med"/>
          </a:ln>
          <a:effectLst/>
        </p:spPr>
      </p:cxnSp>
      <p:sp>
        <p:nvSpPr>
          <p:cNvPr id="48" name="Oval 47"/>
          <p:cNvSpPr/>
          <p:nvPr/>
        </p:nvSpPr>
        <p:spPr bwMode="auto">
          <a:xfrm>
            <a:off x="9227048" y="2686377"/>
            <a:ext cx="288032" cy="288032"/>
          </a:xfrm>
          <a:prstGeom prst="ellipse">
            <a:avLst/>
          </a:prstGeom>
          <a:noFill/>
          <a:ln w="95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pic>
        <p:nvPicPr>
          <p:cNvPr id="31" name="Picture 30"/>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27207" t="13910" r="27302" b="8030"/>
          <a:stretch/>
        </p:blipFill>
        <p:spPr bwMode="auto">
          <a:xfrm>
            <a:off x="10248405" y="1844824"/>
            <a:ext cx="1824259" cy="1759737"/>
          </a:xfrm>
          <a:prstGeom prst="ellipse">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4" name="CasellaDiTesto 1">
            <a:extLst>
              <a:ext uri="{FF2B5EF4-FFF2-40B4-BE49-F238E27FC236}">
                <a16:creationId xmlns:a16="http://schemas.microsoft.com/office/drawing/2014/main" id="{1F42A4E1-81A9-4426-A822-801FB77353A3}"/>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71" name="Gruppo 1">
            <a:extLst>
              <a:ext uri="{FF2B5EF4-FFF2-40B4-BE49-F238E27FC236}">
                <a16:creationId xmlns:a16="http://schemas.microsoft.com/office/drawing/2014/main" id="{E76750A2-97C0-4041-ACC4-C6CD682D3503}"/>
              </a:ext>
            </a:extLst>
          </p:cNvPr>
          <p:cNvGrpSpPr/>
          <p:nvPr/>
        </p:nvGrpSpPr>
        <p:grpSpPr>
          <a:xfrm>
            <a:off x="479376" y="622205"/>
            <a:ext cx="5710447" cy="369332"/>
            <a:chOff x="551384" y="1052736"/>
            <a:chExt cx="5492101" cy="369332"/>
          </a:xfrm>
        </p:grpSpPr>
        <p:sp>
          <p:nvSpPr>
            <p:cNvPr id="72" name="Pentagon 41">
              <a:extLst>
                <a:ext uri="{FF2B5EF4-FFF2-40B4-BE49-F238E27FC236}">
                  <a16:creationId xmlns:a16="http://schemas.microsoft.com/office/drawing/2014/main" id="{5752476F-B14F-4CDF-A4E8-F2FBEEA8DA4D}"/>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3" name="Chevron 42">
              <a:extLst>
                <a:ext uri="{FF2B5EF4-FFF2-40B4-BE49-F238E27FC236}">
                  <a16:creationId xmlns:a16="http://schemas.microsoft.com/office/drawing/2014/main" id="{41077072-3B17-4A2E-AFF9-A2D69F2D314F}"/>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4" name="Chevron 43">
              <a:extLst>
                <a:ext uri="{FF2B5EF4-FFF2-40B4-BE49-F238E27FC236}">
                  <a16:creationId xmlns:a16="http://schemas.microsoft.com/office/drawing/2014/main" id="{7520E6EC-E724-4B4B-87B3-A5956C3810E6}"/>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5" name="Chevron 44">
              <a:extLst>
                <a:ext uri="{FF2B5EF4-FFF2-40B4-BE49-F238E27FC236}">
                  <a16:creationId xmlns:a16="http://schemas.microsoft.com/office/drawing/2014/main" id="{F8D8BD6F-75CE-4B95-AA66-D84147E6F07A}"/>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6" name="Chevron 45">
              <a:extLst>
                <a:ext uri="{FF2B5EF4-FFF2-40B4-BE49-F238E27FC236}">
                  <a16:creationId xmlns:a16="http://schemas.microsoft.com/office/drawing/2014/main" id="{64AB07EA-7A7D-48A1-9B8F-E00E7BF6C574}"/>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7" name="TextBox 46">
              <a:extLst>
                <a:ext uri="{FF2B5EF4-FFF2-40B4-BE49-F238E27FC236}">
                  <a16:creationId xmlns:a16="http://schemas.microsoft.com/office/drawing/2014/main" id="{86452258-BC86-484A-A94E-22A1CF03729C}"/>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78" name="TextBox 47">
              <a:extLst>
                <a:ext uri="{FF2B5EF4-FFF2-40B4-BE49-F238E27FC236}">
                  <a16:creationId xmlns:a16="http://schemas.microsoft.com/office/drawing/2014/main" id="{528598FA-5F3C-440F-A916-B2052F987501}"/>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79" name="TextBox 48">
              <a:extLst>
                <a:ext uri="{FF2B5EF4-FFF2-40B4-BE49-F238E27FC236}">
                  <a16:creationId xmlns:a16="http://schemas.microsoft.com/office/drawing/2014/main" id="{11BA3BEC-3685-439B-826C-EBCF28456B85}"/>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80" name="TextBox 49">
              <a:extLst>
                <a:ext uri="{FF2B5EF4-FFF2-40B4-BE49-F238E27FC236}">
                  <a16:creationId xmlns:a16="http://schemas.microsoft.com/office/drawing/2014/main" id="{F8A21EE0-4270-4D50-966E-664377E49696}"/>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81" name="TextBox 50">
              <a:extLst>
                <a:ext uri="{FF2B5EF4-FFF2-40B4-BE49-F238E27FC236}">
                  <a16:creationId xmlns:a16="http://schemas.microsoft.com/office/drawing/2014/main" id="{260D74C5-919A-491A-820A-B9F958FF16BC}"/>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353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35360" y="2304705"/>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4" name="Rectangle 13"/>
          <p:cNvSpPr/>
          <p:nvPr/>
        </p:nvSpPr>
        <p:spPr bwMode="auto">
          <a:xfrm>
            <a:off x="335360" y="4086902"/>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charset="0"/>
              <a:ea typeface="ＭＳ Ｐゴシック" pitchFamily="1" charset="-128"/>
            </a:endParaRPr>
          </a:p>
        </p:txBody>
      </p:sp>
      <p:sp>
        <p:nvSpPr>
          <p:cNvPr id="15" name="TextBox 20"/>
          <p:cNvSpPr txBox="1"/>
          <p:nvPr/>
        </p:nvSpPr>
        <p:spPr>
          <a:xfrm>
            <a:off x="240055" y="4202504"/>
            <a:ext cx="1958349" cy="738664"/>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BIOENSAIOS</a:t>
            </a:r>
          </a:p>
          <a:p>
            <a:pPr algn="ctr" eaLnBrk="1" fontAlgn="auto" hangingPunct="1">
              <a:spcBef>
                <a:spcPts val="0"/>
              </a:spcBef>
              <a:spcAft>
                <a:spcPts val="0"/>
              </a:spcAft>
            </a:pPr>
            <a:r>
              <a:rPr lang="en-US" sz="1400" b="0" i="1" dirty="0">
                <a:solidFill>
                  <a:schemeClr val="bg1"/>
                </a:solidFill>
                <a:latin typeface="Arial" panose="020B0604020202020204" pitchFamily="34" charset="0"/>
                <a:cs typeface="Arial" panose="020B0604020202020204" pitchFamily="34" charset="0"/>
              </a:rPr>
              <a:t>Testes in vitro &amp; </a:t>
            </a:r>
            <a:r>
              <a:rPr lang="en-US" sz="1400" b="0" i="1" dirty="0" err="1">
                <a:solidFill>
                  <a:schemeClr val="bg1"/>
                </a:solidFill>
                <a:latin typeface="Arial" panose="020B0604020202020204" pitchFamily="34" charset="0"/>
                <a:cs typeface="Arial" panose="020B0604020202020204" pitchFamily="34" charset="0"/>
              </a:rPr>
              <a:t>microfenotipagem</a:t>
            </a:r>
            <a:endParaRPr lang="en-US" sz="1400" b="0" i="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bwMode="auto">
          <a:xfrm>
            <a:off x="479376" y="2448721"/>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17" name="Picture 16" descr="Schermata 2018-01-25 alle 10.25.5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376" y="2448721"/>
            <a:ext cx="1479708" cy="1484784"/>
          </a:xfrm>
          <a:prstGeom prst="rect">
            <a:avLst/>
          </a:prstGeom>
        </p:spPr>
      </p:pic>
      <p:pic>
        <p:nvPicPr>
          <p:cNvPr id="18" name="Picture 5" descr="cid:image012.jpg@01CF450F.ABDB0F8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285" t="1999" r="59170" b="33891"/>
          <a:stretch/>
        </p:blipFill>
        <p:spPr bwMode="auto">
          <a:xfrm>
            <a:off x="911424" y="5167022"/>
            <a:ext cx="634943" cy="56623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9" name="Rettangolo 9"/>
          <p:cNvSpPr/>
          <p:nvPr/>
        </p:nvSpPr>
        <p:spPr>
          <a:xfrm>
            <a:off x="479176" y="1676529"/>
            <a:ext cx="11984902" cy="369332"/>
          </a:xfrm>
          <a:prstGeom prst="rect">
            <a:avLst/>
          </a:prstGeom>
        </p:spPr>
        <p:txBody>
          <a:bodyPr wrap="square">
            <a:spAutoFit/>
          </a:bodyPr>
          <a:lstStyle/>
          <a:p>
            <a:pPr eaLnBrk="1" fontAlgn="auto" hangingPunct="1">
              <a:spcBef>
                <a:spcPts val="0"/>
              </a:spcBef>
              <a:spcAft>
                <a:spcPts val="0"/>
              </a:spcAft>
            </a:pPr>
            <a:r>
              <a:rPr lang="it-IT" sz="1800" i="1" dirty="0">
                <a:solidFill>
                  <a:prstClr val="black">
                    <a:lumMod val="75000"/>
                    <a:lumOff val="25000"/>
                  </a:prstClr>
                </a:solidFill>
                <a:latin typeface="Arial" panose="020B0604020202020204" pitchFamily="34" charset="0"/>
                <a:ea typeface="+mn-ea"/>
                <a:cs typeface="Arial" panose="020B0604020202020204" pitchFamily="34" charset="0"/>
              </a:rPr>
              <a:t>De qualitativo para quantitativo</a:t>
            </a:r>
          </a:p>
        </p:txBody>
      </p:sp>
      <p:pic>
        <p:nvPicPr>
          <p:cNvPr id="20" name="Immagine 10"/>
          <p:cNvPicPr>
            <a:picLocks noChangeAspect="1"/>
          </p:cNvPicPr>
          <p:nvPr/>
        </p:nvPicPr>
        <p:blipFill rotWithShape="1">
          <a:blip r:embed="rId4" cstate="email">
            <a:extLst>
              <a:ext uri="{28A0092B-C50C-407E-A947-70E740481C1C}">
                <a14:useLocalDpi xmlns:a14="http://schemas.microsoft.com/office/drawing/2010/main"/>
              </a:ext>
            </a:extLst>
          </a:blip>
          <a:srcRect l="18272" t="10115" r="34854" b="47892"/>
          <a:stretch/>
        </p:blipFill>
        <p:spPr>
          <a:xfrm>
            <a:off x="2351584" y="2322904"/>
            <a:ext cx="4129238" cy="2774117"/>
          </a:xfrm>
          <a:prstGeom prst="rect">
            <a:avLst/>
          </a:prstGeom>
          <a:solidFill>
            <a:srgbClr val="FFFFFF">
              <a:shade val="85000"/>
            </a:srgbClr>
          </a:solidFill>
          <a:ln>
            <a:noFill/>
          </a:ln>
          <a:effectLst/>
        </p:spPr>
      </p:pic>
      <p:pic>
        <p:nvPicPr>
          <p:cNvPr id="26" name="Picture 25" descr="Schermata 2018-01-25 alle 11.32.4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0136" y="2812866"/>
            <a:ext cx="4377260" cy="2304256"/>
          </a:xfrm>
          <a:prstGeom prst="rect">
            <a:avLst/>
          </a:prstGeom>
        </p:spPr>
      </p:pic>
      <p:sp>
        <p:nvSpPr>
          <p:cNvPr id="27" name="TextBox 26"/>
          <p:cNvSpPr txBox="1"/>
          <p:nvPr/>
        </p:nvSpPr>
        <p:spPr>
          <a:xfrm>
            <a:off x="7608168" y="5126995"/>
            <a:ext cx="648072" cy="246221"/>
          </a:xfrm>
          <a:prstGeom prst="rect">
            <a:avLst/>
          </a:prstGeom>
          <a:noFill/>
        </p:spPr>
        <p:txBody>
          <a:bodyPr wrap="square" rtlCol="0">
            <a:spAutoFit/>
          </a:bodyPr>
          <a:lstStyle/>
          <a:p>
            <a:pPr algn="ctr"/>
            <a:r>
              <a:rPr lang="en-US" sz="1000" b="0" dirty="0">
                <a:solidFill>
                  <a:schemeClr val="bg2">
                    <a:lumMod val="75000"/>
                  </a:schemeClr>
                </a:solidFill>
              </a:rPr>
              <a:t>UTC</a:t>
            </a:r>
          </a:p>
        </p:txBody>
      </p:sp>
      <p:sp>
        <p:nvSpPr>
          <p:cNvPr id="28" name="TextBox 27"/>
          <p:cNvSpPr txBox="1"/>
          <p:nvPr/>
        </p:nvSpPr>
        <p:spPr>
          <a:xfrm>
            <a:off x="6960096" y="2450112"/>
            <a:ext cx="327308" cy="2811026"/>
          </a:xfrm>
          <a:prstGeom prst="rect">
            <a:avLst/>
          </a:prstGeom>
          <a:noFill/>
        </p:spPr>
        <p:txBody>
          <a:bodyPr wrap="none" rtlCol="0">
            <a:spAutoFit/>
          </a:bodyPr>
          <a:lstStyle/>
          <a:p>
            <a:pPr>
              <a:lnSpc>
                <a:spcPct val="300000"/>
              </a:lnSpc>
            </a:pPr>
            <a:r>
              <a:rPr lang="en-US" sz="1000" b="0" dirty="0">
                <a:solidFill>
                  <a:schemeClr val="bg2">
                    <a:lumMod val="75000"/>
                  </a:schemeClr>
                </a:solidFill>
              </a:rPr>
              <a:t>80</a:t>
            </a:r>
          </a:p>
          <a:p>
            <a:pPr>
              <a:lnSpc>
                <a:spcPct val="300000"/>
              </a:lnSpc>
            </a:pPr>
            <a:r>
              <a:rPr lang="en-US" sz="1000" b="0" dirty="0">
                <a:solidFill>
                  <a:schemeClr val="bg2">
                    <a:lumMod val="75000"/>
                  </a:schemeClr>
                </a:solidFill>
              </a:rPr>
              <a:t>70</a:t>
            </a:r>
          </a:p>
          <a:p>
            <a:pPr>
              <a:lnSpc>
                <a:spcPct val="300000"/>
              </a:lnSpc>
            </a:pPr>
            <a:r>
              <a:rPr lang="en-US" sz="1000" b="0" dirty="0">
                <a:solidFill>
                  <a:schemeClr val="bg2">
                    <a:lumMod val="75000"/>
                  </a:schemeClr>
                </a:solidFill>
              </a:rPr>
              <a:t>60</a:t>
            </a:r>
          </a:p>
          <a:p>
            <a:pPr>
              <a:lnSpc>
                <a:spcPct val="300000"/>
              </a:lnSpc>
            </a:pPr>
            <a:r>
              <a:rPr lang="en-US" sz="1000" b="0" dirty="0">
                <a:solidFill>
                  <a:schemeClr val="bg2">
                    <a:lumMod val="75000"/>
                  </a:schemeClr>
                </a:solidFill>
              </a:rPr>
              <a:t>50</a:t>
            </a:r>
          </a:p>
          <a:p>
            <a:pPr>
              <a:lnSpc>
                <a:spcPct val="300000"/>
              </a:lnSpc>
            </a:pPr>
            <a:r>
              <a:rPr lang="en-US" sz="1000" b="0" dirty="0">
                <a:solidFill>
                  <a:schemeClr val="bg2">
                    <a:lumMod val="75000"/>
                  </a:schemeClr>
                </a:solidFill>
              </a:rPr>
              <a:t>40</a:t>
            </a:r>
          </a:p>
          <a:p>
            <a:pPr>
              <a:lnSpc>
                <a:spcPct val="300000"/>
              </a:lnSpc>
            </a:pPr>
            <a:r>
              <a:rPr lang="en-US" sz="1000" b="0" dirty="0">
                <a:solidFill>
                  <a:schemeClr val="bg2">
                    <a:lumMod val="75000"/>
                  </a:schemeClr>
                </a:solidFill>
              </a:rPr>
              <a:t>30</a:t>
            </a:r>
          </a:p>
        </p:txBody>
      </p:sp>
      <p:sp>
        <p:nvSpPr>
          <p:cNvPr id="29" name="TextBox 28"/>
          <p:cNvSpPr txBox="1"/>
          <p:nvPr/>
        </p:nvSpPr>
        <p:spPr>
          <a:xfrm>
            <a:off x="8616280" y="5117122"/>
            <a:ext cx="648072" cy="246221"/>
          </a:xfrm>
          <a:prstGeom prst="rect">
            <a:avLst/>
          </a:prstGeom>
          <a:noFill/>
        </p:spPr>
        <p:txBody>
          <a:bodyPr wrap="square" rtlCol="0">
            <a:spAutoFit/>
          </a:bodyPr>
          <a:lstStyle/>
          <a:p>
            <a:pPr algn="ctr"/>
            <a:r>
              <a:rPr lang="en-US" sz="1000" b="0" dirty="0" err="1">
                <a:solidFill>
                  <a:schemeClr val="bg2">
                    <a:lumMod val="75000"/>
                  </a:schemeClr>
                </a:solidFill>
              </a:rPr>
              <a:t>NaCl</a:t>
            </a:r>
            <a:endParaRPr lang="en-US" sz="1000" b="0" dirty="0">
              <a:solidFill>
                <a:schemeClr val="bg2">
                  <a:lumMod val="75000"/>
                </a:schemeClr>
              </a:solidFill>
            </a:endParaRPr>
          </a:p>
        </p:txBody>
      </p:sp>
      <p:sp>
        <p:nvSpPr>
          <p:cNvPr id="30" name="TextBox 29"/>
          <p:cNvSpPr txBox="1"/>
          <p:nvPr/>
        </p:nvSpPr>
        <p:spPr>
          <a:xfrm>
            <a:off x="9480376" y="5117122"/>
            <a:ext cx="1080120" cy="246221"/>
          </a:xfrm>
          <a:prstGeom prst="rect">
            <a:avLst/>
          </a:prstGeom>
          <a:noFill/>
        </p:spPr>
        <p:txBody>
          <a:bodyPr wrap="square" rtlCol="0">
            <a:spAutoFit/>
          </a:bodyPr>
          <a:lstStyle/>
          <a:p>
            <a:pPr algn="ctr"/>
            <a:r>
              <a:rPr lang="en-US" sz="1000" dirty="0">
                <a:solidFill>
                  <a:schemeClr val="bg2">
                    <a:lumMod val="75000"/>
                  </a:schemeClr>
                </a:solidFill>
              </a:rPr>
              <a:t>RETROSAL</a:t>
            </a:r>
          </a:p>
        </p:txBody>
      </p:sp>
      <p:sp>
        <p:nvSpPr>
          <p:cNvPr id="31" name="TextBox 30"/>
          <p:cNvSpPr txBox="1"/>
          <p:nvPr/>
        </p:nvSpPr>
        <p:spPr>
          <a:xfrm>
            <a:off x="10488488" y="5117122"/>
            <a:ext cx="1080120" cy="400110"/>
          </a:xfrm>
          <a:prstGeom prst="rect">
            <a:avLst/>
          </a:prstGeom>
          <a:noFill/>
        </p:spPr>
        <p:txBody>
          <a:bodyPr wrap="square" rtlCol="0">
            <a:spAutoFit/>
          </a:bodyPr>
          <a:lstStyle/>
          <a:p>
            <a:pPr algn="ctr"/>
            <a:r>
              <a:rPr lang="en-US" sz="1000" b="0" dirty="0" err="1">
                <a:solidFill>
                  <a:schemeClr val="bg2">
                    <a:lumMod val="75000"/>
                  </a:schemeClr>
                </a:solidFill>
              </a:rPr>
              <a:t>NaCl</a:t>
            </a:r>
            <a:r>
              <a:rPr lang="en-US" sz="1000" b="0" dirty="0">
                <a:solidFill>
                  <a:schemeClr val="bg2">
                    <a:lumMod val="75000"/>
                  </a:schemeClr>
                </a:solidFill>
              </a:rPr>
              <a:t> +</a:t>
            </a:r>
          </a:p>
          <a:p>
            <a:pPr algn="ctr"/>
            <a:r>
              <a:rPr lang="en-US" sz="1000" dirty="0">
                <a:solidFill>
                  <a:schemeClr val="bg2">
                    <a:lumMod val="75000"/>
                  </a:schemeClr>
                </a:solidFill>
              </a:rPr>
              <a:t>RETROSAL</a:t>
            </a:r>
          </a:p>
        </p:txBody>
      </p:sp>
      <p:sp>
        <p:nvSpPr>
          <p:cNvPr id="32" name="TextBox 31"/>
          <p:cNvSpPr txBox="1"/>
          <p:nvPr/>
        </p:nvSpPr>
        <p:spPr>
          <a:xfrm>
            <a:off x="9048328" y="2452826"/>
            <a:ext cx="864096" cy="246221"/>
          </a:xfrm>
          <a:prstGeom prst="rect">
            <a:avLst/>
          </a:prstGeom>
          <a:noFill/>
        </p:spPr>
        <p:txBody>
          <a:bodyPr wrap="square" rtlCol="0">
            <a:spAutoFit/>
          </a:bodyPr>
          <a:lstStyle/>
          <a:p>
            <a:pPr algn="ctr"/>
            <a:r>
              <a:rPr lang="en-US" sz="1000" dirty="0">
                <a:solidFill>
                  <a:schemeClr val="bg2">
                    <a:lumMod val="75000"/>
                  </a:schemeClr>
                </a:solidFill>
              </a:rPr>
              <a:t>FW (mg)</a:t>
            </a:r>
          </a:p>
        </p:txBody>
      </p:sp>
      <p:sp>
        <p:nvSpPr>
          <p:cNvPr id="36" name="TextBox 35"/>
          <p:cNvSpPr txBox="1"/>
          <p:nvPr/>
        </p:nvSpPr>
        <p:spPr>
          <a:xfrm>
            <a:off x="8616280" y="2164794"/>
            <a:ext cx="1728192" cy="307777"/>
          </a:xfrm>
          <a:prstGeom prst="rect">
            <a:avLst/>
          </a:prstGeom>
          <a:noFill/>
        </p:spPr>
        <p:txBody>
          <a:bodyPr wrap="square" rtlCol="0">
            <a:spAutoFit/>
          </a:bodyPr>
          <a:lstStyle/>
          <a:p>
            <a:pPr algn="ctr"/>
            <a:r>
              <a:rPr lang="en-US" sz="1400" dirty="0">
                <a:solidFill>
                  <a:schemeClr val="bg2">
                    <a:lumMod val="50000"/>
                  </a:schemeClr>
                </a:solidFill>
              </a:rPr>
              <a:t>Measure of traits</a:t>
            </a:r>
          </a:p>
        </p:txBody>
      </p:sp>
      <p:cxnSp>
        <p:nvCxnSpPr>
          <p:cNvPr id="44" name="Straight Connector 43"/>
          <p:cNvCxnSpPr/>
          <p:nvPr/>
        </p:nvCxnSpPr>
        <p:spPr bwMode="auto">
          <a:xfrm flipH="1">
            <a:off x="7896200" y="3892986"/>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7968208" y="3892986"/>
            <a:ext cx="0" cy="21602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7896200" y="4109010"/>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8904312" y="4325034"/>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H="1">
            <a:off x="9912424" y="3028890"/>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9984432" y="302889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flipH="1">
            <a:off x="9912424" y="3172906"/>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H="1">
            <a:off x="10920536" y="3100898"/>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10992544" y="310089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flipH="1">
            <a:off x="10920536" y="3244914"/>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7" name="TextBox 56"/>
          <p:cNvSpPr txBox="1"/>
          <p:nvPr/>
        </p:nvSpPr>
        <p:spPr>
          <a:xfrm>
            <a:off x="2423592" y="5126995"/>
            <a:ext cx="648072" cy="246221"/>
          </a:xfrm>
          <a:prstGeom prst="rect">
            <a:avLst/>
          </a:prstGeom>
          <a:noFill/>
        </p:spPr>
        <p:txBody>
          <a:bodyPr wrap="square" rtlCol="0">
            <a:spAutoFit/>
          </a:bodyPr>
          <a:lstStyle/>
          <a:p>
            <a:pPr algn="ctr"/>
            <a:r>
              <a:rPr lang="en-US" sz="1000" b="0" dirty="0">
                <a:solidFill>
                  <a:schemeClr val="bg2">
                    <a:lumMod val="75000"/>
                  </a:schemeClr>
                </a:solidFill>
              </a:rPr>
              <a:t>UTC</a:t>
            </a:r>
          </a:p>
        </p:txBody>
      </p:sp>
      <p:sp>
        <p:nvSpPr>
          <p:cNvPr id="58" name="TextBox 57"/>
          <p:cNvSpPr txBox="1"/>
          <p:nvPr/>
        </p:nvSpPr>
        <p:spPr>
          <a:xfrm>
            <a:off x="3431704" y="5115381"/>
            <a:ext cx="648072" cy="246221"/>
          </a:xfrm>
          <a:prstGeom prst="rect">
            <a:avLst/>
          </a:prstGeom>
          <a:noFill/>
        </p:spPr>
        <p:txBody>
          <a:bodyPr wrap="square" rtlCol="0">
            <a:spAutoFit/>
          </a:bodyPr>
          <a:lstStyle/>
          <a:p>
            <a:pPr algn="ctr"/>
            <a:r>
              <a:rPr lang="en-US" sz="1000" b="0" dirty="0" err="1">
                <a:solidFill>
                  <a:schemeClr val="bg2">
                    <a:lumMod val="75000"/>
                  </a:schemeClr>
                </a:solidFill>
              </a:rPr>
              <a:t>NaCl</a:t>
            </a:r>
            <a:endParaRPr lang="en-US" sz="1000" b="0" dirty="0">
              <a:solidFill>
                <a:schemeClr val="bg2">
                  <a:lumMod val="75000"/>
                </a:schemeClr>
              </a:solidFill>
            </a:endParaRPr>
          </a:p>
        </p:txBody>
      </p:sp>
      <p:sp>
        <p:nvSpPr>
          <p:cNvPr id="59" name="TextBox 58"/>
          <p:cNvSpPr txBox="1"/>
          <p:nvPr/>
        </p:nvSpPr>
        <p:spPr>
          <a:xfrm>
            <a:off x="4295800" y="5115381"/>
            <a:ext cx="1080120" cy="246221"/>
          </a:xfrm>
          <a:prstGeom prst="rect">
            <a:avLst/>
          </a:prstGeom>
          <a:noFill/>
        </p:spPr>
        <p:txBody>
          <a:bodyPr wrap="square" rtlCol="0">
            <a:spAutoFit/>
          </a:bodyPr>
          <a:lstStyle/>
          <a:p>
            <a:pPr algn="ctr"/>
            <a:r>
              <a:rPr lang="en-US" sz="1000" dirty="0">
                <a:solidFill>
                  <a:schemeClr val="bg2">
                    <a:lumMod val="75000"/>
                  </a:schemeClr>
                </a:solidFill>
              </a:rPr>
              <a:t>RETROSAL</a:t>
            </a:r>
          </a:p>
        </p:txBody>
      </p:sp>
      <p:sp>
        <p:nvSpPr>
          <p:cNvPr id="60" name="TextBox 59"/>
          <p:cNvSpPr txBox="1"/>
          <p:nvPr/>
        </p:nvSpPr>
        <p:spPr>
          <a:xfrm>
            <a:off x="5447928" y="5115381"/>
            <a:ext cx="1080120" cy="400110"/>
          </a:xfrm>
          <a:prstGeom prst="rect">
            <a:avLst/>
          </a:prstGeom>
          <a:noFill/>
        </p:spPr>
        <p:txBody>
          <a:bodyPr wrap="square" rtlCol="0">
            <a:spAutoFit/>
          </a:bodyPr>
          <a:lstStyle/>
          <a:p>
            <a:pPr algn="ctr"/>
            <a:r>
              <a:rPr lang="en-US" sz="1000" b="0" dirty="0" err="1">
                <a:solidFill>
                  <a:schemeClr val="bg2">
                    <a:lumMod val="75000"/>
                  </a:schemeClr>
                </a:solidFill>
              </a:rPr>
              <a:t>NaCl</a:t>
            </a:r>
            <a:r>
              <a:rPr lang="en-US" sz="1000" b="0" dirty="0">
                <a:solidFill>
                  <a:schemeClr val="bg2">
                    <a:lumMod val="75000"/>
                  </a:schemeClr>
                </a:solidFill>
              </a:rPr>
              <a:t> +</a:t>
            </a:r>
          </a:p>
          <a:p>
            <a:pPr algn="ctr"/>
            <a:r>
              <a:rPr lang="en-US" sz="1000" dirty="0">
                <a:solidFill>
                  <a:schemeClr val="bg2">
                    <a:lumMod val="75000"/>
                  </a:schemeClr>
                </a:solidFill>
              </a:rPr>
              <a:t>RETROSAL</a:t>
            </a:r>
          </a:p>
        </p:txBody>
      </p:sp>
      <p:sp>
        <p:nvSpPr>
          <p:cNvPr id="69" name="Rectangle 68"/>
          <p:cNvSpPr/>
          <p:nvPr/>
        </p:nvSpPr>
        <p:spPr bwMode="auto">
          <a:xfrm>
            <a:off x="6960096" y="2132856"/>
            <a:ext cx="4968552" cy="345638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grpSp>
        <p:nvGrpSpPr>
          <p:cNvPr id="70" name="Gruppo 15"/>
          <p:cNvGrpSpPr/>
          <p:nvPr/>
        </p:nvGrpSpPr>
        <p:grpSpPr>
          <a:xfrm>
            <a:off x="6864085" y="2993307"/>
            <a:ext cx="4992555" cy="2461208"/>
            <a:chOff x="9378319" y="2005614"/>
            <a:chExt cx="3127805" cy="1518861"/>
          </a:xfrm>
        </p:grpSpPr>
        <p:pic>
          <p:nvPicPr>
            <p:cNvPr id="71" name="Immagine 1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l="692" t="37658" r="90121" b="34813"/>
            <a:stretch/>
          </p:blipFill>
          <p:spPr>
            <a:xfrm>
              <a:off x="9789270" y="2005614"/>
              <a:ext cx="575302" cy="1292694"/>
            </a:xfrm>
            <a:prstGeom prst="rect">
              <a:avLst/>
            </a:prstGeom>
          </p:spPr>
        </p:pic>
        <p:sp>
          <p:nvSpPr>
            <p:cNvPr id="72" name="CasellaDiTesto 17"/>
            <p:cNvSpPr txBox="1"/>
            <p:nvPr/>
          </p:nvSpPr>
          <p:spPr>
            <a:xfrm>
              <a:off x="9378319" y="3296553"/>
              <a:ext cx="3127805" cy="227922"/>
            </a:xfrm>
            <a:prstGeom prst="rect">
              <a:avLst/>
            </a:prstGeom>
            <a:noFill/>
          </p:spPr>
          <p:txBody>
            <a:bodyPr wrap="square" rtlCol="0">
              <a:spAutoFit/>
            </a:bodyPr>
            <a:lstStyle/>
            <a:p>
              <a:pPr algn="ctr" eaLnBrk="1" fontAlgn="auto" hangingPunct="1">
                <a:spcBef>
                  <a:spcPts val="0"/>
                </a:spcBef>
                <a:spcAft>
                  <a:spcPts val="0"/>
                </a:spcAft>
              </a:pPr>
              <a:r>
                <a:rPr lang="pt-BR" sz="1800" dirty="0">
                  <a:solidFill>
                    <a:srgbClr val="404040"/>
                  </a:solidFill>
                  <a:latin typeface="Calibri"/>
                  <a:ea typeface="+mn-ea"/>
                </a:rPr>
                <a:t>Análise de imagem assistida por software de raiz</a:t>
              </a:r>
              <a:endParaRPr lang="en-US" sz="1800" dirty="0">
                <a:solidFill>
                  <a:srgbClr val="404040"/>
                </a:solidFill>
                <a:latin typeface="Calibri"/>
                <a:ea typeface="+mn-ea"/>
              </a:endParaRPr>
            </a:p>
          </p:txBody>
        </p:sp>
      </p:grpSp>
      <p:pic>
        <p:nvPicPr>
          <p:cNvPr id="74" name="Picture 73" descr="WinRHIZO.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44270" y="1938551"/>
            <a:ext cx="2914347" cy="969020"/>
          </a:xfrm>
          <a:prstGeom prst="rect">
            <a:avLst/>
          </a:prstGeom>
        </p:spPr>
      </p:pic>
      <p:pic>
        <p:nvPicPr>
          <p:cNvPr id="75" name="Picture 74" descr="Tech-12-Test-Tube-Plants-1.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28233" y="2888940"/>
            <a:ext cx="2624365" cy="2088232"/>
          </a:xfrm>
          <a:prstGeom prst="rect">
            <a:avLst/>
          </a:prstGeom>
        </p:spPr>
      </p:pic>
      <p:cxnSp>
        <p:nvCxnSpPr>
          <p:cNvPr id="77" name="Straight Connector 76"/>
          <p:cNvCxnSpPr/>
          <p:nvPr/>
        </p:nvCxnSpPr>
        <p:spPr bwMode="auto">
          <a:xfrm flipH="1">
            <a:off x="8400256" y="3645024"/>
            <a:ext cx="648072" cy="0"/>
          </a:xfrm>
          <a:prstGeom prst="line">
            <a:avLst/>
          </a:prstGeom>
          <a:solidFill>
            <a:schemeClr val="accent1"/>
          </a:solidFill>
          <a:ln w="9525" cap="flat" cmpd="sng" algn="ctr">
            <a:solidFill>
              <a:srgbClr val="FF6600"/>
            </a:solidFill>
            <a:prstDash val="solid"/>
            <a:round/>
            <a:headEnd type="none" w="med" len="med"/>
            <a:tailEnd type="none" w="med" len="med"/>
          </a:ln>
          <a:effectLst/>
        </p:spPr>
      </p:cxnSp>
      <p:cxnSp>
        <p:nvCxnSpPr>
          <p:cNvPr id="78" name="Straight Connector 77"/>
          <p:cNvCxnSpPr/>
          <p:nvPr/>
        </p:nvCxnSpPr>
        <p:spPr bwMode="auto">
          <a:xfrm flipH="1">
            <a:off x="8400256" y="3933056"/>
            <a:ext cx="720080" cy="0"/>
          </a:xfrm>
          <a:prstGeom prst="line">
            <a:avLst/>
          </a:prstGeom>
          <a:solidFill>
            <a:schemeClr val="accent1"/>
          </a:solidFill>
          <a:ln w="9525" cap="flat" cmpd="sng" algn="ctr">
            <a:solidFill>
              <a:srgbClr val="FF6600"/>
            </a:solidFill>
            <a:prstDash val="solid"/>
            <a:round/>
            <a:headEnd type="none" w="med" len="med"/>
            <a:tailEnd type="none" w="med" len="med"/>
          </a:ln>
          <a:effectLst/>
        </p:spPr>
      </p:cxnSp>
      <p:cxnSp>
        <p:nvCxnSpPr>
          <p:cNvPr id="80" name="Straight Connector 79"/>
          <p:cNvCxnSpPr/>
          <p:nvPr/>
        </p:nvCxnSpPr>
        <p:spPr bwMode="auto">
          <a:xfrm flipH="1">
            <a:off x="8400256" y="4653136"/>
            <a:ext cx="864096" cy="0"/>
          </a:xfrm>
          <a:prstGeom prst="line">
            <a:avLst/>
          </a:prstGeom>
          <a:solidFill>
            <a:schemeClr val="accent1"/>
          </a:solidFill>
          <a:ln w="9525" cap="flat" cmpd="sng" algn="ctr">
            <a:solidFill>
              <a:srgbClr val="FF6600"/>
            </a:solidFill>
            <a:prstDash val="solid"/>
            <a:round/>
            <a:headEnd type="none" w="med" len="med"/>
            <a:tailEnd type="none" w="med" len="med"/>
          </a:ln>
          <a:effectLst/>
        </p:spPr>
      </p:cxnSp>
      <p:cxnSp>
        <p:nvCxnSpPr>
          <p:cNvPr id="81" name="Straight Connector 80"/>
          <p:cNvCxnSpPr/>
          <p:nvPr/>
        </p:nvCxnSpPr>
        <p:spPr bwMode="auto">
          <a:xfrm flipH="1">
            <a:off x="8400256" y="4149080"/>
            <a:ext cx="648072" cy="0"/>
          </a:xfrm>
          <a:prstGeom prst="line">
            <a:avLst/>
          </a:prstGeom>
          <a:solidFill>
            <a:schemeClr val="accent1"/>
          </a:solidFill>
          <a:ln w="9525" cap="flat" cmpd="sng" algn="ctr">
            <a:solidFill>
              <a:srgbClr val="FF6600"/>
            </a:solidFill>
            <a:prstDash val="solid"/>
            <a:round/>
            <a:headEnd type="none" w="med" len="med"/>
            <a:tailEnd type="none" w="med" len="med"/>
          </a:ln>
          <a:effectLst/>
        </p:spPr>
      </p:cxnSp>
      <p:cxnSp>
        <p:nvCxnSpPr>
          <p:cNvPr id="83" name="Straight Connector 82"/>
          <p:cNvCxnSpPr/>
          <p:nvPr/>
        </p:nvCxnSpPr>
        <p:spPr bwMode="auto">
          <a:xfrm flipH="1">
            <a:off x="8400256" y="4437112"/>
            <a:ext cx="648072" cy="0"/>
          </a:xfrm>
          <a:prstGeom prst="line">
            <a:avLst/>
          </a:prstGeom>
          <a:solidFill>
            <a:schemeClr val="accent1"/>
          </a:solidFill>
          <a:ln w="9525" cap="flat" cmpd="sng" algn="ctr">
            <a:solidFill>
              <a:srgbClr val="FF6600"/>
            </a:solidFill>
            <a:prstDash val="solid"/>
            <a:round/>
            <a:headEnd type="none" w="med" len="med"/>
            <a:tailEnd type="none" w="med" len="med"/>
          </a:ln>
          <a:effectLst/>
        </p:spPr>
      </p:cxnSp>
      <p:sp>
        <p:nvSpPr>
          <p:cNvPr id="88" name="Oval 87"/>
          <p:cNvSpPr/>
          <p:nvPr/>
        </p:nvSpPr>
        <p:spPr bwMode="auto">
          <a:xfrm>
            <a:off x="8616280" y="3356992"/>
            <a:ext cx="1368152" cy="1584176"/>
          </a:xfrm>
          <a:prstGeom prst="ellipse">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61" name="CasellaDiTesto 1">
            <a:extLst>
              <a:ext uri="{FF2B5EF4-FFF2-40B4-BE49-F238E27FC236}">
                <a16:creationId xmlns:a16="http://schemas.microsoft.com/office/drawing/2014/main" id="{C2FFAF39-A2EC-459F-86C4-94A8A951176C}"/>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62" name="Gruppo 1">
            <a:extLst>
              <a:ext uri="{FF2B5EF4-FFF2-40B4-BE49-F238E27FC236}">
                <a16:creationId xmlns:a16="http://schemas.microsoft.com/office/drawing/2014/main" id="{80A77D11-FB4B-4710-B879-6D32E0B98D60}"/>
              </a:ext>
            </a:extLst>
          </p:cNvPr>
          <p:cNvGrpSpPr/>
          <p:nvPr/>
        </p:nvGrpSpPr>
        <p:grpSpPr>
          <a:xfrm>
            <a:off x="479376" y="622205"/>
            <a:ext cx="5710447" cy="369332"/>
            <a:chOff x="551384" y="1052736"/>
            <a:chExt cx="5492101" cy="369332"/>
          </a:xfrm>
        </p:grpSpPr>
        <p:sp>
          <p:nvSpPr>
            <p:cNvPr id="63" name="Pentagon 41">
              <a:extLst>
                <a:ext uri="{FF2B5EF4-FFF2-40B4-BE49-F238E27FC236}">
                  <a16:creationId xmlns:a16="http://schemas.microsoft.com/office/drawing/2014/main" id="{47765902-4ABF-47E2-857D-EB46AB923DFF}"/>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4" name="Chevron 42">
              <a:extLst>
                <a:ext uri="{FF2B5EF4-FFF2-40B4-BE49-F238E27FC236}">
                  <a16:creationId xmlns:a16="http://schemas.microsoft.com/office/drawing/2014/main" id="{0B7D258E-734E-4E8E-8B72-B6DA9338FFE2}"/>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5" name="Chevron 43">
              <a:extLst>
                <a:ext uri="{FF2B5EF4-FFF2-40B4-BE49-F238E27FC236}">
                  <a16:creationId xmlns:a16="http://schemas.microsoft.com/office/drawing/2014/main" id="{CD8B284C-338F-4EF6-8ADF-D8C194EE2AEA}"/>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6" name="Chevron 44">
              <a:extLst>
                <a:ext uri="{FF2B5EF4-FFF2-40B4-BE49-F238E27FC236}">
                  <a16:creationId xmlns:a16="http://schemas.microsoft.com/office/drawing/2014/main" id="{8B52EAF2-0896-4E66-AB1F-7AA2511F07A6}"/>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7" name="Chevron 45">
              <a:extLst>
                <a:ext uri="{FF2B5EF4-FFF2-40B4-BE49-F238E27FC236}">
                  <a16:creationId xmlns:a16="http://schemas.microsoft.com/office/drawing/2014/main" id="{7CCCC7AE-3260-42BC-8074-10CE87B44F0B}"/>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8" name="TextBox 46">
              <a:extLst>
                <a:ext uri="{FF2B5EF4-FFF2-40B4-BE49-F238E27FC236}">
                  <a16:creationId xmlns:a16="http://schemas.microsoft.com/office/drawing/2014/main" id="{6C64E495-9E5B-4172-AC47-FD825BFD1480}"/>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73" name="TextBox 47">
              <a:extLst>
                <a:ext uri="{FF2B5EF4-FFF2-40B4-BE49-F238E27FC236}">
                  <a16:creationId xmlns:a16="http://schemas.microsoft.com/office/drawing/2014/main" id="{FEF1B724-3D5E-4C38-A171-F66E57C9E472}"/>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76" name="TextBox 48">
              <a:extLst>
                <a:ext uri="{FF2B5EF4-FFF2-40B4-BE49-F238E27FC236}">
                  <a16:creationId xmlns:a16="http://schemas.microsoft.com/office/drawing/2014/main" id="{94B03902-4A63-4B74-B0FE-CC2EDC200B27}"/>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79" name="TextBox 49">
              <a:extLst>
                <a:ext uri="{FF2B5EF4-FFF2-40B4-BE49-F238E27FC236}">
                  <a16:creationId xmlns:a16="http://schemas.microsoft.com/office/drawing/2014/main" id="{9B55ED80-1ACD-4CB4-A7E2-FE4BBA4D6674}"/>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96" name="TextBox 50">
              <a:extLst>
                <a:ext uri="{FF2B5EF4-FFF2-40B4-BE49-F238E27FC236}">
                  <a16:creationId xmlns:a16="http://schemas.microsoft.com/office/drawing/2014/main" id="{A5BCEF79-F56D-49C7-A3C5-41DF5BA67DE9}"/>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4212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0"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par>
                                <p:cTn id="20" presetID="10" presetClass="entr" presetSubtype="0" fill="hold"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10"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par>
                                <p:cTn id="29" presetID="10"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35360" y="2294875"/>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5" name="Rectangle 14"/>
          <p:cNvSpPr/>
          <p:nvPr/>
        </p:nvSpPr>
        <p:spPr bwMode="auto">
          <a:xfrm>
            <a:off x="335360" y="4077072"/>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6" name="TextBox 15"/>
          <p:cNvSpPr txBox="1"/>
          <p:nvPr/>
        </p:nvSpPr>
        <p:spPr>
          <a:xfrm>
            <a:off x="396481" y="4131657"/>
            <a:ext cx="1667071" cy="954107"/>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GENÓMICA</a:t>
            </a:r>
          </a:p>
          <a:p>
            <a:pPr algn="ctr" eaLnBrk="1" fontAlgn="auto" hangingPunct="1">
              <a:spcBef>
                <a:spcPts val="0"/>
              </a:spcBef>
              <a:spcAft>
                <a:spcPts val="0"/>
              </a:spcAft>
            </a:pPr>
            <a:r>
              <a:rPr lang="en-US" sz="1400" b="0" i="1" dirty="0">
                <a:solidFill>
                  <a:schemeClr val="bg1"/>
                </a:solidFill>
                <a:latin typeface="Arial" panose="020B0604020202020204" pitchFamily="34" charset="0"/>
                <a:cs typeface="Arial" panose="020B0604020202020204" pitchFamily="34" charset="0"/>
              </a:rPr>
              <a:t>Microarray, qPCR e </a:t>
            </a:r>
            <a:r>
              <a:rPr lang="en-US" sz="1400" b="0" i="1" dirty="0" err="1">
                <a:solidFill>
                  <a:schemeClr val="bg1"/>
                </a:solidFill>
                <a:latin typeface="Arial" panose="020B0604020202020204" pitchFamily="34" charset="0"/>
                <a:cs typeface="Arial" panose="020B0604020202020204" pitchFamily="34" charset="0"/>
              </a:rPr>
              <a:t>Sequencimento</a:t>
            </a:r>
            <a:r>
              <a:rPr lang="en-US" sz="1400" b="0" i="1" dirty="0">
                <a:solidFill>
                  <a:schemeClr val="bg1"/>
                </a:solidFill>
                <a:latin typeface="Arial" panose="020B0604020202020204" pitchFamily="34" charset="0"/>
                <a:cs typeface="Arial" panose="020B0604020202020204" pitchFamily="34" charset="0"/>
              </a:rPr>
              <a:t> de Nova </a:t>
            </a:r>
            <a:r>
              <a:rPr lang="en-US" sz="1400" b="0" i="1" dirty="0" err="1">
                <a:solidFill>
                  <a:schemeClr val="bg1"/>
                </a:solidFill>
                <a:latin typeface="Arial" panose="020B0604020202020204" pitchFamily="34" charset="0"/>
                <a:cs typeface="Arial" panose="020B0604020202020204" pitchFamily="34" charset="0"/>
              </a:rPr>
              <a:t>Geração</a:t>
            </a:r>
            <a:endParaRPr lang="en-US" sz="1400" i="1" dirty="0">
              <a:solidFill>
                <a:srgbClr val="404040"/>
              </a:solidFill>
              <a:latin typeface="Arial" panose="020B0604020202020204" pitchFamily="34" charset="0"/>
              <a:ea typeface="+mn-ea"/>
              <a:cs typeface="Arial" panose="020B0604020202020204" pitchFamily="34" charset="0"/>
            </a:endParaRPr>
          </a:p>
        </p:txBody>
      </p:sp>
      <p:sp>
        <p:nvSpPr>
          <p:cNvPr id="17" name="Rectangle 16"/>
          <p:cNvSpPr/>
          <p:nvPr/>
        </p:nvSpPr>
        <p:spPr bwMode="auto">
          <a:xfrm>
            <a:off x="479376" y="2438891"/>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18" name="Picture 17" descr="201506_Affymetrix_Array_Chi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424" y="2582907"/>
            <a:ext cx="1296144" cy="1296144"/>
          </a:xfrm>
          <a:prstGeom prst="rect">
            <a:avLst/>
          </a:prstGeom>
        </p:spPr>
      </p:pic>
      <p:pic>
        <p:nvPicPr>
          <p:cNvPr id="19" name="Picture 18" descr="glass-36749_640.png"/>
          <p:cNvPicPr>
            <a:picLocks noChangeAspect="1"/>
          </p:cNvPicPr>
          <p:nvPr/>
        </p:nvPicPr>
        <p:blipFill rotWithShape="1">
          <a:blip r:embed="rId3" cstate="email">
            <a:alphaModFix amt="56000"/>
            <a:extLst>
              <a:ext uri="{28A0092B-C50C-407E-A947-70E740481C1C}">
                <a14:useLocalDpi xmlns:a14="http://schemas.microsoft.com/office/drawing/2010/main"/>
              </a:ext>
            </a:extLst>
          </a:blip>
          <a:srcRect/>
          <a:stretch/>
        </p:blipFill>
        <p:spPr>
          <a:xfrm rot="5400000">
            <a:off x="427499" y="2850809"/>
            <a:ext cx="1151506" cy="1047751"/>
          </a:xfrm>
          <a:prstGeom prst="rect">
            <a:avLst/>
          </a:prstGeom>
        </p:spPr>
      </p:pic>
      <p:pic>
        <p:nvPicPr>
          <p:cNvPr id="20" name="Picture 19" descr="Genomics-England-logo-201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623392" y="2842092"/>
            <a:ext cx="864096" cy="820933"/>
          </a:xfrm>
          <a:prstGeom prst="ellipse">
            <a:avLst/>
          </a:prstGeom>
        </p:spPr>
      </p:pic>
      <p:pic>
        <p:nvPicPr>
          <p:cNvPr id="21"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4386"/>
          <a:stretch/>
        </p:blipFill>
        <p:spPr bwMode="auto">
          <a:xfrm>
            <a:off x="623392" y="5157192"/>
            <a:ext cx="1268358" cy="400780"/>
          </a:xfrm>
          <a:prstGeom prst="rect">
            <a:avLst/>
          </a:prstGeom>
          <a:solidFill>
            <a:schemeClr val="accent6">
              <a:lumMod val="50000"/>
            </a:schemeClr>
          </a:solidFill>
          <a:ln>
            <a:noFill/>
          </a:ln>
          <a:extLst>
            <a:ext uri="{91240B29-F687-4f45-9708-019B960494DF}">
              <a14:hiddenLine xmlns="" xmlns:a14="http://schemas.microsoft.com/office/drawing/2010/main" w="9525">
                <a:solidFill>
                  <a:schemeClr val="tx1"/>
                </a:solidFill>
                <a:miter lim="800000"/>
                <a:headEnd/>
                <a:tailEnd/>
              </a14:hiddenLine>
            </a:ext>
          </a:extLst>
        </p:spPr>
      </p:pic>
      <p:cxnSp>
        <p:nvCxnSpPr>
          <p:cNvPr id="28" name="Straight Connector 27"/>
          <p:cNvCxnSpPr/>
          <p:nvPr/>
        </p:nvCxnSpPr>
        <p:spPr bwMode="auto">
          <a:xfrm>
            <a:off x="2135560" y="3778300"/>
            <a:ext cx="432048"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29" name="Straight Connector 28"/>
          <p:cNvCxnSpPr/>
          <p:nvPr/>
        </p:nvCxnSpPr>
        <p:spPr bwMode="auto">
          <a:xfrm>
            <a:off x="2423592" y="2338140"/>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30" name="Straight Connector 29"/>
          <p:cNvCxnSpPr/>
          <p:nvPr/>
        </p:nvCxnSpPr>
        <p:spPr bwMode="auto">
          <a:xfrm>
            <a:off x="2423592" y="5074444"/>
            <a:ext cx="144016"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31" name="Straight Connector 30"/>
          <p:cNvCxnSpPr/>
          <p:nvPr/>
        </p:nvCxnSpPr>
        <p:spPr bwMode="auto">
          <a:xfrm flipV="1">
            <a:off x="2423592" y="2338140"/>
            <a:ext cx="0" cy="2736304"/>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pic>
        <p:nvPicPr>
          <p:cNvPr id="33" name="Picture 32" descr="tomato-plant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7608" y="2132856"/>
            <a:ext cx="898250" cy="898250"/>
          </a:xfrm>
          <a:prstGeom prst="rect">
            <a:avLst/>
          </a:prstGeom>
        </p:spPr>
      </p:pic>
      <p:pic>
        <p:nvPicPr>
          <p:cNvPr id="34" name="Picture 33" descr="tomato-plant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7608" y="3356992"/>
            <a:ext cx="898250" cy="898250"/>
          </a:xfrm>
          <a:prstGeom prst="rect">
            <a:avLst/>
          </a:prstGeom>
        </p:spPr>
      </p:pic>
      <p:sp>
        <p:nvSpPr>
          <p:cNvPr id="35" name="Rectangle 34"/>
          <p:cNvSpPr/>
          <p:nvPr/>
        </p:nvSpPr>
        <p:spPr bwMode="auto">
          <a:xfrm>
            <a:off x="2639616" y="3356992"/>
            <a:ext cx="792088" cy="792088"/>
          </a:xfrm>
          <a:prstGeom prst="rect">
            <a:avLst/>
          </a:prstGeom>
          <a:solidFill>
            <a:srgbClr val="C7FC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pic>
        <p:nvPicPr>
          <p:cNvPr id="36" name="Picture 35" descr="146289.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9616" y="3501008"/>
            <a:ext cx="747718" cy="747718"/>
          </a:xfrm>
          <a:prstGeom prst="rect">
            <a:avLst/>
          </a:prstGeom>
        </p:spPr>
      </p:pic>
      <p:pic>
        <p:nvPicPr>
          <p:cNvPr id="37" name="Picture 36" descr="tomato-plant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7608" y="4509120"/>
            <a:ext cx="898250" cy="898250"/>
          </a:xfrm>
          <a:prstGeom prst="rect">
            <a:avLst/>
          </a:prstGeom>
        </p:spPr>
      </p:pic>
      <p:sp>
        <p:nvSpPr>
          <p:cNvPr id="38" name="Rectangle 37"/>
          <p:cNvSpPr/>
          <p:nvPr/>
        </p:nvSpPr>
        <p:spPr bwMode="auto">
          <a:xfrm>
            <a:off x="2639616" y="4509120"/>
            <a:ext cx="792088" cy="792088"/>
          </a:xfrm>
          <a:prstGeom prst="rect">
            <a:avLst/>
          </a:prstGeom>
          <a:solidFill>
            <a:srgbClr val="C7FC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pic>
        <p:nvPicPr>
          <p:cNvPr id="39" name="Picture 38" descr="187249-leaves.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24563" y="4538950"/>
            <a:ext cx="741994" cy="978282"/>
          </a:xfrm>
          <a:prstGeom prst="rect">
            <a:avLst/>
          </a:prstGeom>
        </p:spPr>
      </p:pic>
      <p:pic>
        <p:nvPicPr>
          <p:cNvPr id="44"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83832" y="3246121"/>
            <a:ext cx="1368311" cy="1046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5" name="Freccia a destra 32"/>
          <p:cNvSpPr/>
          <p:nvPr/>
        </p:nvSpPr>
        <p:spPr>
          <a:xfrm>
            <a:off x="3575720" y="3551604"/>
            <a:ext cx="1008112" cy="525468"/>
          </a:xfrm>
          <a:prstGeom prst="rightArrow">
            <a:avLst/>
          </a:prstGeom>
          <a:solidFill>
            <a:srgbClr val="235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srgbClr val="002060"/>
              </a:solidFill>
            </a:endParaRPr>
          </a:p>
        </p:txBody>
      </p:sp>
      <p:sp>
        <p:nvSpPr>
          <p:cNvPr id="46" name="CasellaDiTesto 34"/>
          <p:cNvSpPr txBox="1"/>
          <p:nvPr/>
        </p:nvSpPr>
        <p:spPr>
          <a:xfrm>
            <a:off x="3575720" y="3671446"/>
            <a:ext cx="936104" cy="261610"/>
          </a:xfrm>
          <a:prstGeom prst="rect">
            <a:avLst/>
          </a:prstGeom>
          <a:noFill/>
        </p:spPr>
        <p:txBody>
          <a:bodyPr wrap="square" rtlCol="0">
            <a:spAutoFit/>
          </a:bodyPr>
          <a:lstStyle/>
          <a:p>
            <a:pPr algn="ctr" eaLnBrk="1" fontAlgn="auto" hangingPunct="1">
              <a:spcBef>
                <a:spcPts val="0"/>
              </a:spcBef>
              <a:spcAft>
                <a:spcPts val="0"/>
              </a:spcAft>
            </a:pPr>
            <a:r>
              <a:rPr lang="it-IT" sz="1100" b="0" dirty="0">
                <a:solidFill>
                  <a:schemeClr val="bg1"/>
                </a:solidFill>
                <a:latin typeface="Arial Narrow" panose="020B0606020202030204" pitchFamily="34" charset="0"/>
                <a:ea typeface="+mn-ea"/>
                <a:cs typeface="Arial" panose="020B0604020202020204" pitchFamily="34" charset="0"/>
              </a:rPr>
              <a:t>EXTRAÇÃO</a:t>
            </a:r>
          </a:p>
        </p:txBody>
      </p:sp>
      <p:sp>
        <p:nvSpPr>
          <p:cNvPr id="48" name="Rettangolo 22"/>
          <p:cNvSpPr/>
          <p:nvPr/>
        </p:nvSpPr>
        <p:spPr>
          <a:xfrm>
            <a:off x="8353152" y="1916832"/>
            <a:ext cx="3575495" cy="830997"/>
          </a:xfrm>
          <a:prstGeom prst="rect">
            <a:avLst/>
          </a:prstGeom>
          <a:solidFill>
            <a:schemeClr val="bg2">
              <a:lumMod val="20000"/>
              <a:lumOff val="80000"/>
            </a:schemeClr>
          </a:solidFill>
        </p:spPr>
        <p:txBody>
          <a:bodyPr wrap="square">
            <a:spAutoFit/>
          </a:bodyPr>
          <a:lstStyle/>
          <a:p>
            <a:pPr eaLnBrk="1" fontAlgn="auto" hangingPunct="1">
              <a:spcBef>
                <a:spcPts val="0"/>
              </a:spcBef>
              <a:spcAft>
                <a:spcPts val="0"/>
              </a:spcAft>
            </a:pPr>
            <a:r>
              <a:rPr lang="it-IT" sz="1600" dirty="0">
                <a:solidFill>
                  <a:prstClr val="black">
                    <a:lumMod val="75000"/>
                    <a:lumOff val="25000"/>
                  </a:prstClr>
                </a:solidFill>
                <a:latin typeface="Arial" panose="020B0604020202020204" pitchFamily="34" charset="0"/>
                <a:ea typeface="+mn-ea"/>
                <a:cs typeface="Arial" panose="020B0604020202020204" pitchFamily="34" charset="0"/>
              </a:rPr>
              <a:t>Microarray</a:t>
            </a:r>
            <a:r>
              <a:rPr lang="it-IT" sz="1600" b="0" dirty="0">
                <a:solidFill>
                  <a:prstClr val="black">
                    <a:lumMod val="75000"/>
                    <a:lumOff val="25000"/>
                  </a:prstClr>
                </a:solidFill>
                <a:latin typeface="Arial" panose="020B0604020202020204" pitchFamily="34" charset="0"/>
                <a:ea typeface="+mn-ea"/>
                <a:cs typeface="Arial" panose="020B0604020202020204" pitchFamily="34" charset="0"/>
              </a:rPr>
              <a:t>: </a:t>
            </a:r>
            <a:r>
              <a:rPr lang="pt-BR" sz="1600" b="0" dirty="0">
                <a:solidFill>
                  <a:prstClr val="black">
                    <a:lumMod val="75000"/>
                    <a:lumOff val="25000"/>
                  </a:prstClr>
                </a:solidFill>
                <a:latin typeface="Arial" panose="020B0604020202020204" pitchFamily="34" charset="0"/>
                <a:ea typeface="+mn-ea"/>
                <a:cs typeface="Arial" panose="020B0604020202020204" pitchFamily="34" charset="0"/>
              </a:rPr>
              <a:t>tecnologia de alto rendimento para medir a expressão paralela de milhares de genes</a:t>
            </a:r>
            <a:endParaRPr lang="it-IT" sz="1600" b="0" dirty="0">
              <a:solidFill>
                <a:prstClr val="black">
                  <a:lumMod val="75000"/>
                  <a:lumOff val="25000"/>
                </a:prstClr>
              </a:solidFill>
              <a:latin typeface="Arial" panose="020B0604020202020204" pitchFamily="34" charset="0"/>
              <a:ea typeface="+mn-ea"/>
              <a:cs typeface="Arial" panose="020B0604020202020204" pitchFamily="34" charset="0"/>
            </a:endParaRPr>
          </a:p>
        </p:txBody>
      </p:sp>
      <p:pic>
        <p:nvPicPr>
          <p:cNvPr id="49" name="Picture 8" descr="Risultati immagini per agilent microarray chip">
            <a:hlinkClick r:id="rId10"/>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848383" y="1937381"/>
            <a:ext cx="471753" cy="744475"/>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CasellaDiTesto 30"/>
          <p:cNvSpPr txBox="1"/>
          <p:nvPr/>
        </p:nvSpPr>
        <p:spPr>
          <a:xfrm>
            <a:off x="6816079" y="2717632"/>
            <a:ext cx="1368152" cy="246221"/>
          </a:xfrm>
          <a:prstGeom prst="rect">
            <a:avLst/>
          </a:prstGeom>
          <a:noFill/>
        </p:spPr>
        <p:txBody>
          <a:bodyPr wrap="square" rtlCol="0">
            <a:spAutoFit/>
          </a:bodyPr>
          <a:lstStyle/>
          <a:p>
            <a:pPr algn="ctr" eaLnBrk="1" fontAlgn="auto" hangingPunct="1">
              <a:spcBef>
                <a:spcPts val="0"/>
              </a:spcBef>
              <a:spcAft>
                <a:spcPts val="0"/>
              </a:spcAft>
            </a:pPr>
            <a:r>
              <a:rPr lang="it-IT" sz="1000" b="0" dirty="0">
                <a:solidFill>
                  <a:prstClr val="black">
                    <a:lumMod val="75000"/>
                    <a:lumOff val="25000"/>
                  </a:prstClr>
                </a:solidFill>
                <a:latin typeface="Arial Narrow" panose="020B0606020202030204" pitchFamily="34" charset="0"/>
                <a:ea typeface="+mn-ea"/>
                <a:cs typeface="Arial" panose="020B0604020202020204" pitchFamily="34" charset="0"/>
              </a:rPr>
              <a:t>Gene chip</a:t>
            </a:r>
          </a:p>
        </p:txBody>
      </p:sp>
      <p:sp>
        <p:nvSpPr>
          <p:cNvPr id="52" name="Rettangolo 33"/>
          <p:cNvSpPr/>
          <p:nvPr/>
        </p:nvSpPr>
        <p:spPr>
          <a:xfrm>
            <a:off x="8328247" y="4663188"/>
            <a:ext cx="3600400" cy="1077218"/>
          </a:xfrm>
          <a:prstGeom prst="rect">
            <a:avLst/>
          </a:prstGeom>
          <a:solidFill>
            <a:schemeClr val="bg2">
              <a:lumMod val="20000"/>
              <a:lumOff val="80000"/>
            </a:schemeClr>
          </a:solidFill>
        </p:spPr>
        <p:txBody>
          <a:bodyPr wrap="square">
            <a:spAutoFit/>
          </a:bodyPr>
          <a:lstStyle/>
          <a:p>
            <a:pPr eaLnBrk="1" fontAlgn="auto" hangingPunct="1">
              <a:spcBef>
                <a:spcPts val="0"/>
              </a:spcBef>
              <a:spcAft>
                <a:spcPts val="0"/>
              </a:spcAft>
            </a:pPr>
            <a:r>
              <a:rPr lang="it-IT" sz="1600" dirty="0">
                <a:solidFill>
                  <a:prstClr val="black">
                    <a:lumMod val="75000"/>
                    <a:lumOff val="25000"/>
                  </a:prstClr>
                </a:solidFill>
                <a:latin typeface="Arial" panose="020B0604020202020204" pitchFamily="34" charset="0"/>
                <a:ea typeface="+mn-ea"/>
                <a:cs typeface="Arial" panose="020B0604020202020204" pitchFamily="34" charset="0"/>
              </a:rPr>
              <a:t>Sequenciamento de Nova Geração (NGS)</a:t>
            </a:r>
            <a:r>
              <a:rPr lang="it-IT" sz="1600" b="0" dirty="0">
                <a:solidFill>
                  <a:prstClr val="black">
                    <a:lumMod val="75000"/>
                    <a:lumOff val="25000"/>
                  </a:prstClr>
                </a:solidFill>
                <a:latin typeface="Arial" panose="020B0604020202020204" pitchFamily="34" charset="0"/>
                <a:ea typeface="+mn-ea"/>
                <a:cs typeface="Arial" panose="020B0604020202020204" pitchFamily="34" charset="0"/>
              </a:rPr>
              <a:t>: </a:t>
            </a:r>
            <a:r>
              <a:rPr lang="pt-BR" sz="1600" b="0" dirty="0" err="1">
                <a:solidFill>
                  <a:prstClr val="black">
                    <a:lumMod val="75000"/>
                    <a:lumOff val="25000"/>
                  </a:prstClr>
                </a:solidFill>
                <a:latin typeface="Arial" panose="020B0604020202020204" pitchFamily="34" charset="0"/>
                <a:ea typeface="+mn-ea"/>
                <a:cs typeface="Arial" panose="020B0604020202020204" pitchFamily="34" charset="0"/>
              </a:rPr>
              <a:t>Genómica</a:t>
            </a:r>
            <a:r>
              <a:rPr lang="pt-BR" sz="1600" b="0" dirty="0">
                <a:solidFill>
                  <a:prstClr val="black">
                    <a:lumMod val="75000"/>
                    <a:lumOff val="25000"/>
                  </a:prstClr>
                </a:solidFill>
                <a:latin typeface="Arial" panose="020B0604020202020204" pitchFamily="34" charset="0"/>
                <a:ea typeface="+mn-ea"/>
                <a:cs typeface="Arial" panose="020B0604020202020204" pitchFamily="34" charset="0"/>
              </a:rPr>
              <a:t> "no campo", dedicado à </a:t>
            </a:r>
            <a:r>
              <a:rPr lang="pt-BR" sz="1600" b="0" dirty="0">
                <a:solidFill>
                  <a:prstClr val="black">
                    <a:lumMod val="75000"/>
                    <a:lumOff val="25000"/>
                  </a:prstClr>
                </a:solidFill>
                <a:latin typeface="Arial" panose="020B0604020202020204" pitchFamily="34" charset="0"/>
                <a:cs typeface="Arial" panose="020B0604020202020204" pitchFamily="34" charset="0"/>
              </a:rPr>
              <a:t>plantas </a:t>
            </a:r>
            <a:r>
              <a:rPr lang="pt-BR" sz="1600" b="0" dirty="0">
                <a:solidFill>
                  <a:prstClr val="black">
                    <a:lumMod val="75000"/>
                    <a:lumOff val="25000"/>
                  </a:prstClr>
                </a:solidFill>
                <a:latin typeface="Arial" panose="020B0604020202020204" pitchFamily="34" charset="0"/>
                <a:ea typeface="+mn-ea"/>
                <a:cs typeface="Arial" panose="020B0604020202020204" pitchFamily="34" charset="0"/>
              </a:rPr>
              <a:t>não-modelo e </a:t>
            </a:r>
            <a:r>
              <a:rPr lang="pt-BR" sz="1600" b="0" dirty="0" err="1">
                <a:solidFill>
                  <a:prstClr val="black">
                    <a:lumMod val="75000"/>
                    <a:lumOff val="25000"/>
                  </a:prstClr>
                </a:solidFill>
                <a:latin typeface="Arial" panose="020B0604020202020204" pitchFamily="34" charset="0"/>
                <a:ea typeface="+mn-ea"/>
                <a:cs typeface="Arial" panose="020B0604020202020204" pitchFamily="34" charset="0"/>
              </a:rPr>
              <a:t>microorganismos</a:t>
            </a:r>
            <a:endParaRPr lang="it-IT" sz="1600" b="0" dirty="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3" name="Rettangolo 39"/>
          <p:cNvSpPr/>
          <p:nvPr/>
        </p:nvSpPr>
        <p:spPr>
          <a:xfrm>
            <a:off x="8400256" y="3151970"/>
            <a:ext cx="3600400" cy="1323439"/>
          </a:xfrm>
          <a:prstGeom prst="rect">
            <a:avLst/>
          </a:prstGeom>
          <a:solidFill>
            <a:schemeClr val="bg2">
              <a:lumMod val="20000"/>
              <a:lumOff val="80000"/>
            </a:schemeClr>
          </a:solidFill>
        </p:spPr>
        <p:txBody>
          <a:bodyPr wrap="square">
            <a:spAutoFit/>
          </a:bodyPr>
          <a:lstStyle/>
          <a:p>
            <a:pPr eaLnBrk="1" fontAlgn="auto" hangingPunct="1">
              <a:spcBef>
                <a:spcPts val="0"/>
              </a:spcBef>
              <a:spcAft>
                <a:spcPts val="0"/>
              </a:spcAft>
            </a:pPr>
            <a:r>
              <a:rPr lang="it-IT" sz="1600" dirty="0">
                <a:solidFill>
                  <a:prstClr val="black">
                    <a:lumMod val="75000"/>
                    <a:lumOff val="25000"/>
                  </a:prstClr>
                </a:solidFill>
                <a:latin typeface="Arial" panose="020B0604020202020204" pitchFamily="34" charset="0"/>
                <a:ea typeface="+mn-ea"/>
                <a:cs typeface="Arial" panose="020B0604020202020204" pitchFamily="34" charset="0"/>
              </a:rPr>
              <a:t>«Em tempo real» qPCR</a:t>
            </a:r>
            <a:r>
              <a:rPr lang="it-IT" sz="1600" b="0" dirty="0">
                <a:solidFill>
                  <a:prstClr val="black">
                    <a:lumMod val="75000"/>
                    <a:lumOff val="25000"/>
                  </a:prstClr>
                </a:solidFill>
                <a:latin typeface="Arial" panose="020B0604020202020204" pitchFamily="34" charset="0"/>
                <a:ea typeface="+mn-ea"/>
                <a:cs typeface="Arial" panose="020B0604020202020204" pitchFamily="34" charset="0"/>
              </a:rPr>
              <a:t> </a:t>
            </a:r>
            <a:r>
              <a:rPr lang="pt-BR" sz="1600" b="0" dirty="0">
                <a:solidFill>
                  <a:prstClr val="black">
                    <a:lumMod val="75000"/>
                    <a:lumOff val="25000"/>
                  </a:prstClr>
                </a:solidFill>
                <a:latin typeface="Arial" panose="020B0604020202020204" pitchFamily="34" charset="0"/>
                <a:ea typeface="+mn-ea"/>
                <a:cs typeface="Arial" panose="020B0604020202020204" pitchFamily="34" charset="0"/>
              </a:rPr>
              <a:t>para se concentrar em processos fisiológicos/rotas </a:t>
            </a:r>
            <a:r>
              <a:rPr lang="pt-BR" sz="1600" b="0" dirty="0" err="1">
                <a:solidFill>
                  <a:prstClr val="black">
                    <a:lumMod val="75000"/>
                    <a:lumOff val="25000"/>
                  </a:prstClr>
                </a:solidFill>
                <a:latin typeface="Arial" panose="020B0604020202020204" pitchFamily="34" charset="0"/>
                <a:ea typeface="+mn-ea"/>
                <a:cs typeface="Arial" panose="020B0604020202020204" pitchFamily="34" charset="0"/>
              </a:rPr>
              <a:t>metabolicas</a:t>
            </a:r>
            <a:r>
              <a:rPr lang="pt-BR" sz="1600" b="0" dirty="0">
                <a:solidFill>
                  <a:prstClr val="black">
                    <a:lumMod val="75000"/>
                    <a:lumOff val="25000"/>
                  </a:prstClr>
                </a:solidFill>
                <a:latin typeface="Arial" panose="020B0604020202020204" pitchFamily="34" charset="0"/>
                <a:ea typeface="+mn-ea"/>
                <a:cs typeface="Arial" panose="020B0604020202020204" pitchFamily="34" charset="0"/>
              </a:rPr>
              <a:t> específicas ou validar dados de </a:t>
            </a:r>
            <a:r>
              <a:rPr lang="pt-BR" sz="1600" b="0" dirty="0" err="1">
                <a:solidFill>
                  <a:prstClr val="black">
                    <a:lumMod val="75000"/>
                    <a:lumOff val="25000"/>
                  </a:prstClr>
                </a:solidFill>
                <a:latin typeface="Arial" panose="020B0604020202020204" pitchFamily="34" charset="0"/>
                <a:ea typeface="+mn-ea"/>
                <a:cs typeface="Arial" panose="020B0604020202020204" pitchFamily="34" charset="0"/>
              </a:rPr>
              <a:t>microarray</a:t>
            </a:r>
            <a:endParaRPr lang="it-IT" sz="1600" b="0" dirty="0">
              <a:solidFill>
                <a:prstClr val="black">
                  <a:lumMod val="75000"/>
                  <a:lumOff val="25000"/>
                </a:prstClr>
              </a:solidFill>
              <a:latin typeface="Arial" panose="020B0604020202020204" pitchFamily="34" charset="0"/>
              <a:ea typeface="+mn-ea"/>
              <a:cs typeface="Arial" panose="020B0604020202020204" pitchFamily="34" charset="0"/>
            </a:endParaRPr>
          </a:p>
        </p:txBody>
      </p:sp>
      <p:pic>
        <p:nvPicPr>
          <p:cNvPr id="54" name="Picture 3"/>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816081" y="3185074"/>
            <a:ext cx="1296144" cy="7777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 name="CasellaDiTesto 42"/>
          <p:cNvSpPr txBox="1"/>
          <p:nvPr/>
        </p:nvSpPr>
        <p:spPr>
          <a:xfrm>
            <a:off x="6498038" y="4005064"/>
            <a:ext cx="1974225" cy="246221"/>
          </a:xfrm>
          <a:prstGeom prst="rect">
            <a:avLst/>
          </a:prstGeom>
          <a:solidFill>
            <a:schemeClr val="bg1">
              <a:alpha val="70000"/>
            </a:schemeClr>
          </a:solidFill>
        </p:spPr>
        <p:txBody>
          <a:bodyPr wrap="square" rtlCol="0">
            <a:spAutoFit/>
          </a:bodyPr>
          <a:lstStyle/>
          <a:p>
            <a:pPr algn="ctr" eaLnBrk="1" fontAlgn="auto" hangingPunct="1">
              <a:spcBef>
                <a:spcPts val="0"/>
              </a:spcBef>
              <a:spcAft>
                <a:spcPts val="0"/>
              </a:spcAft>
            </a:pPr>
            <a:r>
              <a:rPr lang="it-IT" sz="1000" b="0" dirty="0">
                <a:solidFill>
                  <a:prstClr val="black">
                    <a:lumMod val="75000"/>
                    <a:lumOff val="25000"/>
                  </a:prstClr>
                </a:solidFill>
                <a:latin typeface="Arial Narrow" panose="020B0606020202030204" pitchFamily="34" charset="0"/>
                <a:ea typeface="+mn-ea"/>
                <a:cs typeface="Arial" panose="020B0604020202020204" pitchFamily="34" charset="0"/>
              </a:rPr>
              <a:t>Real-time qPCR analysis</a:t>
            </a:r>
          </a:p>
        </p:txBody>
      </p:sp>
      <p:pic>
        <p:nvPicPr>
          <p:cNvPr id="56" name="Picture 4" descr="http://journals.plos.org/plosone/article/file?type=large&amp;id=10.1371/journal.pone.0104651.g00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541714" y="4869160"/>
            <a:ext cx="642517" cy="618657"/>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4" descr="https://upload.wikimedia.org/wikipedia/commons/thumb/2/2e/Mapping_Reads.png/800px-Mapping_Reads.png"/>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4072" y="4653136"/>
            <a:ext cx="908097" cy="656047"/>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CasellaDiTesto 35"/>
          <p:cNvSpPr txBox="1"/>
          <p:nvPr/>
        </p:nvSpPr>
        <p:spPr>
          <a:xfrm>
            <a:off x="6816080" y="5517232"/>
            <a:ext cx="1322848" cy="246221"/>
          </a:xfrm>
          <a:prstGeom prst="rect">
            <a:avLst/>
          </a:prstGeom>
          <a:noFill/>
        </p:spPr>
        <p:txBody>
          <a:bodyPr wrap="square" rtlCol="0">
            <a:spAutoFit/>
          </a:bodyPr>
          <a:lstStyle/>
          <a:p>
            <a:pPr algn="ctr" eaLnBrk="1" fontAlgn="auto" hangingPunct="1">
              <a:spcBef>
                <a:spcPts val="0"/>
              </a:spcBef>
              <a:spcAft>
                <a:spcPts val="0"/>
              </a:spcAft>
            </a:pPr>
            <a:r>
              <a:rPr lang="it-IT" sz="1000" b="0" dirty="0">
                <a:solidFill>
                  <a:prstClr val="black">
                    <a:lumMod val="75000"/>
                    <a:lumOff val="25000"/>
                  </a:prstClr>
                </a:solidFill>
                <a:latin typeface="Arial Narrow" panose="020B0606020202030204" pitchFamily="34" charset="0"/>
                <a:ea typeface="+mn-ea"/>
                <a:cs typeface="Arial" panose="020B0604020202020204" pitchFamily="34" charset="0"/>
              </a:rPr>
              <a:t>NGS</a:t>
            </a:r>
          </a:p>
        </p:txBody>
      </p:sp>
      <p:sp>
        <p:nvSpPr>
          <p:cNvPr id="61" name="CasellaDiTesto 48"/>
          <p:cNvSpPr txBox="1"/>
          <p:nvPr/>
        </p:nvSpPr>
        <p:spPr>
          <a:xfrm>
            <a:off x="4311951" y="5839264"/>
            <a:ext cx="5544616" cy="923330"/>
          </a:xfrm>
          <a:prstGeom prst="rect">
            <a:avLst/>
          </a:prstGeom>
          <a:solidFill>
            <a:srgbClr val="235754"/>
          </a:solidFill>
          <a:effectLst/>
        </p:spPr>
        <p:txBody>
          <a:bodyPr wrap="square" rtlCol="0">
            <a:spAutoFit/>
          </a:bodyPr>
          <a:lstStyle/>
          <a:p>
            <a:pPr algn="ctr" eaLnBrk="1" fontAlgn="auto" hangingPunct="1">
              <a:spcBef>
                <a:spcPts val="0"/>
              </a:spcBef>
              <a:spcAft>
                <a:spcPts val="0"/>
              </a:spcAft>
            </a:pPr>
            <a:r>
              <a:rPr lang="pt-BR" sz="1800" dirty="0">
                <a:solidFill>
                  <a:srgbClr val="FFFFFF"/>
                </a:solidFill>
                <a:latin typeface="Arial" panose="020B0604020202020204" pitchFamily="34" charset="0"/>
                <a:ea typeface="+mn-ea"/>
                <a:cs typeface="Arial" panose="020B0604020202020204" pitchFamily="34" charset="0"/>
              </a:rPr>
              <a:t>RESULTADO: </a:t>
            </a:r>
            <a:r>
              <a:rPr lang="pt-BR" sz="1800" dirty="0" err="1">
                <a:solidFill>
                  <a:srgbClr val="FFFFFF"/>
                </a:solidFill>
                <a:latin typeface="Arial" panose="020B0604020202020204" pitchFamily="34" charset="0"/>
                <a:ea typeface="+mn-ea"/>
                <a:cs typeface="Arial" panose="020B0604020202020204" pitchFamily="34" charset="0"/>
              </a:rPr>
              <a:t>Minuncioso</a:t>
            </a:r>
            <a:r>
              <a:rPr lang="pt-BR" sz="1800" dirty="0">
                <a:solidFill>
                  <a:srgbClr val="FFFFFF"/>
                </a:solidFill>
                <a:latin typeface="Arial" panose="020B0604020202020204" pitchFamily="34" charset="0"/>
                <a:ea typeface="+mn-ea"/>
                <a:cs typeface="Arial" panose="020B0604020202020204" pitchFamily="34" charset="0"/>
              </a:rPr>
              <a:t> estudo molecular do efeito de </a:t>
            </a:r>
            <a:r>
              <a:rPr lang="pt-BR" sz="1800" dirty="0" err="1">
                <a:solidFill>
                  <a:srgbClr val="FFFFFF"/>
                </a:solidFill>
                <a:latin typeface="Arial" panose="020B0604020202020204" pitchFamily="34" charset="0"/>
                <a:ea typeface="+mn-ea"/>
                <a:cs typeface="Arial" panose="020B0604020202020204" pitchFamily="34" charset="0"/>
              </a:rPr>
              <a:t>bioestimulantes</a:t>
            </a:r>
            <a:r>
              <a:rPr lang="pt-BR" sz="1800" dirty="0">
                <a:solidFill>
                  <a:srgbClr val="FFFFFF"/>
                </a:solidFill>
                <a:latin typeface="Arial" panose="020B0604020202020204" pitchFamily="34" charset="0"/>
                <a:ea typeface="+mn-ea"/>
                <a:cs typeface="Arial" panose="020B0604020202020204" pitchFamily="34" charset="0"/>
              </a:rPr>
              <a:t> e explicação do modo de ação</a:t>
            </a:r>
            <a:endParaRPr lang="it-IT" sz="1800" b="0" dirty="0">
              <a:solidFill>
                <a:srgbClr val="FFFFFF"/>
              </a:solidFill>
              <a:latin typeface="Arial" panose="020B0604020202020204" pitchFamily="34" charset="0"/>
              <a:ea typeface="+mn-ea"/>
              <a:cs typeface="Arial" panose="020B0604020202020204" pitchFamily="34" charset="0"/>
            </a:endParaRPr>
          </a:p>
        </p:txBody>
      </p:sp>
      <p:cxnSp>
        <p:nvCxnSpPr>
          <p:cNvPr id="71" name="Straight Connector 70"/>
          <p:cNvCxnSpPr/>
          <p:nvPr/>
        </p:nvCxnSpPr>
        <p:spPr bwMode="auto">
          <a:xfrm>
            <a:off x="5951984" y="3789040"/>
            <a:ext cx="720080"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72" name="Straight Connector 71"/>
          <p:cNvCxnSpPr/>
          <p:nvPr/>
        </p:nvCxnSpPr>
        <p:spPr bwMode="auto">
          <a:xfrm>
            <a:off x="6384032" y="2348880"/>
            <a:ext cx="288032"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73" name="Straight Connector 72"/>
          <p:cNvCxnSpPr/>
          <p:nvPr/>
        </p:nvCxnSpPr>
        <p:spPr bwMode="auto">
          <a:xfrm>
            <a:off x="6384032" y="5085184"/>
            <a:ext cx="288032"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74" name="Straight Connector 73"/>
          <p:cNvCxnSpPr/>
          <p:nvPr/>
        </p:nvCxnSpPr>
        <p:spPr bwMode="auto">
          <a:xfrm flipV="1">
            <a:off x="6384032" y="2348880"/>
            <a:ext cx="0" cy="2736304"/>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sp>
        <p:nvSpPr>
          <p:cNvPr id="81" name="Rectangle 80"/>
          <p:cNvSpPr/>
          <p:nvPr/>
        </p:nvSpPr>
        <p:spPr bwMode="auto">
          <a:xfrm>
            <a:off x="6672063" y="1937381"/>
            <a:ext cx="1584176" cy="792088"/>
          </a:xfrm>
          <a:prstGeom prst="rect">
            <a:avLst/>
          </a:prstGeom>
          <a:noFill/>
          <a:ln w="9525" cap="flat" cmpd="sng" algn="ctr">
            <a:solidFill>
              <a:srgbClr val="7777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pic>
        <p:nvPicPr>
          <p:cNvPr id="82" name="Picture 81" descr="201506_Affymetrix_Array_Chi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4152" y="2009389"/>
            <a:ext cx="666431" cy="666431"/>
          </a:xfrm>
          <a:prstGeom prst="rect">
            <a:avLst/>
          </a:prstGeom>
        </p:spPr>
      </p:pic>
      <p:sp>
        <p:nvSpPr>
          <p:cNvPr id="83" name="Rectangle 82"/>
          <p:cNvSpPr/>
          <p:nvPr/>
        </p:nvSpPr>
        <p:spPr bwMode="auto">
          <a:xfrm>
            <a:off x="6672063" y="3140968"/>
            <a:ext cx="1584176" cy="864096"/>
          </a:xfrm>
          <a:prstGeom prst="rect">
            <a:avLst/>
          </a:prstGeom>
          <a:noFill/>
          <a:ln w="9525" cap="flat" cmpd="sng" algn="ctr">
            <a:solidFill>
              <a:srgbClr val="7777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84" name="Rectangle 83"/>
          <p:cNvSpPr/>
          <p:nvPr/>
        </p:nvSpPr>
        <p:spPr bwMode="auto">
          <a:xfrm>
            <a:off x="6672064" y="4653136"/>
            <a:ext cx="1584176" cy="864096"/>
          </a:xfrm>
          <a:prstGeom prst="rect">
            <a:avLst/>
          </a:prstGeom>
          <a:noFill/>
          <a:ln w="9525" cap="flat" cmpd="sng" algn="ctr">
            <a:solidFill>
              <a:srgbClr val="7777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grpSp>
        <p:nvGrpSpPr>
          <p:cNvPr id="59" name="Gruppo 1">
            <a:extLst>
              <a:ext uri="{FF2B5EF4-FFF2-40B4-BE49-F238E27FC236}">
                <a16:creationId xmlns:a16="http://schemas.microsoft.com/office/drawing/2014/main" id="{7B2CAE04-E547-437E-B855-96A85C1DB9F7}"/>
              </a:ext>
            </a:extLst>
          </p:cNvPr>
          <p:cNvGrpSpPr/>
          <p:nvPr/>
        </p:nvGrpSpPr>
        <p:grpSpPr>
          <a:xfrm>
            <a:off x="479376" y="622205"/>
            <a:ext cx="5710447" cy="369332"/>
            <a:chOff x="551384" y="1052736"/>
            <a:chExt cx="5492101" cy="369332"/>
          </a:xfrm>
        </p:grpSpPr>
        <p:sp>
          <p:nvSpPr>
            <p:cNvPr id="60" name="Pentagon 41">
              <a:extLst>
                <a:ext uri="{FF2B5EF4-FFF2-40B4-BE49-F238E27FC236}">
                  <a16:creationId xmlns:a16="http://schemas.microsoft.com/office/drawing/2014/main" id="{44566C94-EA0C-4102-8C60-94DDA234013E}"/>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2" name="Chevron 42">
              <a:extLst>
                <a:ext uri="{FF2B5EF4-FFF2-40B4-BE49-F238E27FC236}">
                  <a16:creationId xmlns:a16="http://schemas.microsoft.com/office/drawing/2014/main" id="{B08F1414-6E26-4A8A-BB94-322116071AC2}"/>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3" name="Chevron 43">
              <a:extLst>
                <a:ext uri="{FF2B5EF4-FFF2-40B4-BE49-F238E27FC236}">
                  <a16:creationId xmlns:a16="http://schemas.microsoft.com/office/drawing/2014/main" id="{59DC502E-C692-45FF-9ECF-59187113C45D}"/>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4" name="Chevron 44">
              <a:extLst>
                <a:ext uri="{FF2B5EF4-FFF2-40B4-BE49-F238E27FC236}">
                  <a16:creationId xmlns:a16="http://schemas.microsoft.com/office/drawing/2014/main" id="{EC1889F0-4D8B-4198-A910-CBF9CD607C1B}"/>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5" name="Chevron 45">
              <a:extLst>
                <a:ext uri="{FF2B5EF4-FFF2-40B4-BE49-F238E27FC236}">
                  <a16:creationId xmlns:a16="http://schemas.microsoft.com/office/drawing/2014/main" id="{1DED6244-69A4-4915-9C1A-DE6ECAB52826}"/>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6" name="TextBox 46">
              <a:extLst>
                <a:ext uri="{FF2B5EF4-FFF2-40B4-BE49-F238E27FC236}">
                  <a16:creationId xmlns:a16="http://schemas.microsoft.com/office/drawing/2014/main" id="{141A1D61-B069-4C67-830F-EA0638ECC193}"/>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7" name="TextBox 47">
              <a:extLst>
                <a:ext uri="{FF2B5EF4-FFF2-40B4-BE49-F238E27FC236}">
                  <a16:creationId xmlns:a16="http://schemas.microsoft.com/office/drawing/2014/main" id="{8914EBE5-7AC0-4CD6-8A49-63CA3C89A8AF}"/>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8" name="TextBox 48">
              <a:extLst>
                <a:ext uri="{FF2B5EF4-FFF2-40B4-BE49-F238E27FC236}">
                  <a16:creationId xmlns:a16="http://schemas.microsoft.com/office/drawing/2014/main" id="{43DD0880-479A-46AD-B9CE-05E52FF9BF44}"/>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89" name="TextBox 49">
              <a:extLst>
                <a:ext uri="{FF2B5EF4-FFF2-40B4-BE49-F238E27FC236}">
                  <a16:creationId xmlns:a16="http://schemas.microsoft.com/office/drawing/2014/main" id="{52682FE2-3EF3-404A-96AB-B0964C2502B6}"/>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90" name="TextBox 50">
              <a:extLst>
                <a:ext uri="{FF2B5EF4-FFF2-40B4-BE49-F238E27FC236}">
                  <a16:creationId xmlns:a16="http://schemas.microsoft.com/office/drawing/2014/main" id="{9C0FCC11-8D1B-484A-BF03-418799E59FE0}"/>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
        <p:nvSpPr>
          <p:cNvPr id="91" name="CasellaDiTesto 1">
            <a:extLst>
              <a:ext uri="{FF2B5EF4-FFF2-40B4-BE49-F238E27FC236}">
                <a16:creationId xmlns:a16="http://schemas.microsoft.com/office/drawing/2014/main" id="{3A728D31-28E4-426F-B1FD-36DBAB464977}"/>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sp>
        <p:nvSpPr>
          <p:cNvPr id="2" name="Retângulo 1">
            <a:extLst>
              <a:ext uri="{FF2B5EF4-FFF2-40B4-BE49-F238E27FC236}">
                <a16:creationId xmlns:a16="http://schemas.microsoft.com/office/drawing/2014/main" id="{EA8499A3-2B39-417D-A9AE-1F041C239726}"/>
              </a:ext>
            </a:extLst>
          </p:cNvPr>
          <p:cNvSpPr/>
          <p:nvPr/>
        </p:nvSpPr>
        <p:spPr>
          <a:xfrm>
            <a:off x="535670" y="1204233"/>
            <a:ext cx="11176953" cy="584775"/>
          </a:xfrm>
          <a:prstGeom prst="rect">
            <a:avLst/>
          </a:prstGeom>
        </p:spPr>
        <p:txBody>
          <a:bodyPr wrap="square">
            <a:spAutoFit/>
          </a:bodyPr>
          <a:lstStyle/>
          <a:p>
            <a:r>
              <a:rPr lang="pt-BR" sz="1600" dirty="0">
                <a:solidFill>
                  <a:prstClr val="black">
                    <a:lumMod val="75000"/>
                    <a:lumOff val="25000"/>
                  </a:prstClr>
                </a:solidFill>
                <a:latin typeface="Arial" panose="020B0604020202020204" pitchFamily="34" charset="0"/>
                <a:ea typeface="+mn-ea"/>
                <a:cs typeface="Arial" panose="020B0604020202020204" pitchFamily="34" charset="0"/>
              </a:rPr>
              <a:t>Genômica funcional como poderosa </a:t>
            </a:r>
            <a:r>
              <a:rPr lang="pt-BR" sz="1600" dirty="0">
                <a:solidFill>
                  <a:prstClr val="black">
                    <a:lumMod val="75000"/>
                    <a:lumOff val="25000"/>
                  </a:prstClr>
                </a:solidFill>
                <a:latin typeface="Arial" panose="020B0604020202020204" pitchFamily="34" charset="0"/>
                <a:cs typeface="Arial" panose="020B0604020202020204" pitchFamily="34" charset="0"/>
              </a:rPr>
              <a:t>ferramenta</a:t>
            </a:r>
            <a:r>
              <a:rPr lang="pt-BR" sz="1600" dirty="0">
                <a:solidFill>
                  <a:prstClr val="black">
                    <a:lumMod val="75000"/>
                    <a:lumOff val="25000"/>
                  </a:prstClr>
                </a:solidFill>
                <a:latin typeface="Arial" panose="020B0604020202020204" pitchFamily="34" charset="0"/>
                <a:ea typeface="+mn-ea"/>
                <a:cs typeface="Arial" panose="020B0604020202020204" pitchFamily="34" charset="0"/>
              </a:rPr>
              <a:t> para decifrar os gatilhos moleculares e fisiológicos para respostas específicas em sistemas de plantas</a:t>
            </a:r>
          </a:p>
        </p:txBody>
      </p:sp>
    </p:spTree>
    <p:extLst>
      <p:ext uri="{BB962C8B-B14F-4D97-AF65-F5344CB8AC3E}">
        <p14:creationId xmlns:p14="http://schemas.microsoft.com/office/powerpoint/2010/main" val="62678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par>
                                <p:cTn id="20" presetID="10" presetClass="entr" presetSubtype="0"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500"/>
                                        <p:tgtEl>
                                          <p:spTgt spid="81"/>
                                        </p:tgtEl>
                                      </p:cBhvr>
                                    </p:animEffect>
                                  </p:childTnLst>
                                </p:cTn>
                              </p:par>
                              <p:par>
                                <p:cTn id="40" presetID="10" presetClass="entr" presetSubtype="0" fill="hold"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500"/>
                                        <p:tgtEl>
                                          <p:spTgt spid="56"/>
                                        </p:tgtEl>
                                      </p:cBhvr>
                                    </p:animEffect>
                                  </p:childTnLst>
                                </p:cTn>
                              </p:par>
                              <p:par>
                                <p:cTn id="65" presetID="10"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fade">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8" grpId="0" animBg="1"/>
      <p:bldP spid="50" grpId="0"/>
      <p:bldP spid="52" grpId="0" animBg="1"/>
      <p:bldP spid="53" grpId="0" animBg="1"/>
      <p:bldP spid="55" grpId="0" animBg="1"/>
      <p:bldP spid="58" grpId="0"/>
      <p:bldP spid="61" grpId="0" animBg="1"/>
      <p:bldP spid="81" grpId="0" animBg="1"/>
      <p:bldP spid="83" grpId="0" animBg="1"/>
      <p:bldP spid="8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p:cNvSpPr txBox="1">
            <a:spLocks noChangeArrowheads="1"/>
          </p:cNvSpPr>
          <p:nvPr/>
        </p:nvSpPr>
        <p:spPr bwMode="auto">
          <a:xfrm>
            <a:off x="-153541" y="5462638"/>
            <a:ext cx="46449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pt-BR" altLang="it-IT" sz="1600" dirty="0">
                <a:solidFill>
                  <a:srgbClr val="FFFFFF">
                    <a:lumMod val="50000"/>
                  </a:srgbClr>
                </a:solidFill>
                <a:latin typeface="Arial"/>
              </a:rPr>
              <a:t>FOTOSSÍNTESE E MOBILIZAÇÃO DE RESERVAS DE ALIMENTO</a:t>
            </a:r>
            <a:endParaRPr lang="it-IT" altLang="it-IT" sz="1600" dirty="0">
              <a:solidFill>
                <a:srgbClr val="FFFFFF">
                  <a:lumMod val="50000"/>
                </a:srgbClr>
              </a:solidFill>
              <a:latin typeface="Arial"/>
            </a:endParaRPr>
          </a:p>
        </p:txBody>
      </p:sp>
      <p:sp>
        <p:nvSpPr>
          <p:cNvPr id="4" name="CasellaDiTesto 6"/>
          <p:cNvSpPr txBox="1">
            <a:spLocks noChangeArrowheads="1"/>
          </p:cNvSpPr>
          <p:nvPr/>
        </p:nvSpPr>
        <p:spPr bwMode="auto">
          <a:xfrm>
            <a:off x="92620" y="3444357"/>
            <a:ext cx="4098264" cy="338554"/>
          </a:xfrm>
          <a:prstGeom prst="rect">
            <a:avLst/>
          </a:prstGeom>
          <a:noFill/>
          <a:ln>
            <a:noFill/>
          </a:ln>
          <a:extLst/>
        </p:spPr>
        <p:txBody>
          <a:bodyPr wrap="squar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it-IT" altLang="it-IT" sz="1600" dirty="0">
                <a:solidFill>
                  <a:srgbClr val="FFFFFF">
                    <a:lumMod val="50000"/>
                  </a:srgbClr>
                </a:solidFill>
                <a:latin typeface="Arial"/>
              </a:rPr>
              <a:t>GERMINAÇÃO E EMERGÊNCIA</a:t>
            </a:r>
          </a:p>
        </p:txBody>
      </p:sp>
      <p:grpSp>
        <p:nvGrpSpPr>
          <p:cNvPr id="5" name="Gruppo 5"/>
          <p:cNvGrpSpPr/>
          <p:nvPr/>
        </p:nvGrpSpPr>
        <p:grpSpPr>
          <a:xfrm>
            <a:off x="4345119" y="3404315"/>
            <a:ext cx="6341948" cy="338554"/>
            <a:chOff x="13430933" y="3375653"/>
            <a:chExt cx="5359390" cy="338554"/>
          </a:xfrm>
        </p:grpSpPr>
        <p:sp>
          <p:nvSpPr>
            <p:cNvPr id="6" name="CasellaDiTesto 6"/>
            <p:cNvSpPr txBox="1">
              <a:spLocks noChangeArrowheads="1"/>
            </p:cNvSpPr>
            <p:nvPr/>
          </p:nvSpPr>
          <p:spPr bwMode="auto">
            <a:xfrm>
              <a:off x="13430933" y="3375653"/>
              <a:ext cx="23077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it-IT" altLang="it-IT" sz="1600" dirty="0">
                  <a:solidFill>
                    <a:srgbClr val="FFFFFF">
                      <a:lumMod val="50000"/>
                    </a:srgbClr>
                  </a:solidFill>
                  <a:latin typeface="Arial"/>
                </a:rPr>
                <a:t>FLORAÇÃO</a:t>
              </a:r>
            </a:p>
          </p:txBody>
        </p:sp>
        <p:sp>
          <p:nvSpPr>
            <p:cNvPr id="7" name="CasellaDiTesto 7"/>
            <p:cNvSpPr txBox="1">
              <a:spLocks noChangeArrowheads="1"/>
            </p:cNvSpPr>
            <p:nvPr/>
          </p:nvSpPr>
          <p:spPr bwMode="auto">
            <a:xfrm>
              <a:off x="16629140" y="3375653"/>
              <a:ext cx="21611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it-IT" altLang="it-IT" sz="1600" dirty="0">
                  <a:solidFill>
                    <a:srgbClr val="FFFFFF">
                      <a:lumMod val="50000"/>
                    </a:srgbClr>
                  </a:solidFill>
                  <a:latin typeface="Arial"/>
                </a:rPr>
                <a:t>AMADURECIMENTO</a:t>
              </a:r>
            </a:p>
          </p:txBody>
        </p:sp>
      </p:grpSp>
      <p:sp>
        <p:nvSpPr>
          <p:cNvPr id="8" name="CasellaDiTesto 20"/>
          <p:cNvSpPr txBox="1">
            <a:spLocks noChangeArrowheads="1"/>
          </p:cNvSpPr>
          <p:nvPr/>
        </p:nvSpPr>
        <p:spPr bwMode="auto">
          <a:xfrm>
            <a:off x="4799856" y="5436512"/>
            <a:ext cx="235130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it-IT" altLang="it-IT" sz="1600" dirty="0">
                <a:solidFill>
                  <a:srgbClr val="FFFFFF">
                    <a:lumMod val="50000"/>
                  </a:srgbClr>
                </a:solidFill>
                <a:latin typeface="Arial"/>
              </a:rPr>
              <a:t>CRESCIMENTO E DESENVOLVIMENTO</a:t>
            </a:r>
          </a:p>
        </p:txBody>
      </p:sp>
      <p:sp>
        <p:nvSpPr>
          <p:cNvPr id="9" name="CasellaDiTesto 23"/>
          <p:cNvSpPr txBox="1"/>
          <p:nvPr/>
        </p:nvSpPr>
        <p:spPr>
          <a:xfrm>
            <a:off x="1595562" y="-36795"/>
            <a:ext cx="2480784" cy="461665"/>
          </a:xfrm>
          <a:prstGeom prst="rect">
            <a:avLst/>
          </a:prstGeom>
          <a:noFill/>
        </p:spPr>
        <p:txBody>
          <a:bodyPr wrap="square" rtlCol="0">
            <a:spAutoFit/>
          </a:bodyPr>
          <a:lstStyle/>
          <a:p>
            <a:pPr eaLnBrk="1" fontAlgn="auto" hangingPunct="1">
              <a:spcBef>
                <a:spcPts val="0"/>
              </a:spcBef>
              <a:spcAft>
                <a:spcPts val="0"/>
              </a:spcAft>
            </a:pPr>
            <a:r>
              <a:rPr lang="it-IT" dirty="0">
                <a:solidFill>
                  <a:srgbClr val="FFFFFF"/>
                </a:solidFill>
                <a:latin typeface="Arial" panose="020B0604020202020204" pitchFamily="34" charset="0"/>
                <a:ea typeface="ＭＳ Ｐゴシック"/>
                <a:cs typeface="Arial" panose="020B0604020202020204" pitchFamily="34" charset="0"/>
              </a:rPr>
              <a:t>VALAGRO 	</a:t>
            </a:r>
          </a:p>
        </p:txBody>
      </p:sp>
      <p:sp>
        <p:nvSpPr>
          <p:cNvPr id="10" name="Rettangolo 24"/>
          <p:cNvSpPr/>
          <p:nvPr/>
        </p:nvSpPr>
        <p:spPr>
          <a:xfrm>
            <a:off x="4154227" y="-37634"/>
            <a:ext cx="3583032" cy="461665"/>
          </a:xfrm>
          <a:prstGeom prst="rect">
            <a:avLst/>
          </a:prstGeom>
        </p:spPr>
        <p:txBody>
          <a:bodyPr wrap="none">
            <a:spAutoFit/>
          </a:bodyPr>
          <a:lstStyle/>
          <a:p>
            <a:pPr eaLnBrk="1" fontAlgn="auto" hangingPunct="1">
              <a:spcBef>
                <a:spcPts val="0"/>
              </a:spcBef>
              <a:spcAft>
                <a:spcPts val="0"/>
              </a:spcAft>
            </a:pPr>
            <a:r>
              <a:rPr lang="it-IT" dirty="0">
                <a:solidFill>
                  <a:srgbClr val="FFFFFF"/>
                </a:solidFill>
                <a:latin typeface="Arial" panose="020B0604020202020204" pitchFamily="34" charset="0"/>
                <a:cs typeface="Arial" panose="020B0604020202020204" pitchFamily="34" charset="0"/>
              </a:rPr>
              <a:t>Our solution: NutriONE</a:t>
            </a:r>
          </a:p>
        </p:txBody>
      </p:sp>
      <p:sp>
        <p:nvSpPr>
          <p:cNvPr id="13" name="Oval 12"/>
          <p:cNvSpPr/>
          <p:nvPr/>
        </p:nvSpPr>
        <p:spPr bwMode="auto">
          <a:xfrm>
            <a:off x="1425231" y="1972259"/>
            <a:ext cx="1368152" cy="1368152"/>
          </a:xfrm>
          <a:prstGeom prst="ellipse">
            <a:avLst/>
          </a:prstGeom>
          <a:solidFill>
            <a:schemeClr val="bg1"/>
          </a:solidFill>
          <a:ln w="2857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a typeface="ＭＳ Ｐゴシック" pitchFamily="1" charset="-128"/>
            </a:endParaRPr>
          </a:p>
        </p:txBody>
      </p:sp>
      <p:pic>
        <p:nvPicPr>
          <p:cNvPr id="14" name="Picture 13" descr="777881d53f321ac7a112d74f79a07d8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1255" y="2188283"/>
            <a:ext cx="911424" cy="911424"/>
          </a:xfrm>
          <a:prstGeom prst="rect">
            <a:avLst/>
          </a:prstGeom>
        </p:spPr>
      </p:pic>
      <p:sp>
        <p:nvSpPr>
          <p:cNvPr id="15" name="Oval 14"/>
          <p:cNvSpPr/>
          <p:nvPr/>
        </p:nvSpPr>
        <p:spPr bwMode="auto">
          <a:xfrm>
            <a:off x="4993191" y="1914793"/>
            <a:ext cx="1368152" cy="1368152"/>
          </a:xfrm>
          <a:prstGeom prst="ellipse">
            <a:avLst/>
          </a:prstGeom>
          <a:solidFill>
            <a:schemeClr val="bg1"/>
          </a:solidFill>
          <a:ln w="2857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a typeface="ＭＳ Ｐゴシック" pitchFamily="1" charset="-128"/>
            </a:endParaRPr>
          </a:p>
        </p:txBody>
      </p:sp>
      <p:sp>
        <p:nvSpPr>
          <p:cNvPr id="16" name="Oval 15"/>
          <p:cNvSpPr/>
          <p:nvPr/>
        </p:nvSpPr>
        <p:spPr bwMode="auto">
          <a:xfrm>
            <a:off x="8544272" y="1988840"/>
            <a:ext cx="1368152" cy="1368152"/>
          </a:xfrm>
          <a:prstGeom prst="ellipse">
            <a:avLst/>
          </a:prstGeom>
          <a:solidFill>
            <a:schemeClr val="bg1"/>
          </a:solidFill>
          <a:ln w="2857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a typeface="ＭＳ Ｐゴシック" pitchFamily="1" charset="-128"/>
            </a:endParaRPr>
          </a:p>
        </p:txBody>
      </p:sp>
      <p:pic>
        <p:nvPicPr>
          <p:cNvPr id="17" name="Picture 16" descr="deciduous-tre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4272" y="2060848"/>
            <a:ext cx="1368152" cy="1368152"/>
          </a:xfrm>
          <a:prstGeom prst="rect">
            <a:avLst/>
          </a:prstGeom>
        </p:spPr>
      </p:pic>
      <p:pic>
        <p:nvPicPr>
          <p:cNvPr id="18" name="Picture 17" descr="28296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64352" y="2708920"/>
            <a:ext cx="216024" cy="216024"/>
          </a:xfrm>
          <a:prstGeom prst="rect">
            <a:avLst/>
          </a:prstGeom>
        </p:spPr>
      </p:pic>
      <p:pic>
        <p:nvPicPr>
          <p:cNvPr id="19" name="Picture 18" descr="28296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2304" y="2564904"/>
            <a:ext cx="216024" cy="216024"/>
          </a:xfrm>
          <a:prstGeom prst="rect">
            <a:avLst/>
          </a:prstGeom>
        </p:spPr>
      </p:pic>
      <p:pic>
        <p:nvPicPr>
          <p:cNvPr id="20" name="Picture 19" descr="28296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0336" y="2276872"/>
            <a:ext cx="288032" cy="288032"/>
          </a:xfrm>
          <a:prstGeom prst="rect">
            <a:avLst/>
          </a:prstGeom>
        </p:spPr>
      </p:pic>
      <p:sp>
        <p:nvSpPr>
          <p:cNvPr id="21" name="Oval 20"/>
          <p:cNvSpPr/>
          <p:nvPr/>
        </p:nvSpPr>
        <p:spPr bwMode="auto">
          <a:xfrm>
            <a:off x="1467102" y="4009704"/>
            <a:ext cx="1368152" cy="1368152"/>
          </a:xfrm>
          <a:prstGeom prst="ellipse">
            <a:avLst/>
          </a:prstGeom>
          <a:solidFill>
            <a:schemeClr val="bg1"/>
          </a:solidFill>
          <a:ln w="2857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a typeface="ＭＳ Ｐゴシック" pitchFamily="1" charset="-128"/>
            </a:endParaRPr>
          </a:p>
        </p:txBody>
      </p:sp>
      <p:pic>
        <p:nvPicPr>
          <p:cNvPr id="22" name="Picture 21" descr="deciduous-tre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2927" y="4479143"/>
            <a:ext cx="936104" cy="936104"/>
          </a:xfrm>
          <a:prstGeom prst="rect">
            <a:avLst/>
          </a:prstGeom>
        </p:spPr>
      </p:pic>
      <p:pic>
        <p:nvPicPr>
          <p:cNvPr id="23" name="Picture 22" descr="28296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18951" y="4695167"/>
            <a:ext cx="174335" cy="174335"/>
          </a:xfrm>
          <a:prstGeom prst="rect">
            <a:avLst/>
          </a:prstGeom>
        </p:spPr>
      </p:pic>
      <p:pic>
        <p:nvPicPr>
          <p:cNvPr id="24" name="Picture 23" descr="28296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4975" y="4839183"/>
            <a:ext cx="216024" cy="216024"/>
          </a:xfrm>
          <a:prstGeom prst="rect">
            <a:avLst/>
          </a:prstGeom>
        </p:spPr>
      </p:pic>
      <p:pic>
        <p:nvPicPr>
          <p:cNvPr id="25" name="Picture 24" descr="sun.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18951" y="4047095"/>
            <a:ext cx="504056" cy="504056"/>
          </a:xfrm>
          <a:prstGeom prst="rect">
            <a:avLst/>
          </a:prstGeom>
        </p:spPr>
      </p:pic>
      <p:sp>
        <p:nvSpPr>
          <p:cNvPr id="26" name="Oval 25"/>
          <p:cNvSpPr/>
          <p:nvPr/>
        </p:nvSpPr>
        <p:spPr bwMode="auto">
          <a:xfrm>
            <a:off x="5159895" y="3983580"/>
            <a:ext cx="1368152" cy="1368152"/>
          </a:xfrm>
          <a:prstGeom prst="ellipse">
            <a:avLst/>
          </a:prstGeom>
          <a:solidFill>
            <a:schemeClr val="bg1"/>
          </a:solidFill>
          <a:ln w="2857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ea typeface="ＭＳ Ｐゴシック" pitchFamily="1" charset="-128"/>
            </a:endParaRPr>
          </a:p>
        </p:txBody>
      </p:sp>
      <p:pic>
        <p:nvPicPr>
          <p:cNvPr id="27" name="Picture 26" descr="deciduous-tre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9895" y="4055588"/>
            <a:ext cx="1368152" cy="1368152"/>
          </a:xfrm>
          <a:prstGeom prst="rect">
            <a:avLst/>
          </a:prstGeom>
        </p:spPr>
      </p:pic>
      <p:pic>
        <p:nvPicPr>
          <p:cNvPr id="28" name="Picture 27" descr="28296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7967" y="4775668"/>
            <a:ext cx="288032" cy="288032"/>
          </a:xfrm>
          <a:prstGeom prst="rect">
            <a:avLst/>
          </a:prstGeom>
        </p:spPr>
      </p:pic>
      <p:pic>
        <p:nvPicPr>
          <p:cNvPr id="29" name="Picture 28" descr="28296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47927" y="4631652"/>
            <a:ext cx="360040" cy="360040"/>
          </a:xfrm>
          <a:prstGeom prst="rect">
            <a:avLst/>
          </a:prstGeom>
        </p:spPr>
      </p:pic>
      <p:pic>
        <p:nvPicPr>
          <p:cNvPr id="30" name="Picture 29" descr="28296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91943" y="4271612"/>
            <a:ext cx="360040" cy="360040"/>
          </a:xfrm>
          <a:prstGeom prst="rect">
            <a:avLst/>
          </a:prstGeom>
        </p:spPr>
      </p:pic>
      <p:sp>
        <p:nvSpPr>
          <p:cNvPr id="31" name="Ovale 18"/>
          <p:cNvSpPr>
            <a:spLocks noChangeArrowheads="1"/>
          </p:cNvSpPr>
          <p:nvPr/>
        </p:nvSpPr>
        <p:spPr bwMode="auto">
          <a:xfrm>
            <a:off x="6109200" y="4583495"/>
            <a:ext cx="1216681" cy="648072"/>
          </a:xfrm>
          <a:prstGeom prst="ellipse">
            <a:avLst/>
          </a:prstGeom>
          <a:solidFill>
            <a:srgbClr val="006666"/>
          </a:solidFill>
          <a:ln w="12700" algn="ctr">
            <a:solidFill>
              <a:schemeClr val="bg1"/>
            </a:solidFill>
            <a:round/>
            <a:headEnd/>
            <a:tailEnd/>
          </a:ln>
        </p:spPr>
        <p:txBody>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endParaRPr lang="it-IT" altLang="it-IT" sz="2200" dirty="0">
              <a:solidFill>
                <a:srgbClr val="FFFFFF">
                  <a:lumMod val="50000"/>
                </a:srgbClr>
              </a:solidFill>
              <a:latin typeface="Arial"/>
            </a:endParaRPr>
          </a:p>
        </p:txBody>
      </p:sp>
      <p:sp>
        <p:nvSpPr>
          <p:cNvPr id="32" name="CasellaDiTesto 19"/>
          <p:cNvSpPr txBox="1">
            <a:spLocks noChangeArrowheads="1"/>
          </p:cNvSpPr>
          <p:nvPr/>
        </p:nvSpPr>
        <p:spPr bwMode="auto">
          <a:xfrm>
            <a:off x="6057033" y="4701223"/>
            <a:ext cx="13681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it-IT" altLang="it-IT" sz="1100" dirty="0">
                <a:solidFill>
                  <a:srgbClr val="FFFFFF"/>
                </a:solidFill>
                <a:latin typeface="Arial"/>
              </a:rPr>
              <a:t>UTILIZAÇÂO DE NUTRIENTES</a:t>
            </a:r>
          </a:p>
        </p:txBody>
      </p:sp>
      <p:sp>
        <p:nvSpPr>
          <p:cNvPr id="33" name="Up Arrow 32"/>
          <p:cNvSpPr/>
          <p:nvPr/>
        </p:nvSpPr>
        <p:spPr bwMode="auto">
          <a:xfrm>
            <a:off x="6023991" y="4151447"/>
            <a:ext cx="288032" cy="504056"/>
          </a:xfrm>
          <a:prstGeom prst="upArrow">
            <a:avLst/>
          </a:prstGeom>
          <a:solidFill>
            <a:srgbClr val="0066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ea typeface="ＭＳ Ｐゴシック" pitchFamily="1" charset="-128"/>
            </a:endParaRPr>
          </a:p>
        </p:txBody>
      </p:sp>
      <p:sp>
        <p:nvSpPr>
          <p:cNvPr id="35" name="CasellaDiTesto 20"/>
          <p:cNvSpPr txBox="1">
            <a:spLocks noChangeArrowheads="1"/>
          </p:cNvSpPr>
          <p:nvPr/>
        </p:nvSpPr>
        <p:spPr bwMode="auto">
          <a:xfrm>
            <a:off x="7737259" y="5580528"/>
            <a:ext cx="321539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it-IT" altLang="it-IT" sz="1600" dirty="0">
                <a:solidFill>
                  <a:srgbClr val="FFFFFF">
                    <a:lumMod val="50000"/>
                  </a:srgbClr>
                </a:solidFill>
                <a:latin typeface="Arial"/>
              </a:rPr>
              <a:t>A VIDA MOLECULAR DE PLANTAS</a:t>
            </a:r>
          </a:p>
        </p:txBody>
      </p:sp>
      <p:pic>
        <p:nvPicPr>
          <p:cNvPr id="36" name="Picture 35" descr="deciduous-tre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5199" y="2130817"/>
            <a:ext cx="1224136" cy="1224136"/>
          </a:xfrm>
          <a:prstGeom prst="rect">
            <a:avLst/>
          </a:prstGeom>
        </p:spPr>
      </p:pic>
      <p:pic>
        <p:nvPicPr>
          <p:cNvPr id="37" name="Picture 36" descr="flower.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53231" y="2706881"/>
            <a:ext cx="288032" cy="288032"/>
          </a:xfrm>
          <a:prstGeom prst="rect">
            <a:avLst/>
          </a:prstGeom>
        </p:spPr>
      </p:pic>
      <p:pic>
        <p:nvPicPr>
          <p:cNvPr id="38" name="Picture 37" descr="flower.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97247" y="2346841"/>
            <a:ext cx="288032" cy="288032"/>
          </a:xfrm>
          <a:prstGeom prst="rect">
            <a:avLst/>
          </a:prstGeom>
        </p:spPr>
      </p:pic>
      <p:pic>
        <p:nvPicPr>
          <p:cNvPr id="39" name="Picture 38" descr="flower.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85279" y="2634873"/>
            <a:ext cx="288032" cy="288032"/>
          </a:xfrm>
          <a:prstGeom prst="rect">
            <a:avLst/>
          </a:prstGeom>
        </p:spPr>
      </p:pic>
      <p:pic>
        <p:nvPicPr>
          <p:cNvPr id="40" name="Picture 2" descr="http://www.nhbs.com/images/jackets_resizer_xlarge/19/198009.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8381040" y="3930354"/>
            <a:ext cx="1766623" cy="1644031"/>
          </a:xfrm>
          <a:prstGeom prst="roundRect">
            <a:avLst>
              <a:gd name="adj" fmla="val 8594"/>
            </a:avLst>
          </a:prstGeom>
          <a:solidFill>
            <a:srgbClr val="FFFFFF">
              <a:shade val="85000"/>
            </a:srgbClr>
          </a:solidFill>
          <a:ln>
            <a:noFill/>
          </a:ln>
          <a:effectLst/>
          <a:extLst/>
        </p:spPr>
      </p:pic>
      <p:sp>
        <p:nvSpPr>
          <p:cNvPr id="41" name="CasellaDiTesto 1"/>
          <p:cNvSpPr txBox="1"/>
          <p:nvPr/>
        </p:nvSpPr>
        <p:spPr>
          <a:xfrm>
            <a:off x="-456728" y="1441801"/>
            <a:ext cx="11856640" cy="492443"/>
          </a:xfrm>
          <a:prstGeom prst="rect">
            <a:avLst/>
          </a:prstGeom>
          <a:noFill/>
        </p:spPr>
        <p:txBody>
          <a:bodyPr wrap="square" rtlCol="0">
            <a:spAutoFit/>
          </a:bodyPr>
          <a:lstStyle/>
          <a:p>
            <a:pPr algn="ctr"/>
            <a:r>
              <a:rPr lang="en-US" sz="2600" dirty="0">
                <a:solidFill>
                  <a:schemeClr val="bg1">
                    <a:lumMod val="50000"/>
                  </a:schemeClr>
                </a:solidFill>
                <a:latin typeface="Arial"/>
              </a:rPr>
              <a:t>GENES "ORQUESTRAM" A VIDA MOLECULAR DAS PLANTAS</a:t>
            </a:r>
            <a:endParaRPr lang="it-IT" sz="2600" dirty="0">
              <a:ln w="19050">
                <a:noFill/>
              </a:ln>
              <a:solidFill>
                <a:schemeClr val="bg1">
                  <a:lumMod val="50000"/>
                </a:schemeClr>
              </a:solidFill>
              <a:latin typeface="Arial" pitchFamily="34" charset="0"/>
              <a:cs typeface="Arial" pitchFamily="34" charset="0"/>
            </a:endParaRPr>
          </a:p>
        </p:txBody>
      </p:sp>
      <p:sp>
        <p:nvSpPr>
          <p:cNvPr id="65" name="CasellaDiTesto 1">
            <a:extLst>
              <a:ext uri="{FF2B5EF4-FFF2-40B4-BE49-F238E27FC236}">
                <a16:creationId xmlns:a16="http://schemas.microsoft.com/office/drawing/2014/main" id="{7D29E8E5-6536-4C35-97B8-52B190DCB557}"/>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73" name="Gruppo 1">
            <a:extLst>
              <a:ext uri="{FF2B5EF4-FFF2-40B4-BE49-F238E27FC236}">
                <a16:creationId xmlns:a16="http://schemas.microsoft.com/office/drawing/2014/main" id="{7CBCDECA-EF81-40E9-B265-5BABFE83B7A4}"/>
              </a:ext>
            </a:extLst>
          </p:cNvPr>
          <p:cNvGrpSpPr/>
          <p:nvPr/>
        </p:nvGrpSpPr>
        <p:grpSpPr>
          <a:xfrm>
            <a:off x="479376" y="622205"/>
            <a:ext cx="5710447" cy="369332"/>
            <a:chOff x="551384" y="1052736"/>
            <a:chExt cx="5492101" cy="369332"/>
          </a:xfrm>
        </p:grpSpPr>
        <p:sp>
          <p:nvSpPr>
            <p:cNvPr id="74" name="Pentagon 41">
              <a:extLst>
                <a:ext uri="{FF2B5EF4-FFF2-40B4-BE49-F238E27FC236}">
                  <a16:creationId xmlns:a16="http://schemas.microsoft.com/office/drawing/2014/main" id="{F3FF73BA-599A-4903-9567-66EF792E9306}"/>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5" name="Chevron 42">
              <a:extLst>
                <a:ext uri="{FF2B5EF4-FFF2-40B4-BE49-F238E27FC236}">
                  <a16:creationId xmlns:a16="http://schemas.microsoft.com/office/drawing/2014/main" id="{6E60CDA3-9DF2-4A6B-A505-76A3633DD55C}"/>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6" name="Chevron 43">
              <a:extLst>
                <a:ext uri="{FF2B5EF4-FFF2-40B4-BE49-F238E27FC236}">
                  <a16:creationId xmlns:a16="http://schemas.microsoft.com/office/drawing/2014/main" id="{15CF4467-5AB2-4684-9F1D-55AB372A1383}"/>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7" name="Chevron 44">
              <a:extLst>
                <a:ext uri="{FF2B5EF4-FFF2-40B4-BE49-F238E27FC236}">
                  <a16:creationId xmlns:a16="http://schemas.microsoft.com/office/drawing/2014/main" id="{72E99B0F-F324-460A-9B6B-A633859AEB46}"/>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8" name="Chevron 45">
              <a:extLst>
                <a:ext uri="{FF2B5EF4-FFF2-40B4-BE49-F238E27FC236}">
                  <a16:creationId xmlns:a16="http://schemas.microsoft.com/office/drawing/2014/main" id="{C411B214-B69E-4392-93D1-1584AF711180}"/>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9" name="TextBox 46">
              <a:extLst>
                <a:ext uri="{FF2B5EF4-FFF2-40B4-BE49-F238E27FC236}">
                  <a16:creationId xmlns:a16="http://schemas.microsoft.com/office/drawing/2014/main" id="{6CC8E81A-40F0-4A1E-B00F-8F9C4132C6E5}"/>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80" name="TextBox 47">
              <a:extLst>
                <a:ext uri="{FF2B5EF4-FFF2-40B4-BE49-F238E27FC236}">
                  <a16:creationId xmlns:a16="http://schemas.microsoft.com/office/drawing/2014/main" id="{8E0B23D2-CE95-4774-8C57-930556398549}"/>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81" name="TextBox 48">
              <a:extLst>
                <a:ext uri="{FF2B5EF4-FFF2-40B4-BE49-F238E27FC236}">
                  <a16:creationId xmlns:a16="http://schemas.microsoft.com/office/drawing/2014/main" id="{A6822979-79E8-4DD3-B943-CE907B57C851}"/>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82" name="TextBox 49">
              <a:extLst>
                <a:ext uri="{FF2B5EF4-FFF2-40B4-BE49-F238E27FC236}">
                  <a16:creationId xmlns:a16="http://schemas.microsoft.com/office/drawing/2014/main" id="{D6539CAF-AD4F-4AD2-9318-1BB548070C44}"/>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83" name="TextBox 50">
              <a:extLst>
                <a:ext uri="{FF2B5EF4-FFF2-40B4-BE49-F238E27FC236}">
                  <a16:creationId xmlns:a16="http://schemas.microsoft.com/office/drawing/2014/main" id="{E7F8FC79-5666-4E1A-B7CB-EDF8B85A8422}"/>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400988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ogma central">
            <a:extLst>
              <a:ext uri="{FF2B5EF4-FFF2-40B4-BE49-F238E27FC236}">
                <a16:creationId xmlns:a16="http://schemas.microsoft.com/office/drawing/2014/main" id="{12A251B7-0701-4C2D-8E49-FC3655FC45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72064" y="1435621"/>
            <a:ext cx="4250685" cy="31455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blogs.unicamp.br/descascandoaciencia/wp-content/uploads/sites/80/2018/06/fatores-de-transcri%C3%A7%C3%A3o-300x134.jpg">
            <a:extLst>
              <a:ext uri="{FF2B5EF4-FFF2-40B4-BE49-F238E27FC236}">
                <a16:creationId xmlns:a16="http://schemas.microsoft.com/office/drawing/2014/main" id="{64F1D99F-02BB-44C8-8019-0D0021DE6A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328" y="1916832"/>
            <a:ext cx="5459049" cy="2438375"/>
          </a:xfrm>
          <a:prstGeom prst="rect">
            <a:avLst/>
          </a:prstGeom>
          <a:noFill/>
          <a:extLst>
            <a:ext uri="{909E8E84-426E-40DD-AFC4-6F175D3DCCD1}">
              <a14:hiddenFill xmlns:a14="http://schemas.microsoft.com/office/drawing/2010/main">
                <a:solidFill>
                  <a:srgbClr val="FFFFFF"/>
                </a:solidFill>
              </a14:hiddenFill>
            </a:ext>
          </a:extLst>
        </p:spPr>
      </p:pic>
      <p:sp>
        <p:nvSpPr>
          <p:cNvPr id="2" name="Seta: para a Direita 1">
            <a:extLst>
              <a:ext uri="{FF2B5EF4-FFF2-40B4-BE49-F238E27FC236}">
                <a16:creationId xmlns:a16="http://schemas.microsoft.com/office/drawing/2014/main" id="{558F44EB-F6C8-4A18-B75C-999F130CE68E}"/>
              </a:ext>
            </a:extLst>
          </p:cNvPr>
          <p:cNvSpPr/>
          <p:nvPr/>
        </p:nvSpPr>
        <p:spPr>
          <a:xfrm>
            <a:off x="5159896" y="2708920"/>
            <a:ext cx="1440160" cy="28803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sellaDiTesto 23">
            <a:extLst>
              <a:ext uri="{FF2B5EF4-FFF2-40B4-BE49-F238E27FC236}">
                <a16:creationId xmlns:a16="http://schemas.microsoft.com/office/drawing/2014/main" id="{4C3D8509-F049-4C72-B336-439AA85CFFAC}"/>
              </a:ext>
            </a:extLst>
          </p:cNvPr>
          <p:cNvSpPr txBox="1"/>
          <p:nvPr/>
        </p:nvSpPr>
        <p:spPr>
          <a:xfrm>
            <a:off x="1595562" y="-36795"/>
            <a:ext cx="2480784" cy="461665"/>
          </a:xfrm>
          <a:prstGeom prst="rect">
            <a:avLst/>
          </a:prstGeom>
          <a:noFill/>
        </p:spPr>
        <p:txBody>
          <a:bodyPr wrap="square" rtlCol="0">
            <a:spAutoFit/>
          </a:bodyPr>
          <a:lstStyle/>
          <a:p>
            <a:pPr eaLnBrk="1" fontAlgn="auto" hangingPunct="1">
              <a:spcBef>
                <a:spcPts val="0"/>
              </a:spcBef>
              <a:spcAft>
                <a:spcPts val="0"/>
              </a:spcAft>
            </a:pPr>
            <a:r>
              <a:rPr lang="it-IT" dirty="0">
                <a:solidFill>
                  <a:srgbClr val="FFFFFF"/>
                </a:solidFill>
                <a:latin typeface="Arial" panose="020B0604020202020204" pitchFamily="34" charset="0"/>
                <a:ea typeface="ＭＳ Ｐゴシック"/>
                <a:cs typeface="Arial" panose="020B0604020202020204" pitchFamily="34" charset="0"/>
              </a:rPr>
              <a:t>VALAGRO 	</a:t>
            </a:r>
          </a:p>
        </p:txBody>
      </p:sp>
      <p:sp>
        <p:nvSpPr>
          <p:cNvPr id="6" name="Rettangolo 24">
            <a:extLst>
              <a:ext uri="{FF2B5EF4-FFF2-40B4-BE49-F238E27FC236}">
                <a16:creationId xmlns:a16="http://schemas.microsoft.com/office/drawing/2014/main" id="{18B17F78-B1D8-4717-968E-21E2E244A914}"/>
              </a:ext>
            </a:extLst>
          </p:cNvPr>
          <p:cNvSpPr/>
          <p:nvPr/>
        </p:nvSpPr>
        <p:spPr>
          <a:xfrm>
            <a:off x="4154227" y="-37634"/>
            <a:ext cx="3583032" cy="461665"/>
          </a:xfrm>
          <a:prstGeom prst="rect">
            <a:avLst/>
          </a:prstGeom>
        </p:spPr>
        <p:txBody>
          <a:bodyPr wrap="none">
            <a:spAutoFit/>
          </a:bodyPr>
          <a:lstStyle/>
          <a:p>
            <a:pPr eaLnBrk="1" fontAlgn="auto" hangingPunct="1">
              <a:spcBef>
                <a:spcPts val="0"/>
              </a:spcBef>
              <a:spcAft>
                <a:spcPts val="0"/>
              </a:spcAft>
            </a:pPr>
            <a:r>
              <a:rPr lang="it-IT" dirty="0">
                <a:solidFill>
                  <a:srgbClr val="FFFFFF"/>
                </a:solidFill>
                <a:latin typeface="Arial" panose="020B0604020202020204" pitchFamily="34" charset="0"/>
                <a:cs typeface="Arial" panose="020B0604020202020204" pitchFamily="34" charset="0"/>
              </a:rPr>
              <a:t>Our solution: NutriONE</a:t>
            </a:r>
          </a:p>
        </p:txBody>
      </p:sp>
      <p:sp>
        <p:nvSpPr>
          <p:cNvPr id="7" name="CasellaDiTesto 1">
            <a:extLst>
              <a:ext uri="{FF2B5EF4-FFF2-40B4-BE49-F238E27FC236}">
                <a16:creationId xmlns:a16="http://schemas.microsoft.com/office/drawing/2014/main" id="{60C2BD6C-AD63-4999-AEEE-8A49ED0F9402}"/>
              </a:ext>
            </a:extLst>
          </p:cNvPr>
          <p:cNvSpPr txBox="1"/>
          <p:nvPr/>
        </p:nvSpPr>
        <p:spPr>
          <a:xfrm>
            <a:off x="-456728" y="1196752"/>
            <a:ext cx="11856640" cy="492443"/>
          </a:xfrm>
          <a:prstGeom prst="rect">
            <a:avLst/>
          </a:prstGeom>
          <a:noFill/>
        </p:spPr>
        <p:txBody>
          <a:bodyPr wrap="square" rtlCol="0">
            <a:spAutoFit/>
          </a:bodyPr>
          <a:lstStyle/>
          <a:p>
            <a:pPr algn="ctr"/>
            <a:r>
              <a:rPr lang="en-US" sz="2600" dirty="0">
                <a:solidFill>
                  <a:schemeClr val="bg1">
                    <a:lumMod val="50000"/>
                  </a:schemeClr>
                </a:solidFill>
                <a:latin typeface="Arial"/>
              </a:rPr>
              <a:t>GENES "ORQUESTRAM" A VIDA MOLECULAR DAS PLANTAS</a:t>
            </a:r>
            <a:endParaRPr lang="it-IT" sz="2600" dirty="0">
              <a:ln w="19050">
                <a:noFill/>
              </a:ln>
              <a:solidFill>
                <a:schemeClr val="bg1">
                  <a:lumMod val="50000"/>
                </a:schemeClr>
              </a:solidFill>
              <a:latin typeface="Arial" pitchFamily="34" charset="0"/>
              <a:cs typeface="Arial" pitchFamily="34" charset="0"/>
            </a:endParaRPr>
          </a:p>
        </p:txBody>
      </p:sp>
      <p:sp>
        <p:nvSpPr>
          <p:cNvPr id="8" name="CasellaDiTesto 1">
            <a:extLst>
              <a:ext uri="{FF2B5EF4-FFF2-40B4-BE49-F238E27FC236}">
                <a16:creationId xmlns:a16="http://schemas.microsoft.com/office/drawing/2014/main" id="{0AA50E02-1972-47BD-8E4D-A7FB643D9A7D}"/>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9" name="Gruppo 1">
            <a:extLst>
              <a:ext uri="{FF2B5EF4-FFF2-40B4-BE49-F238E27FC236}">
                <a16:creationId xmlns:a16="http://schemas.microsoft.com/office/drawing/2014/main" id="{53E78BB3-E3FF-4FAC-A0FF-4320403D391C}"/>
              </a:ext>
            </a:extLst>
          </p:cNvPr>
          <p:cNvGrpSpPr/>
          <p:nvPr/>
        </p:nvGrpSpPr>
        <p:grpSpPr>
          <a:xfrm>
            <a:off x="479376" y="622205"/>
            <a:ext cx="5710447" cy="369332"/>
            <a:chOff x="551384" y="1052736"/>
            <a:chExt cx="5492101" cy="369332"/>
          </a:xfrm>
        </p:grpSpPr>
        <p:sp>
          <p:nvSpPr>
            <p:cNvPr id="10" name="Pentagon 41">
              <a:extLst>
                <a:ext uri="{FF2B5EF4-FFF2-40B4-BE49-F238E27FC236}">
                  <a16:creationId xmlns:a16="http://schemas.microsoft.com/office/drawing/2014/main" id="{E446A7CA-C5EA-462F-951A-F0D69B84A794}"/>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11" name="Chevron 42">
              <a:extLst>
                <a:ext uri="{FF2B5EF4-FFF2-40B4-BE49-F238E27FC236}">
                  <a16:creationId xmlns:a16="http://schemas.microsoft.com/office/drawing/2014/main" id="{3B8A766A-C7AA-4B7C-8EFA-0B279AD3F434}"/>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12" name="Chevron 43">
              <a:extLst>
                <a:ext uri="{FF2B5EF4-FFF2-40B4-BE49-F238E27FC236}">
                  <a16:creationId xmlns:a16="http://schemas.microsoft.com/office/drawing/2014/main" id="{E2A9EE20-701F-40D5-AC1A-701AF9DB90F3}"/>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13" name="Chevron 44">
              <a:extLst>
                <a:ext uri="{FF2B5EF4-FFF2-40B4-BE49-F238E27FC236}">
                  <a16:creationId xmlns:a16="http://schemas.microsoft.com/office/drawing/2014/main" id="{2DBB6702-9017-4073-ABEA-4870CEE816CD}"/>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14" name="Chevron 45">
              <a:extLst>
                <a:ext uri="{FF2B5EF4-FFF2-40B4-BE49-F238E27FC236}">
                  <a16:creationId xmlns:a16="http://schemas.microsoft.com/office/drawing/2014/main" id="{110A2A1E-4C71-4853-A4BF-A131975218E1}"/>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15" name="TextBox 46">
              <a:extLst>
                <a:ext uri="{FF2B5EF4-FFF2-40B4-BE49-F238E27FC236}">
                  <a16:creationId xmlns:a16="http://schemas.microsoft.com/office/drawing/2014/main" id="{199F243D-4862-48CE-9EC3-B89006C9A3A3}"/>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16" name="TextBox 47">
              <a:extLst>
                <a:ext uri="{FF2B5EF4-FFF2-40B4-BE49-F238E27FC236}">
                  <a16:creationId xmlns:a16="http://schemas.microsoft.com/office/drawing/2014/main" id="{F76CA186-6050-4501-AD7F-40C88B22A859}"/>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17" name="TextBox 48">
              <a:extLst>
                <a:ext uri="{FF2B5EF4-FFF2-40B4-BE49-F238E27FC236}">
                  <a16:creationId xmlns:a16="http://schemas.microsoft.com/office/drawing/2014/main" id="{E65EE5CB-8001-4F14-AC6E-66B7A55D7217}"/>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18" name="TextBox 49">
              <a:extLst>
                <a:ext uri="{FF2B5EF4-FFF2-40B4-BE49-F238E27FC236}">
                  <a16:creationId xmlns:a16="http://schemas.microsoft.com/office/drawing/2014/main" id="{789C13D8-7F40-4D35-8015-BA28F9B66F7D}"/>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19" name="TextBox 50">
              <a:extLst>
                <a:ext uri="{FF2B5EF4-FFF2-40B4-BE49-F238E27FC236}">
                  <a16:creationId xmlns:a16="http://schemas.microsoft.com/office/drawing/2014/main" id="{D3CB83A1-3354-4866-BAD8-16C68D873D67}"/>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
        <p:nvSpPr>
          <p:cNvPr id="3" name="Seta: para Baixo 2">
            <a:extLst>
              <a:ext uri="{FF2B5EF4-FFF2-40B4-BE49-F238E27FC236}">
                <a16:creationId xmlns:a16="http://schemas.microsoft.com/office/drawing/2014/main" id="{CC911694-4766-49A7-8AA4-7EE9BEE26722}"/>
              </a:ext>
            </a:extLst>
          </p:cNvPr>
          <p:cNvSpPr/>
          <p:nvPr/>
        </p:nvSpPr>
        <p:spPr>
          <a:xfrm rot="3780000">
            <a:off x="8811020" y="4372530"/>
            <a:ext cx="280990" cy="122261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Picture 13" descr="777881d53f321ac7a112d74f79a07d84.png">
            <a:extLst>
              <a:ext uri="{FF2B5EF4-FFF2-40B4-BE49-F238E27FC236}">
                <a16:creationId xmlns:a16="http://schemas.microsoft.com/office/drawing/2014/main" id="{686A4232-2FED-44C8-B193-1E63949BD2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3461" y="5653216"/>
            <a:ext cx="911424" cy="911424"/>
          </a:xfrm>
          <a:prstGeom prst="rect">
            <a:avLst/>
          </a:prstGeom>
        </p:spPr>
      </p:pic>
      <p:pic>
        <p:nvPicPr>
          <p:cNvPr id="22" name="Picture 16" descr="deciduous-tree.png">
            <a:extLst>
              <a:ext uri="{FF2B5EF4-FFF2-40B4-BE49-F238E27FC236}">
                <a16:creationId xmlns:a16="http://schemas.microsoft.com/office/drawing/2014/main" id="{5C1D67DE-725F-4725-9A98-A8C99B0DA8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2104" y="5445224"/>
            <a:ext cx="1368152" cy="1368152"/>
          </a:xfrm>
          <a:prstGeom prst="rect">
            <a:avLst/>
          </a:prstGeom>
        </p:spPr>
      </p:pic>
      <p:pic>
        <p:nvPicPr>
          <p:cNvPr id="23" name="Picture 35" descr="deciduous-tree.png">
            <a:extLst>
              <a:ext uri="{FF2B5EF4-FFF2-40B4-BE49-F238E27FC236}">
                <a16:creationId xmlns:a16="http://schemas.microsoft.com/office/drawing/2014/main" id="{117880B1-3A2A-446A-929E-83335FB52C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6792" y="5589240"/>
            <a:ext cx="1224136" cy="1224136"/>
          </a:xfrm>
          <a:prstGeom prst="rect">
            <a:avLst/>
          </a:prstGeom>
        </p:spPr>
      </p:pic>
      <p:grpSp>
        <p:nvGrpSpPr>
          <p:cNvPr id="24" name="Agrupar 23">
            <a:extLst>
              <a:ext uri="{FF2B5EF4-FFF2-40B4-BE49-F238E27FC236}">
                <a16:creationId xmlns:a16="http://schemas.microsoft.com/office/drawing/2014/main" id="{CCBA6A1D-3033-47CE-8C84-53B0C7C65C1B}"/>
              </a:ext>
            </a:extLst>
          </p:cNvPr>
          <p:cNvGrpSpPr/>
          <p:nvPr/>
        </p:nvGrpSpPr>
        <p:grpSpPr>
          <a:xfrm>
            <a:off x="3287688" y="3186708"/>
            <a:ext cx="3312368" cy="1034380"/>
            <a:chOff x="3143672" y="4410844"/>
            <a:chExt cx="3312368" cy="1034380"/>
          </a:xfrm>
        </p:grpSpPr>
        <p:sp>
          <p:nvSpPr>
            <p:cNvPr id="20" name="Elipse 19">
              <a:extLst>
                <a:ext uri="{FF2B5EF4-FFF2-40B4-BE49-F238E27FC236}">
                  <a16:creationId xmlns:a16="http://schemas.microsoft.com/office/drawing/2014/main" id="{61242B17-4809-4449-A75D-58F8D7934AC8}"/>
                </a:ext>
              </a:extLst>
            </p:cNvPr>
            <p:cNvSpPr/>
            <p:nvPr/>
          </p:nvSpPr>
          <p:spPr>
            <a:xfrm>
              <a:off x="3143672" y="4410844"/>
              <a:ext cx="3312368" cy="10343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CAD6C636-1FC9-4E64-8773-1EB15AFF528B}"/>
                </a:ext>
              </a:extLst>
            </p:cNvPr>
            <p:cNvSpPr txBox="1"/>
            <p:nvPr/>
          </p:nvSpPr>
          <p:spPr>
            <a:xfrm>
              <a:off x="3463538" y="4509120"/>
              <a:ext cx="2757221" cy="830997"/>
            </a:xfrm>
            <a:prstGeom prst="rect">
              <a:avLst/>
            </a:prstGeom>
            <a:noFill/>
          </p:spPr>
          <p:txBody>
            <a:bodyPr wrap="square" rtlCol="0">
              <a:spAutoFit/>
            </a:bodyPr>
            <a:lstStyle/>
            <a:p>
              <a:pPr algn="ctr"/>
              <a:r>
                <a:rPr lang="pt-BR" dirty="0" err="1"/>
                <a:t>Bioestimulantes</a:t>
              </a:r>
              <a:endParaRPr lang="pt-BR" dirty="0"/>
            </a:p>
            <a:p>
              <a:pPr algn="ctr"/>
              <a:r>
                <a:rPr lang="pt-BR" dirty="0"/>
                <a:t>Ambiente</a:t>
              </a:r>
            </a:p>
          </p:txBody>
        </p:sp>
      </p:grpSp>
    </p:spTree>
    <p:extLst>
      <p:ext uri="{BB962C8B-B14F-4D97-AF65-F5344CB8AC3E}">
        <p14:creationId xmlns:p14="http://schemas.microsoft.com/office/powerpoint/2010/main" val="23040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15"/>
          <p:cNvSpPr/>
          <p:nvPr/>
        </p:nvSpPr>
        <p:spPr bwMode="auto">
          <a:xfrm>
            <a:off x="8410583" y="3518292"/>
            <a:ext cx="2005897" cy="2093171"/>
          </a:xfrm>
          <a:prstGeom prst="ellipse">
            <a:avLst/>
          </a:prstGeom>
          <a:solidFill>
            <a:srgbClr val="235754"/>
          </a:solidFill>
          <a:ln w="57150" cap="flat" cmpd="thinThick"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solidFill>
                <a:srgbClr val="000000"/>
              </a:solidFill>
              <a:ea typeface="ＭＳ Ｐゴシック" pitchFamily="1" charset="-128"/>
            </a:endParaRPr>
          </a:p>
        </p:txBody>
      </p:sp>
      <p:sp>
        <p:nvSpPr>
          <p:cNvPr id="32" name="Oval 15"/>
          <p:cNvSpPr/>
          <p:nvPr/>
        </p:nvSpPr>
        <p:spPr bwMode="auto">
          <a:xfrm>
            <a:off x="1739515" y="4876599"/>
            <a:ext cx="1593285" cy="1648745"/>
          </a:xfrm>
          <a:prstGeom prst="ellipse">
            <a:avLst/>
          </a:prstGeom>
          <a:solidFill>
            <a:schemeClr val="bg1"/>
          </a:solidFill>
          <a:ln w="57150" cap="flat" cmpd="thinThick"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solidFill>
                <a:srgbClr val="000000"/>
              </a:solidFill>
              <a:ea typeface="ＭＳ Ｐゴシック" pitchFamily="1" charset="-128"/>
            </a:endParaRPr>
          </a:p>
        </p:txBody>
      </p:sp>
      <p:pic>
        <p:nvPicPr>
          <p:cNvPr id="6" name="Immagine 5"/>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74849" y="3823599"/>
            <a:ext cx="2880320" cy="1626160"/>
          </a:xfrm>
          <a:prstGeom prst="rect">
            <a:avLst/>
          </a:prstGeom>
        </p:spPr>
      </p:pic>
      <p:sp>
        <p:nvSpPr>
          <p:cNvPr id="13" name="Line 30"/>
          <p:cNvSpPr>
            <a:spLocks noChangeShapeType="1"/>
          </p:cNvSpPr>
          <p:nvPr/>
        </p:nvSpPr>
        <p:spPr bwMode="auto">
          <a:xfrm>
            <a:off x="3323692" y="3749001"/>
            <a:ext cx="1296144" cy="432048"/>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398" tIns="45699" rIns="91398" bIns="45699" anchor="ctr"/>
          <a:lstStyle/>
          <a:p>
            <a:pPr>
              <a:defRPr/>
            </a:pPr>
            <a:endParaRPr lang="it-IT">
              <a:solidFill>
                <a:srgbClr val="000000"/>
              </a:solidFill>
              <a:cs typeface="ＭＳ Ｐゴシック" charset="0"/>
            </a:endParaRPr>
          </a:p>
        </p:txBody>
      </p:sp>
      <p:sp>
        <p:nvSpPr>
          <p:cNvPr id="14" name="Line 30"/>
          <p:cNvSpPr>
            <a:spLocks noChangeShapeType="1"/>
          </p:cNvSpPr>
          <p:nvPr/>
        </p:nvSpPr>
        <p:spPr bwMode="auto">
          <a:xfrm flipV="1">
            <a:off x="3359696" y="5251423"/>
            <a:ext cx="1224136" cy="576064"/>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398" tIns="45699" rIns="91398" bIns="45699" anchor="ctr"/>
          <a:lstStyle/>
          <a:p>
            <a:pPr>
              <a:defRPr/>
            </a:pPr>
            <a:endParaRPr lang="it-IT">
              <a:solidFill>
                <a:srgbClr val="000000"/>
              </a:solidFill>
              <a:cs typeface="ＭＳ Ｐゴシック" charset="0"/>
            </a:endParaRPr>
          </a:p>
        </p:txBody>
      </p:sp>
      <p:sp>
        <p:nvSpPr>
          <p:cNvPr id="22" name="Line 30"/>
          <p:cNvSpPr>
            <a:spLocks noChangeShapeType="1"/>
          </p:cNvSpPr>
          <p:nvPr/>
        </p:nvSpPr>
        <p:spPr bwMode="auto">
          <a:xfrm flipH="1" flipV="1">
            <a:off x="2567607" y="4469080"/>
            <a:ext cx="1" cy="36004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a:solidFill>
                <a:srgbClr val="000000"/>
              </a:solidFill>
              <a:cs typeface="ＭＳ Ｐゴシック" charset="0"/>
            </a:endParaRPr>
          </a:p>
        </p:txBody>
      </p:sp>
      <p:pic>
        <p:nvPicPr>
          <p:cNvPr id="23" name="Picture 22"/>
          <p:cNvPicPr>
            <a:picLocks noChangeAspect="1"/>
          </p:cNvPicPr>
          <p:nvPr/>
        </p:nvPicPr>
        <p:blipFill>
          <a:blip r:embed="rId3"/>
          <a:stretch>
            <a:fillRect/>
          </a:stretch>
        </p:blipFill>
        <p:spPr>
          <a:xfrm>
            <a:off x="4475820" y="3172937"/>
            <a:ext cx="2880320" cy="2880320"/>
          </a:xfrm>
          <a:prstGeom prst="rect">
            <a:avLst/>
          </a:prstGeom>
        </p:spPr>
      </p:pic>
      <p:sp>
        <p:nvSpPr>
          <p:cNvPr id="25" name="Line 30"/>
          <p:cNvSpPr>
            <a:spLocks noChangeShapeType="1"/>
          </p:cNvSpPr>
          <p:nvPr/>
        </p:nvSpPr>
        <p:spPr bwMode="auto">
          <a:xfrm flipH="1" flipV="1">
            <a:off x="7356140" y="4613097"/>
            <a:ext cx="1008112" cy="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a:solidFill>
                <a:srgbClr val="000000"/>
              </a:solidFill>
              <a:cs typeface="ＭＳ Ｐゴシック" charset="0"/>
            </a:endParaRPr>
          </a:p>
        </p:txBody>
      </p:sp>
      <p:pic>
        <p:nvPicPr>
          <p:cNvPr id="7" name="Picture 6"/>
          <p:cNvPicPr>
            <a:picLocks noChangeAspect="1"/>
          </p:cNvPicPr>
          <p:nvPr/>
        </p:nvPicPr>
        <p:blipFill>
          <a:blip r:embed="rId4" cstate="email">
            <a:duotone>
              <a:prstClr val="black"/>
              <a:srgbClr val="235754">
                <a:tint val="45000"/>
                <a:satMod val="400000"/>
              </a:srgbClr>
            </a:duotone>
            <a:extLst>
              <a:ext uri="{28A0092B-C50C-407E-A947-70E740481C1C}">
                <a14:useLocalDpi xmlns:a14="http://schemas.microsoft.com/office/drawing/2010/main"/>
              </a:ext>
            </a:extLst>
          </a:blip>
          <a:stretch>
            <a:fillRect/>
          </a:stretch>
        </p:blipFill>
        <p:spPr>
          <a:xfrm>
            <a:off x="8760296" y="3701792"/>
            <a:ext cx="1286520" cy="1693647"/>
          </a:xfrm>
          <a:prstGeom prst="rect">
            <a:avLst/>
          </a:prstGeom>
        </p:spPr>
      </p:pic>
      <p:sp>
        <p:nvSpPr>
          <p:cNvPr id="24" name="Oval 15"/>
          <p:cNvSpPr/>
          <p:nvPr/>
        </p:nvSpPr>
        <p:spPr bwMode="auto">
          <a:xfrm>
            <a:off x="1739515" y="2988880"/>
            <a:ext cx="1593285" cy="1648745"/>
          </a:xfrm>
          <a:prstGeom prst="ellipse">
            <a:avLst/>
          </a:prstGeom>
          <a:solidFill>
            <a:schemeClr val="bg1"/>
          </a:solidFill>
          <a:ln w="57150" cap="flat" cmpd="thinThick"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solidFill>
                <a:srgbClr val="000000"/>
              </a:solidFill>
              <a:ea typeface="ＭＳ Ｐゴシック" pitchFamily="1" charset="-128"/>
            </a:endParaRPr>
          </a:p>
        </p:txBody>
      </p:sp>
      <p:pic>
        <p:nvPicPr>
          <p:cNvPr id="26" name="Picture 3"/>
          <p:cNvPicPr>
            <a:picLocks noChangeAspect="1"/>
          </p:cNvPicPr>
          <p:nvPr/>
        </p:nvPicPr>
        <p:blipFill>
          <a:blip r:embed="rId5" cstate="email">
            <a:duotone>
              <a:prstClr val="black"/>
              <a:srgbClr val="235754">
                <a:tint val="45000"/>
                <a:satMod val="400000"/>
              </a:srgbClr>
            </a:duotone>
            <a:extLst>
              <a:ext uri="{28A0092B-C50C-407E-A947-70E740481C1C}">
                <a14:useLocalDpi xmlns:a14="http://schemas.microsoft.com/office/drawing/2010/main"/>
              </a:ext>
            </a:extLst>
          </a:blip>
          <a:stretch>
            <a:fillRect/>
          </a:stretch>
        </p:blipFill>
        <p:spPr>
          <a:xfrm>
            <a:off x="2085473" y="3187863"/>
            <a:ext cx="878179" cy="1199464"/>
          </a:xfrm>
          <a:prstGeom prst="rect">
            <a:avLst/>
          </a:prstGeom>
          <a:solidFill>
            <a:srgbClr val="FFFFFF"/>
          </a:solidFill>
        </p:spPr>
      </p:pic>
      <p:sp>
        <p:nvSpPr>
          <p:cNvPr id="31" name="CasellaDiTesto 1"/>
          <p:cNvSpPr txBox="1"/>
          <p:nvPr/>
        </p:nvSpPr>
        <p:spPr>
          <a:xfrm>
            <a:off x="1991544" y="3677265"/>
            <a:ext cx="1059633" cy="353901"/>
          </a:xfrm>
          <a:prstGeom prst="rect">
            <a:avLst/>
          </a:prstGeom>
          <a:noFill/>
        </p:spPr>
        <p:txBody>
          <a:bodyPr wrap="square" lIns="91398" tIns="45699" rIns="91398" bIns="45699" rtlCol="0">
            <a:spAutoFit/>
          </a:bodyPr>
          <a:lstStyle/>
          <a:p>
            <a:pPr algn="ctr"/>
            <a:r>
              <a:rPr lang="it-IT" sz="800" dirty="0">
                <a:ln w="19050">
                  <a:noFill/>
                </a:ln>
                <a:solidFill>
                  <a:srgbClr val="2C5352"/>
                </a:solidFill>
                <a:latin typeface="Arial"/>
                <a:cs typeface="Arial" pitchFamily="34" charset="0"/>
              </a:rPr>
              <a:t>BIOSTIMULANT</a:t>
            </a:r>
          </a:p>
          <a:p>
            <a:pPr algn="ctr"/>
            <a:r>
              <a:rPr lang="it-IT" sz="900" dirty="0">
                <a:ln w="19050">
                  <a:noFill/>
                </a:ln>
                <a:solidFill>
                  <a:srgbClr val="2C5352"/>
                </a:solidFill>
                <a:latin typeface="Arial"/>
                <a:cs typeface="Arial" pitchFamily="34" charset="0"/>
              </a:rPr>
              <a:t>VALAGRO</a:t>
            </a:r>
          </a:p>
        </p:txBody>
      </p:sp>
      <p:pic>
        <p:nvPicPr>
          <p:cNvPr id="20" name="Picture 19" descr="777881d53f321ac7a112d74f79a07d84.png"/>
          <p:cNvPicPr>
            <a:picLocks noChangeAspect="1"/>
          </p:cNvPicPr>
          <p:nvPr/>
        </p:nvPicPr>
        <p:blipFill rotWithShape="1">
          <a:blip r:embed="rId6" cstate="email">
            <a:extLst>
              <a:ext uri="{28A0092B-C50C-407E-A947-70E740481C1C}">
                <a14:useLocalDpi xmlns:a14="http://schemas.microsoft.com/office/drawing/2010/main"/>
              </a:ext>
            </a:extLst>
          </a:blip>
          <a:srcRect b="49839"/>
          <a:stretch/>
        </p:blipFill>
        <p:spPr>
          <a:xfrm>
            <a:off x="1703512" y="5658923"/>
            <a:ext cx="1440160" cy="722405"/>
          </a:xfrm>
          <a:prstGeom prst="rect">
            <a:avLst/>
          </a:prstGeom>
        </p:spPr>
      </p:pic>
      <p:pic>
        <p:nvPicPr>
          <p:cNvPr id="34" name="Picture 33" descr="sun.rays.small.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15546" y="5085185"/>
            <a:ext cx="624070" cy="576064"/>
          </a:xfrm>
          <a:prstGeom prst="rect">
            <a:avLst/>
          </a:prstGeom>
          <a:noFill/>
        </p:spPr>
      </p:pic>
      <p:pic>
        <p:nvPicPr>
          <p:cNvPr id="4" name="Picture 3" descr="torrential-rain.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95600" y="5013176"/>
            <a:ext cx="576064" cy="576064"/>
          </a:xfrm>
          <a:prstGeom prst="rect">
            <a:avLst/>
          </a:prstGeom>
        </p:spPr>
      </p:pic>
      <p:sp>
        <p:nvSpPr>
          <p:cNvPr id="46" name="Rettangolo 3"/>
          <p:cNvSpPr/>
          <p:nvPr/>
        </p:nvSpPr>
        <p:spPr>
          <a:xfrm>
            <a:off x="263351" y="2566688"/>
            <a:ext cx="11521281" cy="646288"/>
          </a:xfrm>
          <a:prstGeom prst="rect">
            <a:avLst/>
          </a:prstGeom>
        </p:spPr>
        <p:txBody>
          <a:bodyPr wrap="square" lIns="91398" tIns="45699" rIns="91398" bIns="45699">
            <a:spAutoFit/>
          </a:bodyPr>
          <a:lstStyle/>
          <a:p>
            <a:pPr marL="285750" indent="-285750">
              <a:buFont typeface="Arial"/>
              <a:buChar char="•"/>
            </a:pPr>
            <a:r>
              <a:rPr lang="pt-BR" altLang="it-IT" sz="1800" b="0" kern="0" dirty="0">
                <a:solidFill>
                  <a:srgbClr val="808080">
                    <a:lumMod val="50000"/>
                  </a:srgbClr>
                </a:solidFill>
                <a:latin typeface="Arial"/>
              </a:rPr>
              <a:t>Planta precisa “sentir” rapidamente os sinais do ambiente, que são traduzidos em </a:t>
            </a:r>
            <a:r>
              <a:rPr lang="pt-BR" altLang="it-IT" sz="1800" kern="0" dirty="0">
                <a:solidFill>
                  <a:srgbClr val="808080">
                    <a:lumMod val="50000"/>
                  </a:srgbClr>
                </a:solidFill>
                <a:latin typeface="Arial"/>
              </a:rPr>
              <a:t>alterações de expressão do gene</a:t>
            </a:r>
            <a:endParaRPr lang="it-IT" altLang="it-IT" sz="1800" kern="0" dirty="0">
              <a:solidFill>
                <a:srgbClr val="808080">
                  <a:lumMod val="50000"/>
                </a:srgbClr>
              </a:solidFill>
              <a:latin typeface="Arial"/>
            </a:endParaRPr>
          </a:p>
        </p:txBody>
      </p:sp>
      <p:sp>
        <p:nvSpPr>
          <p:cNvPr id="47" name="Rettangolo 4"/>
          <p:cNvSpPr/>
          <p:nvPr/>
        </p:nvSpPr>
        <p:spPr>
          <a:xfrm>
            <a:off x="263352" y="1886054"/>
            <a:ext cx="11856640" cy="646288"/>
          </a:xfrm>
          <a:prstGeom prst="rect">
            <a:avLst/>
          </a:prstGeom>
        </p:spPr>
        <p:txBody>
          <a:bodyPr wrap="square" lIns="91398" tIns="45699" rIns="91398" bIns="45699">
            <a:spAutoFit/>
          </a:bodyPr>
          <a:lstStyle/>
          <a:p>
            <a:pPr marL="285750" indent="-285750">
              <a:buFont typeface="Arial"/>
              <a:buChar char="•"/>
            </a:pPr>
            <a:r>
              <a:rPr lang="pt-BR" altLang="it-IT" sz="1800" b="0" kern="0" dirty="0">
                <a:solidFill>
                  <a:srgbClr val="808080">
                    <a:lumMod val="50000"/>
                  </a:srgbClr>
                </a:solidFill>
                <a:latin typeface="Arial"/>
              </a:rPr>
              <a:t>A base de todos os processos biológicos/fisiológicos em plantas, incluindo o </a:t>
            </a:r>
            <a:r>
              <a:rPr lang="pt-BR" altLang="it-IT" sz="1800" kern="0" dirty="0">
                <a:solidFill>
                  <a:srgbClr val="808080">
                    <a:lumMod val="50000"/>
                  </a:srgbClr>
                </a:solidFill>
                <a:latin typeface="Arial"/>
              </a:rPr>
              <a:t>desenvolvimento ou adaptação às mudanças nas determinadas condições ambientais</a:t>
            </a:r>
            <a:endParaRPr lang="it-IT" altLang="it-IT" sz="1800" kern="0" dirty="0">
              <a:solidFill>
                <a:srgbClr val="808080">
                  <a:lumMod val="50000"/>
                </a:srgbClr>
              </a:solidFill>
              <a:latin typeface="Arial"/>
            </a:endParaRPr>
          </a:p>
        </p:txBody>
      </p:sp>
      <p:sp>
        <p:nvSpPr>
          <p:cNvPr id="21" name="CasellaDiTesto 1"/>
          <p:cNvSpPr txBox="1"/>
          <p:nvPr/>
        </p:nvSpPr>
        <p:spPr>
          <a:xfrm>
            <a:off x="263352" y="1414247"/>
            <a:ext cx="11856640" cy="492443"/>
          </a:xfrm>
          <a:prstGeom prst="rect">
            <a:avLst/>
          </a:prstGeom>
          <a:noFill/>
        </p:spPr>
        <p:txBody>
          <a:bodyPr wrap="square" rtlCol="0">
            <a:spAutoFit/>
          </a:bodyPr>
          <a:lstStyle/>
          <a:p>
            <a:pPr algn="ctr"/>
            <a:r>
              <a:rPr lang="en-US" sz="2600" dirty="0">
                <a:solidFill>
                  <a:schemeClr val="bg1">
                    <a:lumMod val="50000"/>
                  </a:schemeClr>
                </a:solidFill>
                <a:latin typeface="Arial"/>
              </a:rPr>
              <a:t>GENES "ORQUESTRAM" A VIDA MOLECULAR DAS PLANTAS</a:t>
            </a:r>
            <a:endParaRPr lang="it-IT" sz="2600" dirty="0">
              <a:ln w="19050">
                <a:noFill/>
              </a:ln>
              <a:solidFill>
                <a:schemeClr val="bg1">
                  <a:lumMod val="50000"/>
                </a:schemeClr>
              </a:solidFill>
              <a:latin typeface="Arial" pitchFamily="34" charset="0"/>
              <a:cs typeface="Arial" pitchFamily="34" charset="0"/>
            </a:endParaRPr>
          </a:p>
        </p:txBody>
      </p:sp>
      <p:sp>
        <p:nvSpPr>
          <p:cNvPr id="35" name="CasellaDiTesto 1">
            <a:extLst>
              <a:ext uri="{FF2B5EF4-FFF2-40B4-BE49-F238E27FC236}">
                <a16:creationId xmlns:a16="http://schemas.microsoft.com/office/drawing/2014/main" id="{6088289D-7B4A-4F34-AE19-82346083DCB6}"/>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36" name="Gruppo 1">
            <a:extLst>
              <a:ext uri="{FF2B5EF4-FFF2-40B4-BE49-F238E27FC236}">
                <a16:creationId xmlns:a16="http://schemas.microsoft.com/office/drawing/2014/main" id="{CF664079-607C-4220-9D09-E72F81EAF801}"/>
              </a:ext>
            </a:extLst>
          </p:cNvPr>
          <p:cNvGrpSpPr/>
          <p:nvPr/>
        </p:nvGrpSpPr>
        <p:grpSpPr>
          <a:xfrm>
            <a:off x="479376" y="622205"/>
            <a:ext cx="5710447" cy="369332"/>
            <a:chOff x="551384" y="1052736"/>
            <a:chExt cx="5492101" cy="369332"/>
          </a:xfrm>
        </p:grpSpPr>
        <p:sp>
          <p:nvSpPr>
            <p:cNvPr id="37" name="Pentagon 41">
              <a:extLst>
                <a:ext uri="{FF2B5EF4-FFF2-40B4-BE49-F238E27FC236}">
                  <a16:creationId xmlns:a16="http://schemas.microsoft.com/office/drawing/2014/main" id="{3EB41A69-BEE7-4825-A678-3ABB3BDE4EAF}"/>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8" name="Chevron 42">
              <a:extLst>
                <a:ext uri="{FF2B5EF4-FFF2-40B4-BE49-F238E27FC236}">
                  <a16:creationId xmlns:a16="http://schemas.microsoft.com/office/drawing/2014/main" id="{813B435E-B419-4678-AEC3-AD5E4BC4B85E}"/>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9" name="Chevron 43">
              <a:extLst>
                <a:ext uri="{FF2B5EF4-FFF2-40B4-BE49-F238E27FC236}">
                  <a16:creationId xmlns:a16="http://schemas.microsoft.com/office/drawing/2014/main" id="{1264A807-E1BE-4884-B938-CE9924AB82CE}"/>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0" name="Chevron 44">
              <a:extLst>
                <a:ext uri="{FF2B5EF4-FFF2-40B4-BE49-F238E27FC236}">
                  <a16:creationId xmlns:a16="http://schemas.microsoft.com/office/drawing/2014/main" id="{9B533009-417D-4836-A9E8-D9D4F38419F7}"/>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1" name="Chevron 45">
              <a:extLst>
                <a:ext uri="{FF2B5EF4-FFF2-40B4-BE49-F238E27FC236}">
                  <a16:creationId xmlns:a16="http://schemas.microsoft.com/office/drawing/2014/main" id="{6796BD0C-B54E-442E-B9DF-392578B035DE}"/>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6" name="TextBox 46">
              <a:extLst>
                <a:ext uri="{FF2B5EF4-FFF2-40B4-BE49-F238E27FC236}">
                  <a16:creationId xmlns:a16="http://schemas.microsoft.com/office/drawing/2014/main" id="{82118333-FBEE-4B0F-BF16-8E799B9E6D5A}"/>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57" name="TextBox 47">
              <a:extLst>
                <a:ext uri="{FF2B5EF4-FFF2-40B4-BE49-F238E27FC236}">
                  <a16:creationId xmlns:a16="http://schemas.microsoft.com/office/drawing/2014/main" id="{6D7CB000-E6FD-4B9E-9D6E-39FB9D991AC4}"/>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8" name="TextBox 48">
              <a:extLst>
                <a:ext uri="{FF2B5EF4-FFF2-40B4-BE49-F238E27FC236}">
                  <a16:creationId xmlns:a16="http://schemas.microsoft.com/office/drawing/2014/main" id="{8FB1A05C-540F-4F77-A60F-3F4C26E64353}"/>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59" name="TextBox 49">
              <a:extLst>
                <a:ext uri="{FF2B5EF4-FFF2-40B4-BE49-F238E27FC236}">
                  <a16:creationId xmlns:a16="http://schemas.microsoft.com/office/drawing/2014/main" id="{8D4F4E84-7564-4B55-845C-5B2E0BC008C8}"/>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0" name="TextBox 50">
              <a:extLst>
                <a:ext uri="{FF2B5EF4-FFF2-40B4-BE49-F238E27FC236}">
                  <a16:creationId xmlns:a16="http://schemas.microsoft.com/office/drawing/2014/main" id="{E702492A-FCC5-4D85-A7D8-F8CD0AA21F15}"/>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38595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6"/>
          <p:cNvSpPr/>
          <p:nvPr/>
        </p:nvSpPr>
        <p:spPr>
          <a:xfrm>
            <a:off x="2567608" y="6233579"/>
            <a:ext cx="7420163" cy="507789"/>
          </a:xfrm>
          <a:prstGeom prst="rect">
            <a:avLst/>
          </a:prstGeom>
        </p:spPr>
        <p:txBody>
          <a:bodyPr wrap="square" lIns="91398" tIns="45699" rIns="91398" bIns="45699">
            <a:spAutoFit/>
          </a:bodyPr>
          <a:lstStyle/>
          <a:p>
            <a:pPr algn="ctr"/>
            <a:r>
              <a:rPr lang="it-IT" sz="2700" dirty="0">
                <a:solidFill>
                  <a:srgbClr val="2C5352"/>
                </a:solidFill>
                <a:latin typeface="Arial"/>
                <a:cs typeface="Arial" panose="020B0604020202020204" pitchFamily="34" charset="0"/>
              </a:rPr>
              <a:t>A planta «sistema modelo»</a:t>
            </a:r>
          </a:p>
        </p:txBody>
      </p:sp>
      <p:sp>
        <p:nvSpPr>
          <p:cNvPr id="6" name="Line 30"/>
          <p:cNvSpPr>
            <a:spLocks noChangeShapeType="1"/>
          </p:cNvSpPr>
          <p:nvPr/>
        </p:nvSpPr>
        <p:spPr bwMode="auto">
          <a:xfrm flipV="1">
            <a:off x="2999656" y="5801530"/>
            <a:ext cx="0" cy="792088"/>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a:solidFill>
                <a:srgbClr val="000000"/>
              </a:solidFill>
              <a:cs typeface="ＭＳ Ｐゴシック" charset="0"/>
            </a:endParaRPr>
          </a:p>
        </p:txBody>
      </p:sp>
      <p:sp>
        <p:nvSpPr>
          <p:cNvPr id="7" name="Line 30"/>
          <p:cNvSpPr>
            <a:spLocks noChangeShapeType="1"/>
          </p:cNvSpPr>
          <p:nvPr/>
        </p:nvSpPr>
        <p:spPr bwMode="auto">
          <a:xfrm flipH="1" flipV="1">
            <a:off x="2999656" y="6593618"/>
            <a:ext cx="1080120" cy="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it-IT">
              <a:solidFill>
                <a:srgbClr val="000000"/>
              </a:solidFill>
              <a:cs typeface="ＭＳ Ｐゴシック" charset="0"/>
            </a:endParaRPr>
          </a:p>
        </p:txBody>
      </p:sp>
      <p:pic>
        <p:nvPicPr>
          <p:cNvPr id="10" name="Picture 9" descr="lg004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7488" y="1908776"/>
            <a:ext cx="3048000" cy="3968496"/>
          </a:xfrm>
          <a:prstGeom prst="rect">
            <a:avLst/>
          </a:prstGeom>
        </p:spPr>
      </p:pic>
      <p:pic>
        <p:nvPicPr>
          <p:cNvPr id="11" name="Picture 10" descr="F1.medium.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2264" y="1916832"/>
            <a:ext cx="2940921" cy="3960440"/>
          </a:xfrm>
          <a:prstGeom prst="rect">
            <a:avLst/>
          </a:prstGeom>
        </p:spPr>
      </p:pic>
      <p:pic>
        <p:nvPicPr>
          <p:cNvPr id="12" name="Picture 11" descr="tomato_natur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60957" y="1916832"/>
            <a:ext cx="3015563" cy="3960440"/>
          </a:xfrm>
          <a:prstGeom prst="rect">
            <a:avLst/>
          </a:prstGeom>
        </p:spPr>
      </p:pic>
      <p:sp>
        <p:nvSpPr>
          <p:cNvPr id="13" name="CasellaDiTesto 1"/>
          <p:cNvSpPr txBox="1"/>
          <p:nvPr/>
        </p:nvSpPr>
        <p:spPr>
          <a:xfrm>
            <a:off x="263352" y="1461478"/>
            <a:ext cx="11856640" cy="492443"/>
          </a:xfrm>
          <a:prstGeom prst="rect">
            <a:avLst/>
          </a:prstGeom>
          <a:noFill/>
        </p:spPr>
        <p:txBody>
          <a:bodyPr wrap="square" rtlCol="0">
            <a:spAutoFit/>
          </a:bodyPr>
          <a:lstStyle/>
          <a:p>
            <a:pPr algn="ctr"/>
            <a:r>
              <a:rPr lang="pt-BR" sz="2600" dirty="0">
                <a:solidFill>
                  <a:schemeClr val="bg1">
                    <a:lumMod val="50000"/>
                  </a:schemeClr>
                </a:solidFill>
                <a:latin typeface="Arial"/>
              </a:rPr>
              <a:t>IMPORTÂNCIA DO SEQUENCIAMENTO DO GENOMA</a:t>
            </a:r>
            <a:endParaRPr lang="it-IT" sz="2600" dirty="0">
              <a:ln w="19050">
                <a:noFill/>
              </a:ln>
              <a:solidFill>
                <a:schemeClr val="bg1">
                  <a:lumMod val="50000"/>
                </a:schemeClr>
              </a:solidFill>
              <a:latin typeface="Arial" pitchFamily="34" charset="0"/>
              <a:cs typeface="Arial" pitchFamily="34" charset="0"/>
            </a:endParaRPr>
          </a:p>
        </p:txBody>
      </p:sp>
      <p:sp>
        <p:nvSpPr>
          <p:cNvPr id="36" name="CasellaDiTesto 1">
            <a:extLst>
              <a:ext uri="{FF2B5EF4-FFF2-40B4-BE49-F238E27FC236}">
                <a16:creationId xmlns:a16="http://schemas.microsoft.com/office/drawing/2014/main" id="{D3DFD08A-95E3-4403-B317-566FEFA9B91E}"/>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21" name="Gruppo 1">
            <a:extLst>
              <a:ext uri="{FF2B5EF4-FFF2-40B4-BE49-F238E27FC236}">
                <a16:creationId xmlns:a16="http://schemas.microsoft.com/office/drawing/2014/main" id="{0D2ABDA8-CDAB-4595-B5C8-F92F4A73F601}"/>
              </a:ext>
            </a:extLst>
          </p:cNvPr>
          <p:cNvGrpSpPr/>
          <p:nvPr/>
        </p:nvGrpSpPr>
        <p:grpSpPr>
          <a:xfrm>
            <a:off x="479376" y="622205"/>
            <a:ext cx="5710447" cy="369332"/>
            <a:chOff x="551384" y="1052736"/>
            <a:chExt cx="5492101" cy="369332"/>
          </a:xfrm>
        </p:grpSpPr>
        <p:sp>
          <p:nvSpPr>
            <p:cNvPr id="22" name="Pentagon 41">
              <a:extLst>
                <a:ext uri="{FF2B5EF4-FFF2-40B4-BE49-F238E27FC236}">
                  <a16:creationId xmlns:a16="http://schemas.microsoft.com/office/drawing/2014/main" id="{6FD8E021-1975-4FAF-92C0-2C97A2785642}"/>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2">
              <a:extLst>
                <a:ext uri="{FF2B5EF4-FFF2-40B4-BE49-F238E27FC236}">
                  <a16:creationId xmlns:a16="http://schemas.microsoft.com/office/drawing/2014/main" id="{7144D1BB-B8D2-4D91-AE99-022D2D0FE0B2}"/>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4" name="Chevron 43">
              <a:extLst>
                <a:ext uri="{FF2B5EF4-FFF2-40B4-BE49-F238E27FC236}">
                  <a16:creationId xmlns:a16="http://schemas.microsoft.com/office/drawing/2014/main" id="{029957F7-8120-4331-AC80-3AD3BB59E406}"/>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7" name="Chevron 44">
              <a:extLst>
                <a:ext uri="{FF2B5EF4-FFF2-40B4-BE49-F238E27FC236}">
                  <a16:creationId xmlns:a16="http://schemas.microsoft.com/office/drawing/2014/main" id="{2BB25223-693C-495C-AA45-59AB07BB0617}"/>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8" name="Chevron 45">
              <a:extLst>
                <a:ext uri="{FF2B5EF4-FFF2-40B4-BE49-F238E27FC236}">
                  <a16:creationId xmlns:a16="http://schemas.microsoft.com/office/drawing/2014/main" id="{D7A141B8-ED09-415C-92D0-980B7EBD6AB9}"/>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9" name="TextBox 46">
              <a:extLst>
                <a:ext uri="{FF2B5EF4-FFF2-40B4-BE49-F238E27FC236}">
                  <a16:creationId xmlns:a16="http://schemas.microsoft.com/office/drawing/2014/main" id="{ABB50588-9987-4520-81F2-AB61C84B5AFE}"/>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0" name="TextBox 47">
              <a:extLst>
                <a:ext uri="{FF2B5EF4-FFF2-40B4-BE49-F238E27FC236}">
                  <a16:creationId xmlns:a16="http://schemas.microsoft.com/office/drawing/2014/main" id="{43749A3A-D318-4394-98F1-1B57B3C9ED37}"/>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41" name="TextBox 48">
              <a:extLst>
                <a:ext uri="{FF2B5EF4-FFF2-40B4-BE49-F238E27FC236}">
                  <a16:creationId xmlns:a16="http://schemas.microsoft.com/office/drawing/2014/main" id="{86D9F661-E0FE-4059-96F1-78BD8670F28A}"/>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42" name="TextBox 49">
              <a:extLst>
                <a:ext uri="{FF2B5EF4-FFF2-40B4-BE49-F238E27FC236}">
                  <a16:creationId xmlns:a16="http://schemas.microsoft.com/office/drawing/2014/main" id="{730AC82E-2F3E-4FCE-A5B5-09F99358A0BF}"/>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43" name="TextBox 50">
              <a:extLst>
                <a:ext uri="{FF2B5EF4-FFF2-40B4-BE49-F238E27FC236}">
                  <a16:creationId xmlns:a16="http://schemas.microsoft.com/office/drawing/2014/main" id="{C5E19104-F6D0-43E3-9A5D-39E1A6BAE131}"/>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9362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513" y="4869160"/>
            <a:ext cx="752972" cy="504056"/>
          </a:xfrm>
          <a:prstGeom prst="rect">
            <a:avLst/>
          </a:prstGeom>
          <a:noFill/>
          <a:ln w="9525">
            <a:noFill/>
            <a:miter lim="800000"/>
            <a:headEnd/>
            <a:tailEnd/>
          </a:ln>
        </p:spPr>
      </p:pic>
      <p:sp>
        <p:nvSpPr>
          <p:cNvPr id="4" name="CasellaDiTesto 2"/>
          <p:cNvSpPr txBox="1"/>
          <p:nvPr/>
        </p:nvSpPr>
        <p:spPr>
          <a:xfrm>
            <a:off x="407368" y="1628800"/>
            <a:ext cx="8568952" cy="461641"/>
          </a:xfrm>
          <a:prstGeom prst="rect">
            <a:avLst/>
          </a:prstGeom>
          <a:noFill/>
        </p:spPr>
        <p:txBody>
          <a:bodyPr wrap="square" lIns="121896" tIns="60948" rIns="121896" bIns="60948" rtlCol="0">
            <a:spAutoFit/>
          </a:bodyPr>
          <a:lstStyle/>
          <a:p>
            <a:r>
              <a:rPr lang="pt-BR" sz="2200" dirty="0">
                <a:ln w="19050">
                  <a:noFill/>
                </a:ln>
                <a:solidFill>
                  <a:srgbClr val="006666"/>
                </a:solidFill>
                <a:latin typeface="Arial" pitchFamily="34" charset="0"/>
                <a:cs typeface="Arial" pitchFamily="34" charset="0"/>
              </a:rPr>
              <a:t>O QUE A AGRICULTURA MODERNA DEVE ASSEGURAR:</a:t>
            </a:r>
            <a:endParaRPr lang="it-IT" sz="2200" dirty="0">
              <a:ln w="19050">
                <a:noFill/>
              </a:ln>
              <a:solidFill>
                <a:srgbClr val="006666"/>
              </a:solidFill>
              <a:latin typeface="Arial" pitchFamily="34" charset="0"/>
              <a:cs typeface="Arial" pitchFamily="34" charset="0"/>
            </a:endParaRPr>
          </a:p>
        </p:txBody>
      </p:sp>
      <p:pic>
        <p:nvPicPr>
          <p:cNvPr id="7" name="Picture 7" descr="C:\Users\c.torriero\Desktop\reduce impact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437" y="4653137"/>
            <a:ext cx="432048" cy="240717"/>
          </a:xfrm>
          <a:prstGeom prst="rect">
            <a:avLst/>
          </a:prstGeom>
          <a:noFill/>
        </p:spPr>
      </p:pic>
      <p:pic>
        <p:nvPicPr>
          <p:cNvPr id="8" name="Picture 10" descr="C:\Users\c.torriero\Desktop\sustainability.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843" y="5967872"/>
            <a:ext cx="753151" cy="538784"/>
          </a:xfrm>
          <a:prstGeom prst="rect">
            <a:avLst/>
          </a:prstGeom>
          <a:noFill/>
        </p:spPr>
      </p:pic>
      <p:pic>
        <p:nvPicPr>
          <p:cNvPr id="9" name="Picture 3" descr="C:\Users\c.torriero\Desktop\PREM_GC_2015\energy.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5019" y="3429000"/>
            <a:ext cx="800461" cy="461113"/>
          </a:xfrm>
          <a:prstGeom prst="rect">
            <a:avLst/>
          </a:prstGeom>
          <a:noFill/>
        </p:spPr>
      </p:pic>
      <p:pic>
        <p:nvPicPr>
          <p:cNvPr id="32" name="Picture 3" descr="C:\Users\c.torriero\Desktop\PREM_GC_2015\energy.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53406" y="3789040"/>
            <a:ext cx="646050" cy="461113"/>
          </a:xfrm>
          <a:prstGeom prst="rect">
            <a:avLst/>
          </a:prstGeom>
          <a:noFill/>
        </p:spPr>
      </p:pic>
      <p:sp>
        <p:nvSpPr>
          <p:cNvPr id="25" name="CasellaDiTesto 1"/>
          <p:cNvSpPr txBox="1"/>
          <p:nvPr/>
        </p:nvSpPr>
        <p:spPr>
          <a:xfrm>
            <a:off x="407368" y="571613"/>
            <a:ext cx="11856640" cy="400110"/>
          </a:xfrm>
          <a:prstGeom prst="rect">
            <a:avLst/>
          </a:prstGeom>
          <a:noFill/>
        </p:spPr>
        <p:txBody>
          <a:bodyPr wrap="square" rtlCol="0">
            <a:spAutoFit/>
          </a:bodyPr>
          <a:lstStyle/>
          <a:p>
            <a:r>
              <a:rPr lang="pt-BR" sz="2000" dirty="0">
                <a:solidFill>
                  <a:schemeClr val="bg1">
                    <a:lumMod val="50000"/>
                  </a:schemeClr>
                </a:solidFill>
                <a:latin typeface="Arial"/>
              </a:rPr>
              <a:t>TEM UM PAPEL FUNDAMENTAL NA CONCRETIZAÇÃO DO OBJETIVO DE:</a:t>
            </a:r>
            <a:endParaRPr lang="it-IT" sz="2000" dirty="0">
              <a:ln w="19050">
                <a:noFill/>
              </a:ln>
              <a:solidFill>
                <a:schemeClr val="bg1">
                  <a:lumMod val="50000"/>
                </a:schemeClr>
              </a:solidFill>
              <a:latin typeface="Arial" pitchFamily="34" charset="0"/>
              <a:cs typeface="Arial" pitchFamily="34" charset="0"/>
            </a:endParaRPr>
          </a:p>
        </p:txBody>
      </p:sp>
      <p:sp>
        <p:nvSpPr>
          <p:cNvPr id="26" name="CasellaDiTesto 1"/>
          <p:cNvSpPr txBox="1"/>
          <p:nvPr/>
        </p:nvSpPr>
        <p:spPr>
          <a:xfrm>
            <a:off x="331168" y="1085552"/>
            <a:ext cx="11856640" cy="461665"/>
          </a:xfrm>
          <a:prstGeom prst="rect">
            <a:avLst/>
          </a:prstGeom>
          <a:noFill/>
        </p:spPr>
        <p:txBody>
          <a:bodyPr wrap="square" rtlCol="0">
            <a:spAutoFit/>
          </a:bodyPr>
          <a:lstStyle/>
          <a:p>
            <a:pPr marL="342900" indent="-342900">
              <a:buFont typeface="Arial"/>
              <a:buChar char="•"/>
            </a:pPr>
            <a:r>
              <a:rPr lang="pt-BR" dirty="0">
                <a:solidFill>
                  <a:schemeClr val="bg2">
                    <a:lumMod val="50000"/>
                  </a:schemeClr>
                </a:solidFill>
                <a:latin typeface="Arial"/>
              </a:rPr>
              <a:t>PRODUZIR MAIS UTILIZANDO MENOS RECURSOS</a:t>
            </a:r>
            <a:endParaRPr lang="it-IT" dirty="0">
              <a:ln w="19050">
                <a:noFill/>
              </a:ln>
              <a:solidFill>
                <a:schemeClr val="bg2">
                  <a:lumMod val="50000"/>
                </a:schemeClr>
              </a:solidFill>
              <a:latin typeface="Arial" pitchFamily="34" charset="0"/>
              <a:cs typeface="Arial" pitchFamily="34" charset="0"/>
            </a:endParaRPr>
          </a:p>
        </p:txBody>
      </p:sp>
      <p:sp>
        <p:nvSpPr>
          <p:cNvPr id="27" name="Oval 26"/>
          <p:cNvSpPr/>
          <p:nvPr/>
        </p:nvSpPr>
        <p:spPr bwMode="auto">
          <a:xfrm>
            <a:off x="407368" y="2060848"/>
            <a:ext cx="1080120" cy="1080120"/>
          </a:xfrm>
          <a:prstGeom prst="ellipse">
            <a:avLst/>
          </a:prstGeom>
          <a:noFill/>
          <a:ln w="2857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pic>
        <p:nvPicPr>
          <p:cNvPr id="28" name="Picture 4" descr="C:\Users\c.torriero\Desktop\PREM_GC_2015\increased demand.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20726" r="-8621" b="-29906"/>
          <a:stretch/>
        </p:blipFill>
        <p:spPr bwMode="auto">
          <a:xfrm>
            <a:off x="426526" y="2091112"/>
            <a:ext cx="1025109" cy="1049856"/>
          </a:xfrm>
          <a:prstGeom prst="ellipse">
            <a:avLst/>
          </a:prstGeom>
          <a:noFill/>
        </p:spPr>
      </p:pic>
      <p:sp>
        <p:nvSpPr>
          <p:cNvPr id="29" name="Rectangle 28"/>
          <p:cNvSpPr/>
          <p:nvPr/>
        </p:nvSpPr>
        <p:spPr>
          <a:xfrm>
            <a:off x="1631504" y="2411596"/>
            <a:ext cx="6984776" cy="369332"/>
          </a:xfrm>
          <a:prstGeom prst="rect">
            <a:avLst/>
          </a:prstGeom>
        </p:spPr>
        <p:txBody>
          <a:bodyPr wrap="square">
            <a:spAutoFit/>
          </a:bodyPr>
          <a:lstStyle/>
          <a:p>
            <a:r>
              <a:rPr lang="pt-BR" sz="1800" dirty="0">
                <a:solidFill>
                  <a:srgbClr val="006666"/>
                </a:solidFill>
                <a:latin typeface="Arial" pitchFamily="34" charset="0"/>
                <a:cs typeface="Arial" pitchFamily="34" charset="0"/>
              </a:rPr>
              <a:t>ATENDER </a:t>
            </a:r>
            <a:r>
              <a:rPr lang="pt-BR" sz="1800" b="0" dirty="0">
                <a:solidFill>
                  <a:prstClr val="black">
                    <a:lumMod val="65000"/>
                    <a:lumOff val="35000"/>
                  </a:prstClr>
                </a:solidFill>
                <a:latin typeface="Arial" pitchFamily="34" charset="0"/>
                <a:cs typeface="Arial" pitchFamily="34" charset="0"/>
              </a:rPr>
              <a:t>O AUMENTO DA DEMANDA POR ALIMENTOS</a:t>
            </a:r>
            <a:endParaRPr lang="en-US" sz="1800" b="0" dirty="0">
              <a:solidFill>
                <a:prstClr val="black">
                  <a:lumMod val="65000"/>
                  <a:lumOff val="35000"/>
                </a:prstClr>
              </a:solidFill>
              <a:latin typeface="Arial" pitchFamily="34" charset="0"/>
              <a:cs typeface="Arial" pitchFamily="34" charset="0"/>
            </a:endParaRPr>
          </a:p>
        </p:txBody>
      </p:sp>
      <p:sp>
        <p:nvSpPr>
          <p:cNvPr id="30" name="CasellaDiTesto 21"/>
          <p:cNvSpPr txBox="1"/>
          <p:nvPr/>
        </p:nvSpPr>
        <p:spPr>
          <a:xfrm>
            <a:off x="1633664" y="3604979"/>
            <a:ext cx="8352928" cy="677084"/>
          </a:xfrm>
          <a:prstGeom prst="rect">
            <a:avLst/>
          </a:prstGeom>
          <a:noFill/>
        </p:spPr>
        <p:txBody>
          <a:bodyPr wrap="square" lIns="121896" tIns="60948" rIns="121896" bIns="60948" rtlCol="0">
            <a:spAutoFit/>
          </a:bodyPr>
          <a:lstStyle/>
          <a:p>
            <a:r>
              <a:rPr lang="pt-BR" sz="1800" dirty="0">
                <a:solidFill>
                  <a:srgbClr val="006666"/>
                </a:solidFill>
                <a:latin typeface="Arial" pitchFamily="34" charset="0"/>
                <a:cs typeface="Arial" pitchFamily="34" charset="0"/>
              </a:rPr>
              <a:t>ENFRENTAR </a:t>
            </a:r>
            <a:r>
              <a:rPr lang="pt-BR" sz="1800" b="0" dirty="0">
                <a:solidFill>
                  <a:prstClr val="black">
                    <a:lumMod val="65000"/>
                    <a:lumOff val="35000"/>
                  </a:prstClr>
                </a:solidFill>
                <a:latin typeface="Arial" pitchFamily="34" charset="0"/>
                <a:cs typeface="Arial" pitchFamily="34" charset="0"/>
              </a:rPr>
              <a:t>A ESCASSEZ DE RECURSOS NATURAIS, AUMENTANDO SUA EFICIÊNCIA</a:t>
            </a:r>
            <a:endParaRPr lang="it-IT" sz="1800" b="0" dirty="0">
              <a:solidFill>
                <a:prstClr val="black">
                  <a:lumMod val="65000"/>
                  <a:lumOff val="35000"/>
                </a:prstClr>
              </a:solidFill>
              <a:latin typeface="Arial" pitchFamily="34" charset="0"/>
              <a:cs typeface="Arial" pitchFamily="34" charset="0"/>
            </a:endParaRPr>
          </a:p>
        </p:txBody>
      </p:sp>
      <p:sp>
        <p:nvSpPr>
          <p:cNvPr id="31" name="Oval 30"/>
          <p:cNvSpPr/>
          <p:nvPr/>
        </p:nvSpPr>
        <p:spPr bwMode="auto">
          <a:xfrm>
            <a:off x="407368" y="3284984"/>
            <a:ext cx="1080120" cy="1080120"/>
          </a:xfrm>
          <a:prstGeom prst="ellipse">
            <a:avLst/>
          </a:prstGeom>
          <a:noFill/>
          <a:ln w="2857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3" name="CasellaDiTesto 22"/>
          <p:cNvSpPr txBox="1"/>
          <p:nvPr/>
        </p:nvSpPr>
        <p:spPr>
          <a:xfrm>
            <a:off x="1631504" y="4829115"/>
            <a:ext cx="8568952" cy="400085"/>
          </a:xfrm>
          <a:prstGeom prst="rect">
            <a:avLst/>
          </a:prstGeom>
          <a:noFill/>
        </p:spPr>
        <p:txBody>
          <a:bodyPr wrap="square" lIns="121896" tIns="60948" rIns="121896" bIns="60948" rtlCol="0">
            <a:spAutoFit/>
          </a:bodyPr>
          <a:lstStyle/>
          <a:p>
            <a:r>
              <a:rPr lang="pt-BR" sz="1800" dirty="0">
                <a:solidFill>
                  <a:srgbClr val="006666"/>
                </a:solidFill>
                <a:latin typeface="Arial" pitchFamily="34" charset="0"/>
                <a:cs typeface="Arial" pitchFamily="34" charset="0"/>
              </a:rPr>
              <a:t>REDUZIR </a:t>
            </a:r>
            <a:r>
              <a:rPr lang="pt-BR" sz="1800" b="0" dirty="0">
                <a:solidFill>
                  <a:prstClr val="black">
                    <a:lumMod val="65000"/>
                    <a:lumOff val="35000"/>
                  </a:prstClr>
                </a:solidFill>
                <a:latin typeface="Arial" pitchFamily="34" charset="0"/>
                <a:cs typeface="Arial" pitchFamily="34" charset="0"/>
              </a:rPr>
              <a:t>OS IMPACTOS DAS PRÁTICAS AGRÍCOLAS NO MEIO AMBIENTE</a:t>
            </a:r>
            <a:endParaRPr lang="it-IT" sz="1800" b="0" dirty="0">
              <a:solidFill>
                <a:prstClr val="black">
                  <a:lumMod val="65000"/>
                  <a:lumOff val="35000"/>
                </a:prstClr>
              </a:solidFill>
              <a:latin typeface="Arial" pitchFamily="34" charset="0"/>
              <a:cs typeface="Arial" pitchFamily="34" charset="0"/>
            </a:endParaRPr>
          </a:p>
        </p:txBody>
      </p:sp>
      <p:sp>
        <p:nvSpPr>
          <p:cNvPr id="34" name="Oval 33"/>
          <p:cNvSpPr/>
          <p:nvPr/>
        </p:nvSpPr>
        <p:spPr bwMode="auto">
          <a:xfrm>
            <a:off x="429381" y="4509121"/>
            <a:ext cx="1080120" cy="1080120"/>
          </a:xfrm>
          <a:prstGeom prst="ellipse">
            <a:avLst/>
          </a:prstGeom>
          <a:noFill/>
          <a:ln w="2857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5" name="Oval 34"/>
          <p:cNvSpPr/>
          <p:nvPr/>
        </p:nvSpPr>
        <p:spPr bwMode="auto">
          <a:xfrm>
            <a:off x="408929" y="5720831"/>
            <a:ext cx="1080120" cy="1080120"/>
          </a:xfrm>
          <a:prstGeom prst="ellipse">
            <a:avLst/>
          </a:prstGeom>
          <a:noFill/>
          <a:ln w="2857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6" name="CasellaDiTesto 23"/>
          <p:cNvSpPr txBox="1"/>
          <p:nvPr/>
        </p:nvSpPr>
        <p:spPr>
          <a:xfrm>
            <a:off x="1631504" y="6083372"/>
            <a:ext cx="6475681" cy="400085"/>
          </a:xfrm>
          <a:prstGeom prst="rect">
            <a:avLst/>
          </a:prstGeom>
          <a:noFill/>
        </p:spPr>
        <p:txBody>
          <a:bodyPr wrap="square" lIns="121896" tIns="60948" rIns="121896" bIns="60948" rtlCol="0">
            <a:spAutoFit/>
          </a:bodyPr>
          <a:lstStyle/>
          <a:p>
            <a:r>
              <a:rPr lang="pt-BR" sz="1800" dirty="0">
                <a:solidFill>
                  <a:srgbClr val="006666"/>
                </a:solidFill>
                <a:latin typeface="Arial" pitchFamily="34" charset="0"/>
                <a:cs typeface="Arial" pitchFamily="34" charset="0"/>
              </a:rPr>
              <a:t>GARANTIR </a:t>
            </a:r>
            <a:r>
              <a:rPr lang="pt-BR" sz="1800" b="0" dirty="0">
                <a:solidFill>
                  <a:prstClr val="black">
                    <a:lumMod val="65000"/>
                    <a:lumOff val="35000"/>
                  </a:prstClr>
                </a:solidFill>
                <a:latin typeface="Arial" pitchFamily="34" charset="0"/>
                <a:cs typeface="Arial" pitchFamily="34" charset="0"/>
              </a:rPr>
              <a:t>A SUSTENTABILIDADE A LONGO PRAZO</a:t>
            </a:r>
            <a:endParaRPr lang="it-IT" sz="1800" b="0" dirty="0">
              <a:solidFill>
                <a:prstClr val="black">
                  <a:lumMod val="65000"/>
                  <a:lumOff val="35000"/>
                </a:prstClr>
              </a:solidFill>
              <a:latin typeface="Arial" pitchFamily="34" charset="0"/>
              <a:cs typeface="Arial" pitchFamily="34" charset="0"/>
            </a:endParaRPr>
          </a:p>
        </p:txBody>
      </p:sp>
      <p:pic>
        <p:nvPicPr>
          <p:cNvPr id="22" name="Picture 2" descr="http://www.worldfoodprize.org/documents/filelibrary/images/news/photo_4_0CC9F86FABC2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96400" y="587681"/>
            <a:ext cx="2203873" cy="2941956"/>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CasellaDiTesto 5">
            <a:extLst>
              <a:ext uri="{FF2B5EF4-FFF2-40B4-BE49-F238E27FC236}">
                <a16:creationId xmlns:a16="http://schemas.microsoft.com/office/drawing/2014/main" id="{91C9343E-FF05-470C-A614-4F962679A285}"/>
              </a:ext>
            </a:extLst>
          </p:cNvPr>
          <p:cNvSpPr txBox="1"/>
          <p:nvPr/>
        </p:nvSpPr>
        <p:spPr>
          <a:xfrm>
            <a:off x="420619" y="188640"/>
            <a:ext cx="8843731"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PESQUISA E DESENVOLVIMENTO</a:t>
            </a:r>
          </a:p>
        </p:txBody>
      </p:sp>
    </p:spTree>
    <p:extLst>
      <p:ext uri="{BB962C8B-B14F-4D97-AF65-F5344CB8AC3E}">
        <p14:creationId xmlns:p14="http://schemas.microsoft.com/office/powerpoint/2010/main" val="14787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957_dennise-2"/>
          <p:cNvPicPr>
            <a:picLocks noChangeAspect="1" noChangeArrowheads="1"/>
          </p:cNvPicPr>
          <p:nvPr/>
        </p:nvPicPr>
        <p:blipFill rotWithShape="1">
          <a:blip r:embed="rId2" cstate="print"/>
          <a:srcRect l="5964" r="4914"/>
          <a:stretch/>
        </p:blipFill>
        <p:spPr bwMode="auto">
          <a:xfrm>
            <a:off x="335360" y="2133679"/>
            <a:ext cx="4228869" cy="3065904"/>
          </a:xfrm>
          <a:prstGeom prst="rect">
            <a:avLst/>
          </a:prstGeom>
          <a:noFill/>
        </p:spPr>
      </p:pic>
      <p:pic>
        <p:nvPicPr>
          <p:cNvPr id="3" name="Picture 7" descr="Devm_Grap_Photo2"/>
          <p:cNvPicPr>
            <a:picLocks noChangeAspect="1" noChangeArrowheads="1"/>
          </p:cNvPicPr>
          <p:nvPr/>
        </p:nvPicPr>
        <p:blipFill>
          <a:blip r:embed="rId3" cstate="print"/>
          <a:srcRect/>
          <a:stretch>
            <a:fillRect/>
          </a:stretch>
        </p:blipFill>
        <p:spPr bwMode="auto">
          <a:xfrm>
            <a:off x="4682105" y="2137830"/>
            <a:ext cx="4080373" cy="3057726"/>
          </a:xfrm>
          <a:prstGeom prst="rect">
            <a:avLst/>
          </a:prstGeom>
          <a:noFill/>
        </p:spPr>
      </p:pic>
      <p:sp>
        <p:nvSpPr>
          <p:cNvPr id="5" name="Rettangolo 6"/>
          <p:cNvSpPr/>
          <p:nvPr/>
        </p:nvSpPr>
        <p:spPr>
          <a:xfrm>
            <a:off x="370670" y="1769410"/>
            <a:ext cx="12025336" cy="384678"/>
          </a:xfrm>
          <a:prstGeom prst="rect">
            <a:avLst/>
          </a:prstGeom>
        </p:spPr>
        <p:txBody>
          <a:bodyPr wrap="square" lIns="91398" tIns="45699" rIns="91398" bIns="45699">
            <a:spAutoFit/>
          </a:bodyPr>
          <a:lstStyle/>
          <a:p>
            <a:r>
              <a:rPr lang="pt-BR" sz="1900" b="0" kern="0" dirty="0">
                <a:solidFill>
                  <a:srgbClr val="000000"/>
                </a:solidFill>
                <a:latin typeface="Arial Narrow" panose="020B0606020202030204" pitchFamily="34" charset="0"/>
              </a:rPr>
              <a:t>Uma planta muito pequena, com um ciclo de vida de 2 meses e um genoma completamente sequenciado</a:t>
            </a:r>
            <a:endParaRPr lang="it-IT" sz="1900" b="0" kern="0" dirty="0">
              <a:solidFill>
                <a:srgbClr val="000000"/>
              </a:solidFill>
              <a:latin typeface="Arial Narrow" panose="020B0606020202030204" pitchFamily="34" charset="0"/>
            </a:endParaRPr>
          </a:p>
        </p:txBody>
      </p:sp>
      <p:pic>
        <p:nvPicPr>
          <p:cNvPr id="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3831"/>
          <a:stretch/>
        </p:blipFill>
        <p:spPr bwMode="auto">
          <a:xfrm>
            <a:off x="8834486" y="2137830"/>
            <a:ext cx="3227728" cy="30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35360" y="5559623"/>
            <a:ext cx="11593288" cy="461665"/>
          </a:xfrm>
          <a:prstGeom prst="rect">
            <a:avLst/>
          </a:prstGeom>
          <a:solidFill>
            <a:srgbClr val="235754"/>
          </a:solidFill>
        </p:spPr>
        <p:txBody>
          <a:bodyPr wrap="square">
            <a:spAutoFit/>
          </a:bodyPr>
          <a:lstStyle/>
          <a:p>
            <a:pPr algn="ctr"/>
            <a:r>
              <a:rPr lang="it-IT" dirty="0">
                <a:solidFill>
                  <a:srgbClr val="2C5352"/>
                </a:solidFill>
                <a:cs typeface="Arial" panose="020B0604020202020204" pitchFamily="34" charset="0"/>
              </a:rPr>
              <a:t> </a:t>
            </a:r>
            <a:r>
              <a:rPr lang="pt-BR" dirty="0">
                <a:solidFill>
                  <a:srgbClr val="FFFFFF"/>
                </a:solidFill>
                <a:cs typeface="Arial" panose="020B0604020202020204" pitchFamily="34" charset="0"/>
                <a:sym typeface="Wingdings" panose="05000000000000000000" pitchFamily="2" charset="2"/>
              </a:rPr>
              <a:t>Ensaios e experimentos grandes podem ser executados em poucos meses</a:t>
            </a:r>
            <a:endParaRPr lang="it-IT" altLang="it-IT" dirty="0">
              <a:solidFill>
                <a:srgbClr val="FFFFFF"/>
              </a:solidFill>
              <a:cs typeface="Arial" pitchFamily="34" charset="0"/>
            </a:endParaRPr>
          </a:p>
        </p:txBody>
      </p:sp>
      <p:sp>
        <p:nvSpPr>
          <p:cNvPr id="10" name="Oval 9"/>
          <p:cNvSpPr/>
          <p:nvPr/>
        </p:nvSpPr>
        <p:spPr bwMode="auto">
          <a:xfrm>
            <a:off x="4079776" y="2061671"/>
            <a:ext cx="1080120" cy="1080120"/>
          </a:xfrm>
          <a:prstGeom prst="ellipse">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ea typeface="ＭＳ Ｐゴシック" pitchFamily="1" charset="-128"/>
            </a:endParaRPr>
          </a:p>
        </p:txBody>
      </p:sp>
      <p:sp>
        <p:nvSpPr>
          <p:cNvPr id="14" name="Curved Left Arrow 13"/>
          <p:cNvSpPr/>
          <p:nvPr/>
        </p:nvSpPr>
        <p:spPr bwMode="auto">
          <a:xfrm rot="16200000">
            <a:off x="4439816" y="1845647"/>
            <a:ext cx="432048" cy="1008112"/>
          </a:xfrm>
          <a:prstGeom prst="curvedLeft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ea typeface="ＭＳ Ｐゴシック" pitchFamily="1" charset="-128"/>
            </a:endParaRPr>
          </a:p>
        </p:txBody>
      </p:sp>
      <p:sp>
        <p:nvSpPr>
          <p:cNvPr id="15" name="Curved Left Arrow 14"/>
          <p:cNvSpPr/>
          <p:nvPr/>
        </p:nvSpPr>
        <p:spPr bwMode="auto">
          <a:xfrm rot="5400000">
            <a:off x="4367808" y="2349703"/>
            <a:ext cx="432048" cy="1008112"/>
          </a:xfrm>
          <a:prstGeom prst="curvedLeft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ea typeface="ＭＳ Ｐゴシック" pitchFamily="1" charset="-128"/>
            </a:endParaRPr>
          </a:p>
        </p:txBody>
      </p:sp>
      <p:sp>
        <p:nvSpPr>
          <p:cNvPr id="16" name="TextBox 15"/>
          <p:cNvSpPr txBox="1"/>
          <p:nvPr/>
        </p:nvSpPr>
        <p:spPr>
          <a:xfrm>
            <a:off x="4309884" y="2133679"/>
            <a:ext cx="660758" cy="646331"/>
          </a:xfrm>
          <a:prstGeom prst="rect">
            <a:avLst/>
          </a:prstGeom>
          <a:noFill/>
        </p:spPr>
        <p:txBody>
          <a:bodyPr wrap="none" rtlCol="0">
            <a:spAutoFit/>
          </a:bodyPr>
          <a:lstStyle/>
          <a:p>
            <a:pPr algn="ctr"/>
            <a:r>
              <a:rPr lang="en-US" dirty="0">
                <a:solidFill>
                  <a:srgbClr val="FFFFFF"/>
                </a:solidFill>
              </a:rPr>
              <a:t>2 </a:t>
            </a:r>
          </a:p>
          <a:p>
            <a:pPr algn="ctr"/>
            <a:r>
              <a:rPr lang="en-US" sz="1200" dirty="0" err="1">
                <a:solidFill>
                  <a:srgbClr val="FFFFFF"/>
                </a:solidFill>
              </a:rPr>
              <a:t>meses</a:t>
            </a:r>
            <a:endParaRPr lang="en-US" sz="1200" dirty="0">
              <a:solidFill>
                <a:srgbClr val="FFFFFF"/>
              </a:solidFill>
            </a:endParaRPr>
          </a:p>
        </p:txBody>
      </p:sp>
      <p:sp>
        <p:nvSpPr>
          <p:cNvPr id="13" name="CasellaDiTesto 1"/>
          <p:cNvSpPr txBox="1"/>
          <p:nvPr/>
        </p:nvSpPr>
        <p:spPr>
          <a:xfrm>
            <a:off x="335360" y="1412776"/>
            <a:ext cx="11856640" cy="492443"/>
          </a:xfrm>
          <a:prstGeom prst="rect">
            <a:avLst/>
          </a:prstGeom>
          <a:noFill/>
        </p:spPr>
        <p:txBody>
          <a:bodyPr wrap="square" rtlCol="0">
            <a:spAutoFit/>
          </a:bodyPr>
          <a:lstStyle/>
          <a:p>
            <a:r>
              <a:rPr lang="pt-BR" sz="2600" dirty="0">
                <a:solidFill>
                  <a:schemeClr val="bg1">
                    <a:lumMod val="50000"/>
                  </a:schemeClr>
                </a:solidFill>
                <a:latin typeface="Arial"/>
              </a:rPr>
              <a:t>ARABIDOPSIS É UM BOM MODELO?</a:t>
            </a:r>
            <a:endParaRPr lang="it-IT" sz="2600" dirty="0">
              <a:ln w="19050">
                <a:noFill/>
              </a:ln>
              <a:solidFill>
                <a:schemeClr val="bg1">
                  <a:lumMod val="50000"/>
                </a:schemeClr>
              </a:solidFill>
              <a:latin typeface="Arial" pitchFamily="34" charset="0"/>
              <a:cs typeface="Arial" pitchFamily="34" charset="0"/>
            </a:endParaRPr>
          </a:p>
        </p:txBody>
      </p:sp>
      <p:sp>
        <p:nvSpPr>
          <p:cNvPr id="39" name="CasellaDiTesto 1">
            <a:extLst>
              <a:ext uri="{FF2B5EF4-FFF2-40B4-BE49-F238E27FC236}">
                <a16:creationId xmlns:a16="http://schemas.microsoft.com/office/drawing/2014/main" id="{DCE6CA78-0C7A-471D-B213-B31719BB8C69}"/>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47" name="Gruppo 1">
            <a:extLst>
              <a:ext uri="{FF2B5EF4-FFF2-40B4-BE49-F238E27FC236}">
                <a16:creationId xmlns:a16="http://schemas.microsoft.com/office/drawing/2014/main" id="{64A27149-D1EA-4F13-8C8A-41AE946E4C45}"/>
              </a:ext>
            </a:extLst>
          </p:cNvPr>
          <p:cNvGrpSpPr/>
          <p:nvPr/>
        </p:nvGrpSpPr>
        <p:grpSpPr>
          <a:xfrm>
            <a:off x="479376" y="622205"/>
            <a:ext cx="5710447" cy="369332"/>
            <a:chOff x="551384" y="1052736"/>
            <a:chExt cx="5492101" cy="369332"/>
          </a:xfrm>
        </p:grpSpPr>
        <p:sp>
          <p:nvSpPr>
            <p:cNvPr id="48" name="Pentagon 41">
              <a:extLst>
                <a:ext uri="{FF2B5EF4-FFF2-40B4-BE49-F238E27FC236}">
                  <a16:creationId xmlns:a16="http://schemas.microsoft.com/office/drawing/2014/main" id="{387339C4-65F4-49FC-BF46-08F5412C4DA9}"/>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9" name="Chevron 42">
              <a:extLst>
                <a:ext uri="{FF2B5EF4-FFF2-40B4-BE49-F238E27FC236}">
                  <a16:creationId xmlns:a16="http://schemas.microsoft.com/office/drawing/2014/main" id="{774FA187-9CE2-4430-9FF5-70AFE07DFE80}"/>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0" name="Chevron 43">
              <a:extLst>
                <a:ext uri="{FF2B5EF4-FFF2-40B4-BE49-F238E27FC236}">
                  <a16:creationId xmlns:a16="http://schemas.microsoft.com/office/drawing/2014/main" id="{B698AF95-9DAD-4DE9-B258-2254E3CC0126}"/>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1" name="Chevron 44">
              <a:extLst>
                <a:ext uri="{FF2B5EF4-FFF2-40B4-BE49-F238E27FC236}">
                  <a16:creationId xmlns:a16="http://schemas.microsoft.com/office/drawing/2014/main" id="{96D84430-EFDB-4F9F-A075-EA0BDB3A88C0}"/>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2" name="Chevron 45">
              <a:extLst>
                <a:ext uri="{FF2B5EF4-FFF2-40B4-BE49-F238E27FC236}">
                  <a16:creationId xmlns:a16="http://schemas.microsoft.com/office/drawing/2014/main" id="{DFE35DDF-8188-4FC1-ADD9-D06BE48ECAFA}"/>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3" name="TextBox 46">
              <a:extLst>
                <a:ext uri="{FF2B5EF4-FFF2-40B4-BE49-F238E27FC236}">
                  <a16:creationId xmlns:a16="http://schemas.microsoft.com/office/drawing/2014/main" id="{7D3E7615-2E8A-4C9B-BB5F-C2D752A92D69}"/>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54" name="TextBox 47">
              <a:extLst>
                <a:ext uri="{FF2B5EF4-FFF2-40B4-BE49-F238E27FC236}">
                  <a16:creationId xmlns:a16="http://schemas.microsoft.com/office/drawing/2014/main" id="{27C82695-9BBA-44B0-8783-63F35E8F19C9}"/>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5" name="TextBox 48">
              <a:extLst>
                <a:ext uri="{FF2B5EF4-FFF2-40B4-BE49-F238E27FC236}">
                  <a16:creationId xmlns:a16="http://schemas.microsoft.com/office/drawing/2014/main" id="{AFBD7EA5-E672-4B1F-9A3A-0A9A0430A8E3}"/>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56" name="TextBox 49">
              <a:extLst>
                <a:ext uri="{FF2B5EF4-FFF2-40B4-BE49-F238E27FC236}">
                  <a16:creationId xmlns:a16="http://schemas.microsoft.com/office/drawing/2014/main" id="{484E1B66-5F73-440E-855D-AC5EFC79DA7B}"/>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57" name="TextBox 50">
              <a:extLst>
                <a:ext uri="{FF2B5EF4-FFF2-40B4-BE49-F238E27FC236}">
                  <a16:creationId xmlns:a16="http://schemas.microsoft.com/office/drawing/2014/main" id="{B1349C34-177C-4573-AC26-604B11640992}"/>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092438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8577" y="2589363"/>
            <a:ext cx="5375897" cy="90226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95" y="2676515"/>
            <a:ext cx="3725014" cy="736600"/>
          </a:xfrm>
          <a:prstGeom prst="rect">
            <a:avLst/>
          </a:prstGeom>
        </p:spPr>
      </p:pic>
      <p:sp>
        <p:nvSpPr>
          <p:cNvPr id="3" name="Text Box 6"/>
          <p:cNvSpPr txBox="1">
            <a:spLocks noChangeArrowheads="1"/>
          </p:cNvSpPr>
          <p:nvPr/>
        </p:nvSpPr>
        <p:spPr bwMode="auto">
          <a:xfrm>
            <a:off x="289847" y="2767085"/>
            <a:ext cx="3214799" cy="492375"/>
          </a:xfrm>
          <a:prstGeom prst="rect">
            <a:avLst/>
          </a:prstGeom>
          <a:noFill/>
          <a:ln w="9525">
            <a:noFill/>
            <a:miter lim="800000"/>
            <a:headEnd/>
            <a:tailEnd/>
          </a:ln>
          <a:effectLst/>
        </p:spPr>
        <p:txBody>
          <a:bodyPr lIns="121816" tIns="60909" rIns="121816" bIns="60909">
            <a:spAutoFit/>
          </a:bodyPr>
          <a:lstStyle/>
          <a:p>
            <a:pPr algn="ctr"/>
            <a:r>
              <a:rPr lang="it-IT" dirty="0">
                <a:solidFill>
                  <a:srgbClr val="FFFFFF"/>
                </a:solidFill>
                <a:latin typeface="Arial" panose="020B0604020202020204" pitchFamily="34" charset="0"/>
                <a:cs typeface="Arial" panose="020B0604020202020204" pitchFamily="34" charset="0"/>
              </a:rPr>
              <a:t>Northern</a:t>
            </a:r>
            <a:r>
              <a:rPr lang="it-IT" dirty="0">
                <a:solidFill>
                  <a:srgbClr val="404040"/>
                </a:solidFill>
                <a:latin typeface="Arial" panose="020B0604020202020204" pitchFamily="34" charset="0"/>
                <a:cs typeface="Arial" panose="020B0604020202020204" pitchFamily="34" charset="0"/>
              </a:rPr>
              <a:t> </a:t>
            </a:r>
            <a:r>
              <a:rPr lang="it-IT" dirty="0" err="1">
                <a:solidFill>
                  <a:srgbClr val="FFFFFF"/>
                </a:solidFill>
                <a:latin typeface="Arial" panose="020B0604020202020204" pitchFamily="34" charset="0"/>
                <a:cs typeface="Arial" panose="020B0604020202020204" pitchFamily="34" charset="0"/>
              </a:rPr>
              <a:t>Blots</a:t>
            </a:r>
            <a:endParaRPr lang="it-IT" dirty="0">
              <a:solidFill>
                <a:srgbClr val="FFFFFF"/>
              </a:solidFill>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7248586" y="2609145"/>
            <a:ext cx="4895888" cy="861707"/>
          </a:xfrm>
          <a:prstGeom prst="rect">
            <a:avLst/>
          </a:prstGeom>
          <a:noFill/>
          <a:ln w="9525">
            <a:noFill/>
            <a:miter lim="800000"/>
            <a:headEnd/>
            <a:tailEnd/>
          </a:ln>
          <a:effectLst/>
        </p:spPr>
        <p:txBody>
          <a:bodyPr wrap="square" lIns="121816" tIns="60909" rIns="121816" bIns="60909">
            <a:spAutoFit/>
          </a:bodyPr>
          <a:lstStyle/>
          <a:p>
            <a:r>
              <a:rPr lang="it-IT" dirty="0">
                <a:solidFill>
                  <a:srgbClr val="FFFFFF"/>
                </a:solidFill>
                <a:latin typeface="Arial" panose="020B0604020202020204" pitchFamily="34" charset="0"/>
                <a:cs typeface="Arial" panose="020B0604020202020204" pitchFamily="34" charset="0"/>
              </a:rPr>
              <a:t>1 gene = 1 semana de trabalho</a:t>
            </a:r>
          </a:p>
          <a:p>
            <a:r>
              <a:rPr lang="it-IT" dirty="0">
                <a:solidFill>
                  <a:srgbClr val="FFFFFF"/>
                </a:solidFill>
                <a:latin typeface="Arial" panose="020B0604020202020204" pitchFamily="34" charset="0"/>
                <a:cs typeface="Arial" panose="020B0604020202020204" pitchFamily="34" charset="0"/>
              </a:rPr>
              <a:t>20.000 genes = 400 anos!</a:t>
            </a:r>
          </a:p>
        </p:txBody>
      </p:sp>
      <p:pic>
        <p:nvPicPr>
          <p:cNvPr id="18" name="Picture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0721" y="4709259"/>
            <a:ext cx="5663753" cy="736600"/>
          </a:xfrm>
          <a:prstGeom prst="rect">
            <a:avLst/>
          </a:prstGeom>
        </p:spPr>
      </p:pic>
      <p:pic>
        <p:nvPicPr>
          <p:cNvPr id="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8802" y="2771138"/>
            <a:ext cx="2591919" cy="539324"/>
          </a:xfrm>
          <a:prstGeom prst="rect">
            <a:avLst/>
          </a:prstGeom>
          <a:noFill/>
          <a:ln w="9525">
            <a:noFill/>
            <a:miter lim="800000"/>
            <a:headEnd/>
            <a:tailEnd/>
          </a:ln>
          <a:effectLst/>
        </p:spPr>
      </p:pic>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95" y="4764747"/>
            <a:ext cx="3725014" cy="736600"/>
          </a:xfrm>
          <a:prstGeom prst="rect">
            <a:avLst/>
          </a:prstGeom>
        </p:spPr>
      </p:pic>
      <p:pic>
        <p:nvPicPr>
          <p:cNvPr id="10" name="Picture 2"/>
          <p:cNvPicPr>
            <a:picLocks noChangeAspect="1" noChangeArrowheads="1"/>
          </p:cNvPicPr>
          <p:nvPr/>
        </p:nvPicPr>
        <p:blipFill rotWithShape="1">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453996" y="2477012"/>
            <a:ext cx="1642769" cy="104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8"/>
          <p:cNvGrpSpPr>
            <a:grpSpLocks/>
          </p:cNvGrpSpPr>
          <p:nvPr/>
        </p:nvGrpSpPr>
        <p:grpSpPr bwMode="auto">
          <a:xfrm>
            <a:off x="409537" y="4060849"/>
            <a:ext cx="11902588" cy="2176463"/>
            <a:chOff x="-138" y="1807"/>
            <a:chExt cx="5624" cy="1371"/>
          </a:xfrm>
        </p:grpSpPr>
        <p:sp>
          <p:nvSpPr>
            <p:cNvPr id="6" name="Text Box 9"/>
            <p:cNvSpPr txBox="1">
              <a:spLocks noChangeArrowheads="1"/>
            </p:cNvSpPr>
            <p:nvPr/>
          </p:nvSpPr>
          <p:spPr bwMode="auto">
            <a:xfrm>
              <a:off x="-138" y="2316"/>
              <a:ext cx="1519" cy="291"/>
            </a:xfrm>
            <a:prstGeom prst="rect">
              <a:avLst/>
            </a:prstGeom>
            <a:noFill/>
            <a:ln w="9525">
              <a:noFill/>
              <a:miter lim="800000"/>
              <a:headEnd/>
              <a:tailEnd/>
            </a:ln>
            <a:effectLst/>
          </p:spPr>
          <p:txBody>
            <a:bodyPr>
              <a:spAutoFit/>
            </a:bodyPr>
            <a:lstStyle/>
            <a:p>
              <a:pPr algn="ctr"/>
              <a:r>
                <a:rPr lang="it-IT" u="sng" dirty="0">
                  <a:solidFill>
                    <a:schemeClr val="bg1"/>
                  </a:solidFill>
                  <a:latin typeface="Arial" panose="020B0604020202020204" pitchFamily="34" charset="0"/>
                  <a:cs typeface="Arial" panose="020B0604020202020204" pitchFamily="34" charset="0"/>
                </a:rPr>
                <a:t>Microarrays</a:t>
              </a:r>
            </a:p>
          </p:txBody>
        </p:sp>
        <p:sp>
          <p:nvSpPr>
            <p:cNvPr id="7" name="Text Box 10"/>
            <p:cNvSpPr txBox="1">
              <a:spLocks noChangeArrowheads="1"/>
            </p:cNvSpPr>
            <p:nvPr/>
          </p:nvSpPr>
          <p:spPr bwMode="auto">
            <a:xfrm>
              <a:off x="2788" y="2345"/>
              <a:ext cx="2698" cy="252"/>
            </a:xfrm>
            <a:prstGeom prst="rect">
              <a:avLst/>
            </a:prstGeom>
            <a:noFill/>
            <a:ln w="9525">
              <a:noFill/>
              <a:miter lim="800000"/>
              <a:headEnd/>
              <a:tailEnd/>
            </a:ln>
            <a:effectLst/>
          </p:spPr>
          <p:txBody>
            <a:bodyPr wrap="square">
              <a:spAutoFit/>
            </a:bodyPr>
            <a:lstStyle/>
            <a:p>
              <a:pPr algn="ctr"/>
              <a:r>
                <a:rPr lang="it-IT" sz="2000" dirty="0">
                  <a:solidFill>
                    <a:srgbClr val="FFFFFF"/>
                  </a:solidFill>
                  <a:latin typeface="Arial" panose="020B0604020202020204" pitchFamily="34" charset="0"/>
                  <a:cs typeface="Arial" panose="020B0604020202020204" pitchFamily="34" charset="0"/>
                </a:rPr>
                <a:t>20.000 genes = 1 semana de trabalho</a:t>
              </a:r>
            </a:p>
          </p:txBody>
        </p:sp>
        <p:pic>
          <p:nvPicPr>
            <p:cNvPr id="8" name="Picture 11" descr="DNAAnalysis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65" y="1807"/>
              <a:ext cx="1019" cy="1371"/>
            </a:xfrm>
            <a:prstGeom prst="rect">
              <a:avLst/>
            </a:prstGeom>
            <a:noFill/>
          </p:spPr>
        </p:pic>
      </p:grpSp>
      <p:sp>
        <p:nvSpPr>
          <p:cNvPr id="16" name="CasellaDiTesto 15"/>
          <p:cNvSpPr txBox="1"/>
          <p:nvPr/>
        </p:nvSpPr>
        <p:spPr>
          <a:xfrm>
            <a:off x="-1126288" y="2092333"/>
            <a:ext cx="12218069" cy="492375"/>
          </a:xfrm>
          <a:prstGeom prst="rect">
            <a:avLst/>
          </a:prstGeom>
          <a:noFill/>
        </p:spPr>
        <p:txBody>
          <a:bodyPr wrap="square" lIns="121816" tIns="60909" rIns="121816" bIns="60909" rtlCol="0">
            <a:spAutoFit/>
          </a:bodyPr>
          <a:lstStyle/>
          <a:p>
            <a:pPr algn="ctr"/>
            <a:r>
              <a:rPr lang="pt-BR" dirty="0">
                <a:ln w="19050">
                  <a:noFill/>
                </a:ln>
                <a:solidFill>
                  <a:srgbClr val="2C5352"/>
                </a:solidFill>
                <a:latin typeface="Arial" panose="020B0604020202020204" pitchFamily="34" charset="0"/>
                <a:cs typeface="Arial" panose="020B0604020202020204" pitchFamily="34" charset="0"/>
              </a:rPr>
              <a:t>COMO ESTUDAR A EXPRESSÃO DE MILHARES DE GENES?</a:t>
            </a:r>
            <a:endParaRPr lang="it-IT" dirty="0">
              <a:ln w="19050">
                <a:noFill/>
              </a:ln>
              <a:solidFill>
                <a:srgbClr val="2C5352"/>
              </a:solidFill>
              <a:latin typeface="Arial" panose="020B0604020202020204" pitchFamily="34" charset="0"/>
              <a:cs typeface="Arial" panose="020B0604020202020204" pitchFamily="34" charset="0"/>
            </a:endParaRPr>
          </a:p>
        </p:txBody>
      </p:sp>
      <p:sp>
        <p:nvSpPr>
          <p:cNvPr id="21" name="CasellaDiTesto 7"/>
          <p:cNvSpPr txBox="1"/>
          <p:nvPr/>
        </p:nvSpPr>
        <p:spPr>
          <a:xfrm>
            <a:off x="480835" y="1394221"/>
            <a:ext cx="11999771"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43" name="CasellaDiTesto 1">
            <a:extLst>
              <a:ext uri="{FF2B5EF4-FFF2-40B4-BE49-F238E27FC236}">
                <a16:creationId xmlns:a16="http://schemas.microsoft.com/office/drawing/2014/main" id="{C4CD7865-2315-4752-A468-893741FA562D}"/>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51" name="Gruppo 1">
            <a:extLst>
              <a:ext uri="{FF2B5EF4-FFF2-40B4-BE49-F238E27FC236}">
                <a16:creationId xmlns:a16="http://schemas.microsoft.com/office/drawing/2014/main" id="{5F2A8F40-C636-4A67-88EA-32652ACAD1A4}"/>
              </a:ext>
            </a:extLst>
          </p:cNvPr>
          <p:cNvGrpSpPr/>
          <p:nvPr/>
        </p:nvGrpSpPr>
        <p:grpSpPr>
          <a:xfrm>
            <a:off x="479376" y="622205"/>
            <a:ext cx="5710447" cy="369332"/>
            <a:chOff x="551384" y="1052736"/>
            <a:chExt cx="5492101" cy="369332"/>
          </a:xfrm>
        </p:grpSpPr>
        <p:sp>
          <p:nvSpPr>
            <p:cNvPr id="52" name="Pentagon 41">
              <a:extLst>
                <a:ext uri="{FF2B5EF4-FFF2-40B4-BE49-F238E27FC236}">
                  <a16:creationId xmlns:a16="http://schemas.microsoft.com/office/drawing/2014/main" id="{5F64BF95-B58A-4A8D-A104-C7D301039090}"/>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3" name="Chevron 42">
              <a:extLst>
                <a:ext uri="{FF2B5EF4-FFF2-40B4-BE49-F238E27FC236}">
                  <a16:creationId xmlns:a16="http://schemas.microsoft.com/office/drawing/2014/main" id="{AE744DB8-A4B9-4AFD-9FA0-0E75ED659F86}"/>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4" name="Chevron 43">
              <a:extLst>
                <a:ext uri="{FF2B5EF4-FFF2-40B4-BE49-F238E27FC236}">
                  <a16:creationId xmlns:a16="http://schemas.microsoft.com/office/drawing/2014/main" id="{3C2CF3A0-F144-478F-9F9A-CC33E242B1B8}"/>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5" name="Chevron 44">
              <a:extLst>
                <a:ext uri="{FF2B5EF4-FFF2-40B4-BE49-F238E27FC236}">
                  <a16:creationId xmlns:a16="http://schemas.microsoft.com/office/drawing/2014/main" id="{34ED96EA-F84E-49DB-A6A5-88843631E396}"/>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6" name="Chevron 45">
              <a:extLst>
                <a:ext uri="{FF2B5EF4-FFF2-40B4-BE49-F238E27FC236}">
                  <a16:creationId xmlns:a16="http://schemas.microsoft.com/office/drawing/2014/main" id="{4F3ACB60-96DF-4B2C-B28F-3C5043F3FFC1}"/>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7" name="TextBox 46">
              <a:extLst>
                <a:ext uri="{FF2B5EF4-FFF2-40B4-BE49-F238E27FC236}">
                  <a16:creationId xmlns:a16="http://schemas.microsoft.com/office/drawing/2014/main" id="{7C1ECA71-79F7-4DBB-A954-C8E3648EE111}"/>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58" name="TextBox 47">
              <a:extLst>
                <a:ext uri="{FF2B5EF4-FFF2-40B4-BE49-F238E27FC236}">
                  <a16:creationId xmlns:a16="http://schemas.microsoft.com/office/drawing/2014/main" id="{3D34B2B8-FF70-4536-A3CA-F5FADA4B79B9}"/>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9" name="TextBox 48">
              <a:extLst>
                <a:ext uri="{FF2B5EF4-FFF2-40B4-BE49-F238E27FC236}">
                  <a16:creationId xmlns:a16="http://schemas.microsoft.com/office/drawing/2014/main" id="{1695508A-DE95-48CB-9F14-00C2A473EDB4}"/>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60" name="TextBox 49">
              <a:extLst>
                <a:ext uri="{FF2B5EF4-FFF2-40B4-BE49-F238E27FC236}">
                  <a16:creationId xmlns:a16="http://schemas.microsoft.com/office/drawing/2014/main" id="{F525E2D3-EECF-47A9-8DF0-2F44DA35F0C2}"/>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1" name="TextBox 50">
              <a:extLst>
                <a:ext uri="{FF2B5EF4-FFF2-40B4-BE49-F238E27FC236}">
                  <a16:creationId xmlns:a16="http://schemas.microsoft.com/office/drawing/2014/main" id="{CA29BB32-C884-451F-9892-ABCEF207E73B}"/>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8675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acsu.buffalo.edu/%7Eljhovind/images/AffyChip.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656474" y="1556792"/>
            <a:ext cx="4391854" cy="2657068"/>
          </a:xfrm>
          <a:prstGeom prst="rect">
            <a:avLst/>
          </a:prstGeom>
          <a:noFill/>
        </p:spPr>
      </p:pic>
      <p:pic>
        <p:nvPicPr>
          <p:cNvPr id="3" name="Picture 5" descr="ambiamp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5826" y="2754599"/>
            <a:ext cx="564964" cy="553162"/>
          </a:xfrm>
          <a:prstGeom prst="rect">
            <a:avLst/>
          </a:prstGeom>
          <a:noFill/>
        </p:spPr>
      </p:pic>
      <p:pic>
        <p:nvPicPr>
          <p:cNvPr id="4" name="Picture 5" descr="ambiamp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7640" y="4141852"/>
            <a:ext cx="2238395" cy="2191626"/>
          </a:xfrm>
          <a:prstGeom prst="ellipse">
            <a:avLst/>
          </a:prstGeom>
          <a:noFill/>
        </p:spPr>
      </p:pic>
      <p:pic>
        <p:nvPicPr>
          <p:cNvPr id="5" name="Picture 4" descr="LcK59Ekca.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2136195" y="3945552"/>
            <a:ext cx="3747737" cy="2932604"/>
          </a:xfrm>
          <a:prstGeom prst="rect">
            <a:avLst/>
          </a:prstGeom>
        </p:spPr>
      </p:pic>
      <p:sp>
        <p:nvSpPr>
          <p:cNvPr id="8" name="CasellaDiTesto 1"/>
          <p:cNvSpPr txBox="1"/>
          <p:nvPr/>
        </p:nvSpPr>
        <p:spPr>
          <a:xfrm>
            <a:off x="517172" y="1773828"/>
            <a:ext cx="4570716" cy="492443"/>
          </a:xfrm>
          <a:prstGeom prst="rect">
            <a:avLst/>
          </a:prstGeom>
          <a:noFill/>
        </p:spPr>
        <p:txBody>
          <a:bodyPr wrap="square" rtlCol="0">
            <a:spAutoFit/>
          </a:bodyPr>
          <a:lstStyle/>
          <a:p>
            <a:r>
              <a:rPr lang="en-US" sz="2600" dirty="0">
                <a:solidFill>
                  <a:schemeClr val="bg1">
                    <a:lumMod val="50000"/>
                  </a:schemeClr>
                </a:solidFill>
                <a:latin typeface="Arial"/>
              </a:rPr>
              <a:t>GENE-CHIP MICROARRAY</a:t>
            </a:r>
            <a:endParaRPr lang="it-IT" sz="2600" dirty="0">
              <a:ln w="19050">
                <a:noFill/>
              </a:ln>
              <a:solidFill>
                <a:schemeClr val="bg1">
                  <a:lumMod val="50000"/>
                </a:schemeClr>
              </a:solidFill>
              <a:latin typeface="Arial" pitchFamily="34" charset="0"/>
              <a:cs typeface="Arial" pitchFamily="34" charset="0"/>
            </a:endParaRPr>
          </a:p>
        </p:txBody>
      </p:sp>
      <p:pic>
        <p:nvPicPr>
          <p:cNvPr id="4098" name="Picture 2" descr="acgh zoom in photo microarray pg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19645" y="4281204"/>
            <a:ext cx="5512200" cy="193172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1">
            <a:extLst>
              <a:ext uri="{FF2B5EF4-FFF2-40B4-BE49-F238E27FC236}">
                <a16:creationId xmlns:a16="http://schemas.microsoft.com/office/drawing/2014/main" id="{1B93290D-8652-412C-A093-226EC2EC90C5}"/>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43" name="Gruppo 1">
            <a:extLst>
              <a:ext uri="{FF2B5EF4-FFF2-40B4-BE49-F238E27FC236}">
                <a16:creationId xmlns:a16="http://schemas.microsoft.com/office/drawing/2014/main" id="{ACC115BF-B158-4472-B2D3-65B56641A13C}"/>
              </a:ext>
            </a:extLst>
          </p:cNvPr>
          <p:cNvGrpSpPr/>
          <p:nvPr/>
        </p:nvGrpSpPr>
        <p:grpSpPr>
          <a:xfrm>
            <a:off x="479376" y="622205"/>
            <a:ext cx="5710447" cy="369332"/>
            <a:chOff x="551384" y="1052736"/>
            <a:chExt cx="5492101" cy="369332"/>
          </a:xfrm>
        </p:grpSpPr>
        <p:sp>
          <p:nvSpPr>
            <p:cNvPr id="44" name="Pentagon 41">
              <a:extLst>
                <a:ext uri="{FF2B5EF4-FFF2-40B4-BE49-F238E27FC236}">
                  <a16:creationId xmlns:a16="http://schemas.microsoft.com/office/drawing/2014/main" id="{B6C6E999-52CE-405E-9A4F-1D0AAEA37F50}"/>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5" name="Chevron 42">
              <a:extLst>
                <a:ext uri="{FF2B5EF4-FFF2-40B4-BE49-F238E27FC236}">
                  <a16:creationId xmlns:a16="http://schemas.microsoft.com/office/drawing/2014/main" id="{459259AC-DEEA-4D0F-AB69-A6250ACCF51B}"/>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6" name="Chevron 43">
              <a:extLst>
                <a:ext uri="{FF2B5EF4-FFF2-40B4-BE49-F238E27FC236}">
                  <a16:creationId xmlns:a16="http://schemas.microsoft.com/office/drawing/2014/main" id="{04123571-9D82-4459-9B0B-BE7DED1B6347}"/>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7" name="Chevron 44">
              <a:extLst>
                <a:ext uri="{FF2B5EF4-FFF2-40B4-BE49-F238E27FC236}">
                  <a16:creationId xmlns:a16="http://schemas.microsoft.com/office/drawing/2014/main" id="{89A87C55-E7D9-4372-84EB-3F9EE4AB3351}"/>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8" name="Chevron 45">
              <a:extLst>
                <a:ext uri="{FF2B5EF4-FFF2-40B4-BE49-F238E27FC236}">
                  <a16:creationId xmlns:a16="http://schemas.microsoft.com/office/drawing/2014/main" id="{5EF10DDE-157A-40F1-9F20-A03BFAAE469D}"/>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9" name="TextBox 46">
              <a:extLst>
                <a:ext uri="{FF2B5EF4-FFF2-40B4-BE49-F238E27FC236}">
                  <a16:creationId xmlns:a16="http://schemas.microsoft.com/office/drawing/2014/main" id="{9F1815C6-CF9E-4061-B321-C9A2B24E3691}"/>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50" name="TextBox 47">
              <a:extLst>
                <a:ext uri="{FF2B5EF4-FFF2-40B4-BE49-F238E27FC236}">
                  <a16:creationId xmlns:a16="http://schemas.microsoft.com/office/drawing/2014/main" id="{A12393CA-BE45-485D-A3D2-F6FBA3BB9EC9}"/>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1" name="TextBox 48">
              <a:extLst>
                <a:ext uri="{FF2B5EF4-FFF2-40B4-BE49-F238E27FC236}">
                  <a16:creationId xmlns:a16="http://schemas.microsoft.com/office/drawing/2014/main" id="{C9549508-7940-43A0-BCAC-F83D4E1B620D}"/>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52" name="TextBox 49">
              <a:extLst>
                <a:ext uri="{FF2B5EF4-FFF2-40B4-BE49-F238E27FC236}">
                  <a16:creationId xmlns:a16="http://schemas.microsoft.com/office/drawing/2014/main" id="{57AEF11B-C06E-4EC1-98F0-11605F1DEE82}"/>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53" name="TextBox 50">
              <a:extLst>
                <a:ext uri="{FF2B5EF4-FFF2-40B4-BE49-F238E27FC236}">
                  <a16:creationId xmlns:a16="http://schemas.microsoft.com/office/drawing/2014/main" id="{1FABF66F-8035-474F-B54E-8BFBE90E199A}"/>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41907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250" fill="hold"/>
                                        <p:tgtEl>
                                          <p:spTgt spid="4"/>
                                        </p:tgtEl>
                                        <p:attrNameLst>
                                          <p:attrName>ppt_w</p:attrName>
                                        </p:attrNameLst>
                                      </p:cBhvr>
                                      <p:tavLst>
                                        <p:tav tm="0">
                                          <p:val>
                                            <p:fltVal val="0"/>
                                          </p:val>
                                        </p:tav>
                                        <p:tav tm="100000">
                                          <p:val>
                                            <p:strVal val="#ppt_w"/>
                                          </p:val>
                                        </p:tav>
                                      </p:tavLst>
                                    </p:anim>
                                    <p:anim calcmode="lin" valueType="num">
                                      <p:cBhvr>
                                        <p:cTn id="15" dur="1250" fill="hold"/>
                                        <p:tgtEl>
                                          <p:spTgt spid="4"/>
                                        </p:tgtEl>
                                        <p:attrNameLst>
                                          <p:attrName>ppt_h</p:attrName>
                                        </p:attrNameLst>
                                      </p:cBhvr>
                                      <p:tavLst>
                                        <p:tav tm="0">
                                          <p:val>
                                            <p:fltVal val="0"/>
                                          </p:val>
                                        </p:tav>
                                        <p:tav tm="100000">
                                          <p:val>
                                            <p:strVal val="#ppt_h"/>
                                          </p:val>
                                        </p:tav>
                                      </p:tavLst>
                                    </p:anim>
                                    <p:animEffect transition="in" filter="fade">
                                      <p:cBhvr>
                                        <p:cTn id="16" dur="12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3"/>
          <p:cNvGrpSpPr/>
          <p:nvPr/>
        </p:nvGrpSpPr>
        <p:grpSpPr>
          <a:xfrm>
            <a:off x="887343" y="2442159"/>
            <a:ext cx="10704881" cy="3793636"/>
            <a:chOff x="2323494" y="2033516"/>
            <a:chExt cx="9834032" cy="3150972"/>
          </a:xfrm>
        </p:grpSpPr>
        <p:pic>
          <p:nvPicPr>
            <p:cNvPr id="3" name="Immagine 24"/>
            <p:cNvPicPr>
              <a:picLocks noChangeAspect="1"/>
            </p:cNvPicPr>
            <p:nvPr/>
          </p:nvPicPr>
          <p:blipFill rotWithShape="1">
            <a:blip r:embed="rId3" cstate="email">
              <a:extLst>
                <a:ext uri="{28A0092B-C50C-407E-A947-70E740481C1C}">
                  <a14:useLocalDpi xmlns:a14="http://schemas.microsoft.com/office/drawing/2010/main"/>
                </a:ext>
              </a:extLst>
            </a:blip>
            <a:srcRect l="14708" t="12587" r="1661"/>
            <a:stretch/>
          </p:blipFill>
          <p:spPr>
            <a:xfrm>
              <a:off x="3794078" y="2033516"/>
              <a:ext cx="8363448" cy="3147204"/>
            </a:xfrm>
            <a:prstGeom prst="rect">
              <a:avLst/>
            </a:prstGeom>
          </p:spPr>
        </p:pic>
        <p:pic>
          <p:nvPicPr>
            <p:cNvPr id="4" name="Immagine 25"/>
            <p:cNvPicPr>
              <a:picLocks noChangeAspect="1"/>
            </p:cNvPicPr>
            <p:nvPr/>
          </p:nvPicPr>
          <p:blipFill rotWithShape="1">
            <a:blip r:embed="rId4" cstate="email">
              <a:extLst>
                <a:ext uri="{28A0092B-C50C-407E-A947-70E740481C1C}">
                  <a14:useLocalDpi xmlns:a14="http://schemas.microsoft.com/office/drawing/2010/main"/>
                </a:ext>
              </a:extLst>
            </a:blip>
            <a:srcRect l="-1" t="53757" r="84870"/>
            <a:stretch/>
          </p:blipFill>
          <p:spPr>
            <a:xfrm>
              <a:off x="2323494" y="3562010"/>
              <a:ext cx="1474537" cy="1622478"/>
            </a:xfrm>
            <a:prstGeom prst="rect">
              <a:avLst/>
            </a:prstGeom>
          </p:spPr>
        </p:pic>
      </p:grpSp>
      <p:sp>
        <p:nvSpPr>
          <p:cNvPr id="5" name="Rettangolo 27"/>
          <p:cNvSpPr/>
          <p:nvPr/>
        </p:nvSpPr>
        <p:spPr>
          <a:xfrm>
            <a:off x="479376" y="1703470"/>
            <a:ext cx="11377264" cy="584775"/>
          </a:xfrm>
          <a:prstGeom prst="rect">
            <a:avLst/>
          </a:prstGeom>
        </p:spPr>
        <p:txBody>
          <a:bodyPr wrap="square">
            <a:spAutoFit/>
          </a:bodyPr>
          <a:lstStyle/>
          <a:p>
            <a:pPr eaLnBrk="1" hangingPunct="1">
              <a:spcBef>
                <a:spcPct val="20000"/>
              </a:spcBef>
            </a:pPr>
            <a:r>
              <a:rPr lang="pt-BR" sz="1600" b="0" kern="0" dirty="0">
                <a:solidFill>
                  <a:srgbClr val="000000"/>
                </a:solidFill>
                <a:latin typeface="Arial"/>
              </a:rPr>
              <a:t>Genômica funcional como uma ferramenta poderosa para decifrar os gatilhos moleculares e fisiológicos para respostas específicas em sistemas da planta após a aplicação de um </a:t>
            </a:r>
            <a:r>
              <a:rPr lang="pt-BR" sz="1600" b="0" kern="0" dirty="0" err="1">
                <a:solidFill>
                  <a:srgbClr val="000000"/>
                </a:solidFill>
                <a:latin typeface="Arial"/>
              </a:rPr>
              <a:t>bioestimulante</a:t>
            </a:r>
            <a:endParaRPr lang="it-IT" sz="1600" b="0" kern="0" dirty="0">
              <a:solidFill>
                <a:srgbClr val="000000"/>
              </a:solidFill>
              <a:latin typeface="Arial"/>
            </a:endParaRPr>
          </a:p>
        </p:txBody>
      </p:sp>
      <p:sp>
        <p:nvSpPr>
          <p:cNvPr id="12" name="Up Arrow 11"/>
          <p:cNvSpPr/>
          <p:nvPr/>
        </p:nvSpPr>
        <p:spPr bwMode="auto">
          <a:xfrm rot="5400000">
            <a:off x="2207937" y="2947732"/>
            <a:ext cx="288032" cy="864096"/>
          </a:xfrm>
          <a:prstGeom prst="upArrow">
            <a:avLst/>
          </a:prstGeom>
          <a:solidFill>
            <a:srgbClr val="3C8C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ea typeface="ＭＳ Ｐゴシック" pitchFamily="1" charset="-128"/>
            </a:endParaRPr>
          </a:p>
        </p:txBody>
      </p:sp>
      <p:sp>
        <p:nvSpPr>
          <p:cNvPr id="15" name="CasellaDiTesto 1"/>
          <p:cNvSpPr txBox="1"/>
          <p:nvPr/>
        </p:nvSpPr>
        <p:spPr>
          <a:xfrm>
            <a:off x="412180" y="1346422"/>
            <a:ext cx="11856640" cy="492443"/>
          </a:xfrm>
          <a:prstGeom prst="rect">
            <a:avLst/>
          </a:prstGeom>
          <a:noFill/>
        </p:spPr>
        <p:txBody>
          <a:bodyPr wrap="square" rtlCol="0">
            <a:spAutoFit/>
          </a:bodyPr>
          <a:lstStyle/>
          <a:p>
            <a:r>
              <a:rPr lang="en-US" sz="2600" dirty="0">
                <a:solidFill>
                  <a:schemeClr val="bg1">
                    <a:lumMod val="50000"/>
                  </a:schemeClr>
                </a:solidFill>
                <a:latin typeface="Arial"/>
              </a:rPr>
              <a:t>GENE-CHIP MICROARRAY</a:t>
            </a:r>
            <a:endParaRPr lang="it-IT" sz="2600" dirty="0">
              <a:ln w="19050">
                <a:noFill/>
              </a:ln>
              <a:solidFill>
                <a:schemeClr val="bg1">
                  <a:lumMod val="50000"/>
                </a:schemeClr>
              </a:solidFill>
              <a:latin typeface="Arial" pitchFamily="34" charset="0"/>
              <a:cs typeface="Arial" pitchFamily="34" charset="0"/>
            </a:endParaRPr>
          </a:p>
        </p:txBody>
      </p:sp>
      <p:pic>
        <p:nvPicPr>
          <p:cNvPr id="2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291" y="2403017"/>
            <a:ext cx="1241614" cy="1282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CasellaDiTesto 1">
            <a:extLst>
              <a:ext uri="{FF2B5EF4-FFF2-40B4-BE49-F238E27FC236}">
                <a16:creationId xmlns:a16="http://schemas.microsoft.com/office/drawing/2014/main" id="{9CFBC6E4-2C05-4D99-ACE5-83439876305C}"/>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46" name="Gruppo 1">
            <a:extLst>
              <a:ext uri="{FF2B5EF4-FFF2-40B4-BE49-F238E27FC236}">
                <a16:creationId xmlns:a16="http://schemas.microsoft.com/office/drawing/2014/main" id="{DEBC48A2-9E75-4DE5-8FC7-4607BE7197C1}"/>
              </a:ext>
            </a:extLst>
          </p:cNvPr>
          <p:cNvGrpSpPr/>
          <p:nvPr/>
        </p:nvGrpSpPr>
        <p:grpSpPr>
          <a:xfrm>
            <a:off x="479376" y="622205"/>
            <a:ext cx="5710447" cy="369332"/>
            <a:chOff x="551384" y="1052736"/>
            <a:chExt cx="5492101" cy="369332"/>
          </a:xfrm>
        </p:grpSpPr>
        <p:sp>
          <p:nvSpPr>
            <p:cNvPr id="47" name="Pentagon 41">
              <a:extLst>
                <a:ext uri="{FF2B5EF4-FFF2-40B4-BE49-F238E27FC236}">
                  <a16:creationId xmlns:a16="http://schemas.microsoft.com/office/drawing/2014/main" id="{7CF20AE2-7F8A-412F-9CDA-8EF26FA3F7F8}"/>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8" name="Chevron 42">
              <a:extLst>
                <a:ext uri="{FF2B5EF4-FFF2-40B4-BE49-F238E27FC236}">
                  <a16:creationId xmlns:a16="http://schemas.microsoft.com/office/drawing/2014/main" id="{86937DAB-6A88-43CB-8C11-EF097140FCFC}"/>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9" name="Chevron 43">
              <a:extLst>
                <a:ext uri="{FF2B5EF4-FFF2-40B4-BE49-F238E27FC236}">
                  <a16:creationId xmlns:a16="http://schemas.microsoft.com/office/drawing/2014/main" id="{50DA69FE-45BE-44D5-B347-6EC89E1A21B7}"/>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0" name="Chevron 44">
              <a:extLst>
                <a:ext uri="{FF2B5EF4-FFF2-40B4-BE49-F238E27FC236}">
                  <a16:creationId xmlns:a16="http://schemas.microsoft.com/office/drawing/2014/main" id="{D3C15386-C72E-4C77-B1DF-0136EEF981CD}"/>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1" name="Chevron 45">
              <a:extLst>
                <a:ext uri="{FF2B5EF4-FFF2-40B4-BE49-F238E27FC236}">
                  <a16:creationId xmlns:a16="http://schemas.microsoft.com/office/drawing/2014/main" id="{58B95062-B56A-4758-A55C-FE7A3A1D5E3F}"/>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2" name="TextBox 46">
              <a:extLst>
                <a:ext uri="{FF2B5EF4-FFF2-40B4-BE49-F238E27FC236}">
                  <a16:creationId xmlns:a16="http://schemas.microsoft.com/office/drawing/2014/main" id="{6545131E-9128-4B35-BC4C-3ABD0256817C}"/>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53" name="TextBox 47">
              <a:extLst>
                <a:ext uri="{FF2B5EF4-FFF2-40B4-BE49-F238E27FC236}">
                  <a16:creationId xmlns:a16="http://schemas.microsoft.com/office/drawing/2014/main" id="{6DCB6F7B-C0C2-49FC-8F59-36241E380D8B}"/>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4" name="TextBox 48">
              <a:extLst>
                <a:ext uri="{FF2B5EF4-FFF2-40B4-BE49-F238E27FC236}">
                  <a16:creationId xmlns:a16="http://schemas.microsoft.com/office/drawing/2014/main" id="{A5C6C3D0-7CA5-4EC8-8168-2DB9D0893383}"/>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55" name="TextBox 49">
              <a:extLst>
                <a:ext uri="{FF2B5EF4-FFF2-40B4-BE49-F238E27FC236}">
                  <a16:creationId xmlns:a16="http://schemas.microsoft.com/office/drawing/2014/main" id="{B3545EDE-1F56-42F3-8861-9B6A915D8BD4}"/>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56" name="TextBox 50">
              <a:extLst>
                <a:ext uri="{FF2B5EF4-FFF2-40B4-BE49-F238E27FC236}">
                  <a16:creationId xmlns:a16="http://schemas.microsoft.com/office/drawing/2014/main" id="{563F57E8-D391-4AE5-AC6D-14D041F4B5CA}"/>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69316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0" descr="Schermata 2015-04-22 alle 11.49.55.png"/>
          <p:cNvPicPr>
            <a:picLocks noChangeAspect="1"/>
          </p:cNvPicPr>
          <p:nvPr/>
        </p:nvPicPr>
        <p:blipFill rotWithShape="1">
          <a:blip r:embed="rId2" cstate="email">
            <a:extLst>
              <a:ext uri="{28A0092B-C50C-407E-A947-70E740481C1C}">
                <a14:useLocalDpi xmlns:a14="http://schemas.microsoft.com/office/drawing/2010/main"/>
              </a:ext>
            </a:extLst>
          </a:blip>
          <a:srcRect r="73922" b="6014"/>
          <a:stretch/>
        </p:blipFill>
        <p:spPr>
          <a:xfrm>
            <a:off x="9097748" y="2246088"/>
            <a:ext cx="777434" cy="534840"/>
          </a:xfrm>
          <a:prstGeom prst="rect">
            <a:avLst/>
          </a:prstGeom>
        </p:spPr>
      </p:pic>
      <p:pic>
        <p:nvPicPr>
          <p:cNvPr id="55"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589" t="1650" r="2101" b="2276"/>
          <a:stretch/>
        </p:blipFill>
        <p:spPr bwMode="auto">
          <a:xfrm>
            <a:off x="9865237" y="1994312"/>
            <a:ext cx="1271987" cy="9480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589" t="1650" r="2101" b="2276"/>
          <a:stretch/>
        </p:blipFill>
        <p:spPr bwMode="auto">
          <a:xfrm>
            <a:off x="9898164" y="3534380"/>
            <a:ext cx="1271987" cy="9480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4903" y="2070862"/>
            <a:ext cx="2455858" cy="903415"/>
          </a:xfrm>
          <a:prstGeom prst="rect">
            <a:avLst/>
          </a:prstGeom>
        </p:spPr>
      </p:pic>
      <p:sp>
        <p:nvSpPr>
          <p:cNvPr id="12" name="Text Box 15"/>
          <p:cNvSpPr txBox="1">
            <a:spLocks noChangeArrowheads="1"/>
          </p:cNvSpPr>
          <p:nvPr/>
        </p:nvSpPr>
        <p:spPr bwMode="auto">
          <a:xfrm>
            <a:off x="2144903" y="2063244"/>
            <a:ext cx="2447646" cy="492340"/>
          </a:xfrm>
          <a:prstGeom prst="rect">
            <a:avLst/>
          </a:prstGeom>
          <a:noFill/>
          <a:ln w="9525">
            <a:noFill/>
            <a:miter lim="800000"/>
            <a:headEnd/>
            <a:tailEnd/>
          </a:ln>
          <a:effectLst/>
        </p:spPr>
        <p:txBody>
          <a:bodyPr wrap="square" lIns="121816" tIns="60909" rIns="121816" bIns="60909">
            <a:spAutoFit/>
          </a:bodyPr>
          <a:lstStyle/>
          <a:p>
            <a:pPr algn="ctr" eaLnBrk="1" fontAlgn="auto" hangingPunct="1">
              <a:spcBef>
                <a:spcPts val="0"/>
              </a:spcBef>
              <a:spcAft>
                <a:spcPts val="0"/>
              </a:spcAft>
            </a:pPr>
            <a:r>
              <a:rPr lang="it-IT" b="0" dirty="0">
                <a:solidFill>
                  <a:srgbClr val="FFFFFF"/>
                </a:solidFill>
                <a:latin typeface="Arial" panose="020B0604020202020204" pitchFamily="34" charset="0"/>
                <a:ea typeface="+mn-ea"/>
                <a:cs typeface="Arial" panose="020B0604020202020204" pitchFamily="34" charset="0"/>
              </a:rPr>
              <a:t>Controle</a:t>
            </a:r>
          </a:p>
        </p:txBody>
      </p:sp>
      <p:pic>
        <p:nvPicPr>
          <p:cNvPr id="16" name="Picture 20" descr="Schermata 2015-04-22 alle 11.49.55.png"/>
          <p:cNvPicPr>
            <a:picLocks noChangeAspect="1"/>
          </p:cNvPicPr>
          <p:nvPr/>
        </p:nvPicPr>
        <p:blipFill rotWithShape="1">
          <a:blip r:embed="rId2" cstate="email">
            <a:extLst>
              <a:ext uri="{28A0092B-C50C-407E-A947-70E740481C1C}">
                <a14:useLocalDpi xmlns:a14="http://schemas.microsoft.com/office/drawing/2010/main"/>
              </a:ext>
            </a:extLst>
          </a:blip>
          <a:srcRect r="73922" b="6014"/>
          <a:stretch/>
        </p:blipFill>
        <p:spPr>
          <a:xfrm>
            <a:off x="9143934" y="3812262"/>
            <a:ext cx="777434" cy="534840"/>
          </a:xfrm>
          <a:prstGeom prst="rect">
            <a:avLst/>
          </a:prstGeom>
        </p:spPr>
      </p:pic>
      <p:pic>
        <p:nvPicPr>
          <p:cNvPr id="17" name="Picture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91843" y="2420906"/>
            <a:ext cx="672074" cy="164787"/>
          </a:xfrm>
          <a:prstGeom prst="rect">
            <a:avLst/>
          </a:prstGeom>
        </p:spPr>
      </p:pic>
      <p:pic>
        <p:nvPicPr>
          <p:cNvPr id="18"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6692" y="3700932"/>
            <a:ext cx="2455858" cy="687391"/>
          </a:xfrm>
          <a:prstGeom prst="rect">
            <a:avLst/>
          </a:prstGeom>
        </p:spPr>
      </p:pic>
      <p:pic>
        <p:nvPicPr>
          <p:cNvPr id="19" name="Picture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83635" y="3956280"/>
            <a:ext cx="672074" cy="164787"/>
          </a:xfrm>
          <a:prstGeom prst="rect">
            <a:avLst/>
          </a:prstGeom>
        </p:spPr>
      </p:pic>
      <p:sp>
        <p:nvSpPr>
          <p:cNvPr id="20" name="Text Box 18"/>
          <p:cNvSpPr txBox="1">
            <a:spLocks noChangeArrowheads="1"/>
          </p:cNvSpPr>
          <p:nvPr/>
        </p:nvSpPr>
        <p:spPr bwMode="auto">
          <a:xfrm>
            <a:off x="2171991" y="3770833"/>
            <a:ext cx="2273361" cy="492340"/>
          </a:xfrm>
          <a:prstGeom prst="rect">
            <a:avLst/>
          </a:prstGeom>
          <a:noFill/>
          <a:ln w="9525">
            <a:noFill/>
            <a:miter lim="800000"/>
            <a:headEnd/>
            <a:tailEnd/>
          </a:ln>
          <a:effectLst/>
        </p:spPr>
        <p:txBody>
          <a:bodyPr wrap="square" lIns="121816" tIns="60909" rIns="121816" bIns="60909">
            <a:spAutoFit/>
          </a:bodyPr>
          <a:lstStyle/>
          <a:p>
            <a:pPr algn="ctr" eaLnBrk="1" fontAlgn="auto" hangingPunct="1">
              <a:spcBef>
                <a:spcPts val="0"/>
              </a:spcBef>
              <a:spcAft>
                <a:spcPts val="0"/>
              </a:spcAft>
            </a:pPr>
            <a:r>
              <a:rPr lang="it-IT" b="0" dirty="0">
                <a:solidFill>
                  <a:srgbClr val="FFFFFF"/>
                </a:solidFill>
                <a:latin typeface="Arial" panose="020B0604020202020204" pitchFamily="34" charset="0"/>
                <a:ea typeface="+mn-ea"/>
                <a:cs typeface="Arial" panose="020B0604020202020204" pitchFamily="34" charset="0"/>
              </a:rPr>
              <a:t>Biostimulante</a:t>
            </a:r>
            <a:endParaRPr lang="en-US" b="0" dirty="0">
              <a:solidFill>
                <a:srgbClr val="FFFFFF"/>
              </a:solidFill>
              <a:latin typeface="Arial" panose="020B0604020202020204" pitchFamily="34" charset="0"/>
              <a:ea typeface="+mn-ea"/>
              <a:cs typeface="Arial" panose="020B0604020202020204" pitchFamily="34" charset="0"/>
            </a:endParaRPr>
          </a:p>
        </p:txBody>
      </p:sp>
      <p:pic>
        <p:nvPicPr>
          <p:cNvPr id="21" name="Picture 19" descr="particolare1"/>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272847" y="1916840"/>
            <a:ext cx="3866943" cy="2654291"/>
          </a:xfrm>
          <a:prstGeom prst="rect">
            <a:avLst/>
          </a:prstGeom>
          <a:noFill/>
        </p:spPr>
      </p:pic>
      <p:sp>
        <p:nvSpPr>
          <p:cNvPr id="22" name="Rettangolo 21"/>
          <p:cNvSpPr/>
          <p:nvPr/>
        </p:nvSpPr>
        <p:spPr>
          <a:xfrm>
            <a:off x="2207061" y="5086944"/>
            <a:ext cx="9894846" cy="923301"/>
          </a:xfrm>
          <a:prstGeom prst="rect">
            <a:avLst/>
          </a:prstGeom>
        </p:spPr>
        <p:txBody>
          <a:bodyPr wrap="square" lIns="91414" tIns="45706" rIns="91414" bIns="45706">
            <a:spAutoFit/>
          </a:bodyPr>
          <a:lstStyle/>
          <a:p>
            <a:pPr algn="ctr" eaLnBrk="1" fontAlgn="auto" hangingPunct="1">
              <a:spcBef>
                <a:spcPts val="0"/>
              </a:spcBef>
              <a:spcAft>
                <a:spcPts val="0"/>
              </a:spcAft>
            </a:pPr>
            <a:r>
              <a:rPr lang="pt-BR" sz="1800" b="0" dirty="0">
                <a:solidFill>
                  <a:prstClr val="black">
                    <a:lumMod val="50000"/>
                    <a:lumOff val="50000"/>
                  </a:prstClr>
                </a:solidFill>
                <a:latin typeface="Calibri"/>
                <a:ea typeface="+mn-ea"/>
              </a:rPr>
              <a:t>4 dias - mudas de </a:t>
            </a:r>
            <a:r>
              <a:rPr lang="pt-BR" sz="1800" b="0" i="1" dirty="0" err="1">
                <a:solidFill>
                  <a:prstClr val="black">
                    <a:lumMod val="50000"/>
                    <a:lumOff val="50000"/>
                  </a:prstClr>
                </a:solidFill>
                <a:latin typeface="Calibri"/>
                <a:ea typeface="+mn-ea"/>
              </a:rPr>
              <a:t>Arabidopsis</a:t>
            </a:r>
            <a:r>
              <a:rPr lang="pt-BR" sz="1800" b="0" i="1" dirty="0">
                <a:solidFill>
                  <a:prstClr val="black">
                    <a:lumMod val="50000"/>
                    <a:lumOff val="50000"/>
                  </a:prstClr>
                </a:solidFill>
                <a:latin typeface="Calibri"/>
                <a:ea typeface="+mn-ea"/>
              </a:rPr>
              <a:t> </a:t>
            </a:r>
            <a:r>
              <a:rPr lang="pt-BR" sz="1800" b="0" i="1" dirty="0" err="1">
                <a:solidFill>
                  <a:prstClr val="black">
                    <a:lumMod val="50000"/>
                    <a:lumOff val="50000"/>
                  </a:prstClr>
                </a:solidFill>
                <a:latin typeface="Calibri"/>
                <a:ea typeface="+mn-ea"/>
              </a:rPr>
              <a:t>thaliana</a:t>
            </a:r>
            <a:r>
              <a:rPr lang="pt-BR" sz="1800" b="0" i="1" dirty="0">
                <a:solidFill>
                  <a:prstClr val="black">
                    <a:lumMod val="50000"/>
                    <a:lumOff val="50000"/>
                  </a:prstClr>
                </a:solidFill>
                <a:latin typeface="Calibri"/>
                <a:ea typeface="+mn-ea"/>
              </a:rPr>
              <a:t> </a:t>
            </a:r>
            <a:r>
              <a:rPr lang="pt-BR" sz="1800" b="0" dirty="0">
                <a:solidFill>
                  <a:prstClr val="black">
                    <a:lumMod val="50000"/>
                    <a:lumOff val="50000"/>
                  </a:prstClr>
                </a:solidFill>
                <a:latin typeface="Calibri"/>
                <a:ea typeface="+mn-ea"/>
              </a:rPr>
              <a:t>cultivadas em 2,5 ml de líquido sob luz contínua </a:t>
            </a:r>
          </a:p>
          <a:p>
            <a:pPr algn="ctr" eaLnBrk="1" fontAlgn="auto" hangingPunct="1">
              <a:spcBef>
                <a:spcPts val="0"/>
              </a:spcBef>
              <a:spcAft>
                <a:spcPts val="0"/>
              </a:spcAft>
            </a:pPr>
            <a:r>
              <a:rPr lang="en-US" sz="1800" b="0" dirty="0">
                <a:solidFill>
                  <a:prstClr val="black">
                    <a:lumMod val="50000"/>
                    <a:lumOff val="50000"/>
                  </a:prstClr>
                </a:solidFill>
                <a:latin typeface="Calibri"/>
                <a:ea typeface="+mn-ea"/>
              </a:rPr>
              <a:t>(90 µm photons m</a:t>
            </a:r>
            <a:r>
              <a:rPr lang="en-US" sz="1800" b="0" baseline="30000" dirty="0">
                <a:solidFill>
                  <a:prstClr val="black">
                    <a:lumMod val="50000"/>
                    <a:lumOff val="50000"/>
                  </a:prstClr>
                </a:solidFill>
                <a:latin typeface="Calibri"/>
                <a:ea typeface="+mn-ea"/>
              </a:rPr>
              <a:t>−2</a:t>
            </a:r>
            <a:r>
              <a:rPr lang="en-US" sz="1800" b="0" dirty="0">
                <a:solidFill>
                  <a:prstClr val="black">
                    <a:lumMod val="50000"/>
                    <a:lumOff val="50000"/>
                  </a:prstClr>
                </a:solidFill>
                <a:latin typeface="Calibri"/>
                <a:ea typeface="+mn-ea"/>
              </a:rPr>
              <a:t>) </a:t>
            </a:r>
            <a:r>
              <a:rPr lang="pt-BR" sz="1800" b="0" dirty="0">
                <a:solidFill>
                  <a:prstClr val="black">
                    <a:lumMod val="50000"/>
                    <a:lumOff val="50000"/>
                  </a:prstClr>
                </a:solidFill>
                <a:latin typeface="Calibri"/>
                <a:ea typeface="+mn-ea"/>
              </a:rPr>
              <a:t>com agitação suave a 22°C. Tratamentos foram realizados pela adição de solução de BIOESTIMULANTE para placas de crescimento selecionadas e água para as placas controle.</a:t>
            </a:r>
            <a:endParaRPr lang="it-IT" sz="1800" b="0" dirty="0">
              <a:solidFill>
                <a:prstClr val="black">
                  <a:lumMod val="50000"/>
                  <a:lumOff val="50000"/>
                </a:prstClr>
              </a:solidFill>
              <a:latin typeface="Calibri"/>
              <a:ea typeface="+mn-ea"/>
            </a:endParaRPr>
          </a:p>
        </p:txBody>
      </p:sp>
      <p:pic>
        <p:nvPicPr>
          <p:cNvPr id="13" name="Picture 58" descr="GeneChip"/>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21926"/>
          <a:stretch/>
        </p:blipFill>
        <p:spPr bwMode="auto">
          <a:xfrm>
            <a:off x="11137224" y="1988226"/>
            <a:ext cx="1296313" cy="936718"/>
          </a:xfrm>
          <a:prstGeom prst="rect">
            <a:avLst/>
          </a:prstGeom>
          <a:noFill/>
        </p:spPr>
      </p:pic>
      <p:pic>
        <p:nvPicPr>
          <p:cNvPr id="23" name="Picture 58" descr="GeneChip"/>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21926"/>
          <a:stretch/>
        </p:blipFill>
        <p:spPr bwMode="auto">
          <a:xfrm>
            <a:off x="11224373" y="3548644"/>
            <a:ext cx="1296313" cy="936718"/>
          </a:xfrm>
          <a:prstGeom prst="rect">
            <a:avLst/>
          </a:prstGeom>
          <a:noFill/>
        </p:spPr>
      </p:pic>
      <p:sp>
        <p:nvSpPr>
          <p:cNvPr id="14" name="Rettangolo 13"/>
          <p:cNvSpPr/>
          <p:nvPr/>
        </p:nvSpPr>
        <p:spPr>
          <a:xfrm>
            <a:off x="2138341" y="1456305"/>
            <a:ext cx="10438379" cy="334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dirty="0">
              <a:solidFill>
                <a:prstClr val="white"/>
              </a:solidFill>
            </a:endParaRPr>
          </a:p>
        </p:txBody>
      </p:sp>
      <p:pic>
        <p:nvPicPr>
          <p:cNvPr id="3076" name="Picture 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6420" t="9450" r="19652" b="14367"/>
          <a:stretch/>
        </p:blipFill>
        <p:spPr bwMode="auto">
          <a:xfrm>
            <a:off x="5697669" y="1698752"/>
            <a:ext cx="4791651" cy="321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descr="http://www.sinosourcegz.com/UploadFile/2010_4_27_85413_11116.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9520617">
            <a:off x="12202894" y="2484962"/>
            <a:ext cx="1667013" cy="97861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13"/>
          <p:cNvSpPr/>
          <p:nvPr/>
        </p:nvSpPr>
        <p:spPr bwMode="auto">
          <a:xfrm>
            <a:off x="263352" y="2060848"/>
            <a:ext cx="1800200" cy="2232248"/>
          </a:xfrm>
          <a:prstGeom prst="rect">
            <a:avLst/>
          </a:prstGeom>
          <a:solidFill>
            <a:srgbClr val="FFFFFF">
              <a:lumMod val="85000"/>
            </a:srgb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1" charset="-128"/>
            </a:endParaRPr>
          </a:p>
        </p:txBody>
      </p:sp>
      <p:sp>
        <p:nvSpPr>
          <p:cNvPr id="36" name="Rectangle 14"/>
          <p:cNvSpPr/>
          <p:nvPr/>
        </p:nvSpPr>
        <p:spPr bwMode="auto">
          <a:xfrm>
            <a:off x="263352" y="3843045"/>
            <a:ext cx="1800200" cy="1008112"/>
          </a:xfrm>
          <a:prstGeom prst="rect">
            <a:avLst/>
          </a:prstGeom>
          <a:solidFill>
            <a:srgbClr val="FFFFFF">
              <a:lumMod val="65000"/>
            </a:srgb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ＭＳ Ｐゴシック" pitchFamily="1" charset="-128"/>
            </a:endParaRPr>
          </a:p>
        </p:txBody>
      </p:sp>
      <p:sp>
        <p:nvSpPr>
          <p:cNvPr id="37" name="TextBox 15"/>
          <p:cNvSpPr txBox="1"/>
          <p:nvPr/>
        </p:nvSpPr>
        <p:spPr>
          <a:xfrm>
            <a:off x="324481" y="3897640"/>
            <a:ext cx="1667071" cy="1169551"/>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rgbClr val="808080">
                    <a:lumMod val="50000"/>
                  </a:srgbClr>
                </a:solidFill>
                <a:latin typeface="Arial" panose="020B0604020202020204" pitchFamily="34" charset="0"/>
                <a:ea typeface="ＭＳ Ｐゴシック"/>
                <a:cs typeface="Arial" panose="020B0604020202020204" pitchFamily="34" charset="0"/>
              </a:rPr>
              <a:t>GENÔMICA</a:t>
            </a:r>
          </a:p>
          <a:p>
            <a:pPr algn="ctr" eaLnBrk="1" fontAlgn="auto" hangingPunct="1">
              <a:spcBef>
                <a:spcPts val="0"/>
              </a:spcBef>
              <a:spcAft>
                <a:spcPts val="0"/>
              </a:spcAft>
            </a:pPr>
            <a:r>
              <a:rPr lang="en-US" sz="1400" dirty="0" err="1">
                <a:solidFill>
                  <a:srgbClr val="808080">
                    <a:lumMod val="50000"/>
                  </a:srgbClr>
                </a:solidFill>
                <a:latin typeface="Arial" panose="020B0604020202020204" pitchFamily="34" charset="0"/>
                <a:ea typeface="ＭＳ Ｐゴシック"/>
                <a:cs typeface="Arial" panose="020B0604020202020204" pitchFamily="34" charset="0"/>
              </a:rPr>
              <a:t>A</a:t>
            </a:r>
            <a:r>
              <a:rPr lang="en-US" sz="1400" b="0" i="1" dirty="0" err="1">
                <a:solidFill>
                  <a:srgbClr val="404040"/>
                </a:solidFill>
                <a:latin typeface="Arial" panose="020B0604020202020204" pitchFamily="34" charset="0"/>
                <a:cs typeface="Arial" panose="020B0604020202020204" pitchFamily="34" charset="0"/>
              </a:rPr>
              <a:t>Microarray</a:t>
            </a:r>
            <a:r>
              <a:rPr lang="en-US" sz="1400" b="0" i="1" dirty="0">
                <a:solidFill>
                  <a:srgbClr val="404040"/>
                </a:solidFill>
                <a:latin typeface="Arial" panose="020B0604020202020204" pitchFamily="34" charset="0"/>
                <a:cs typeface="Arial" panose="020B0604020202020204" pitchFamily="34" charset="0"/>
              </a:rPr>
              <a:t>, qPCR and Next Gen. Sequencing</a:t>
            </a:r>
          </a:p>
          <a:p>
            <a:pPr algn="ctr" eaLnBrk="1" fontAlgn="auto" hangingPunct="1">
              <a:spcBef>
                <a:spcPts val="0"/>
              </a:spcBef>
              <a:spcAft>
                <a:spcPts val="0"/>
              </a:spcAft>
            </a:pPr>
            <a:endParaRPr lang="en-US" sz="1400" i="1" dirty="0">
              <a:solidFill>
                <a:srgbClr val="404040"/>
              </a:solidFill>
              <a:latin typeface="Arial" panose="020B0604020202020204" pitchFamily="34" charset="0"/>
              <a:ea typeface="ＭＳ Ｐゴシック"/>
              <a:cs typeface="Arial" panose="020B0604020202020204" pitchFamily="34" charset="0"/>
            </a:endParaRPr>
          </a:p>
        </p:txBody>
      </p:sp>
      <p:sp>
        <p:nvSpPr>
          <p:cNvPr id="38" name="Rectangle 16"/>
          <p:cNvSpPr/>
          <p:nvPr/>
        </p:nvSpPr>
        <p:spPr bwMode="auto">
          <a:xfrm>
            <a:off x="407376" y="2204864"/>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rgbClr val="000000"/>
                </a:solidFill>
                <a:ea typeface="ＭＳ Ｐゴシック" pitchFamily="1" charset="-128"/>
              </a:rPr>
              <a:t> </a:t>
            </a:r>
          </a:p>
        </p:txBody>
      </p:sp>
      <p:pic>
        <p:nvPicPr>
          <p:cNvPr id="39" name="Picture 17" descr="201506_Affymetrix_Array_Chip.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9424" y="2348880"/>
            <a:ext cx="1296144" cy="1296144"/>
          </a:xfrm>
          <a:prstGeom prst="rect">
            <a:avLst/>
          </a:prstGeom>
        </p:spPr>
      </p:pic>
      <p:pic>
        <p:nvPicPr>
          <p:cNvPr id="40" name="Picture 18" descr="glass-36749_640.png"/>
          <p:cNvPicPr>
            <a:picLocks noChangeAspect="1"/>
          </p:cNvPicPr>
          <p:nvPr/>
        </p:nvPicPr>
        <p:blipFill rotWithShape="1">
          <a:blip r:embed="rId11" cstate="email">
            <a:alphaModFix amt="56000"/>
            <a:extLst>
              <a:ext uri="{28A0092B-C50C-407E-A947-70E740481C1C}">
                <a14:useLocalDpi xmlns:a14="http://schemas.microsoft.com/office/drawing/2010/main"/>
              </a:ext>
            </a:extLst>
          </a:blip>
          <a:srcRect r="14993" b="25675"/>
          <a:stretch/>
        </p:blipFill>
        <p:spPr>
          <a:xfrm rot="5400000">
            <a:off x="355491" y="2616798"/>
            <a:ext cx="1151506" cy="1047751"/>
          </a:xfrm>
          <a:prstGeom prst="rect">
            <a:avLst/>
          </a:prstGeom>
        </p:spPr>
      </p:pic>
      <p:pic>
        <p:nvPicPr>
          <p:cNvPr id="41" name="Picture 19" descr="Genomics-England-logo-2015.png"/>
          <p:cNvPicPr>
            <a:picLocks noChangeAspect="1"/>
          </p:cNvPicPr>
          <p:nvPr/>
        </p:nvPicPr>
        <p:blipFill rotWithShape="1">
          <a:blip r:embed="rId12" cstate="email">
            <a:extLst>
              <a:ext uri="{28A0092B-C50C-407E-A947-70E740481C1C}">
                <a14:useLocalDpi xmlns:a14="http://schemas.microsoft.com/office/drawing/2010/main"/>
              </a:ext>
            </a:extLst>
          </a:blip>
          <a:srcRect l="68112" t="41371" r="2992" b="5186"/>
          <a:stretch/>
        </p:blipFill>
        <p:spPr>
          <a:xfrm rot="10800000">
            <a:off x="551384" y="2608081"/>
            <a:ext cx="864096" cy="820933"/>
          </a:xfrm>
          <a:prstGeom prst="ellipse">
            <a:avLst/>
          </a:prstGeom>
        </p:spPr>
      </p:pic>
      <p:pic>
        <p:nvPicPr>
          <p:cNvPr id="42" name="Picture 5"/>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b="14386"/>
          <a:stretch/>
        </p:blipFill>
        <p:spPr bwMode="auto">
          <a:xfrm>
            <a:off x="551392" y="4923165"/>
            <a:ext cx="1268358" cy="400780"/>
          </a:xfrm>
          <a:prstGeom prst="rect">
            <a:avLst/>
          </a:prstGeom>
          <a:solidFill>
            <a:srgbClr val="2D2D8A">
              <a:lumMod val="50000"/>
            </a:srgbClr>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54" name="CasellaDiTesto 1"/>
          <p:cNvSpPr txBox="1"/>
          <p:nvPr/>
        </p:nvSpPr>
        <p:spPr>
          <a:xfrm>
            <a:off x="439663" y="1452531"/>
            <a:ext cx="11856640" cy="492443"/>
          </a:xfrm>
          <a:prstGeom prst="rect">
            <a:avLst/>
          </a:prstGeom>
          <a:noFill/>
        </p:spPr>
        <p:txBody>
          <a:bodyPr wrap="square" rtlCol="0">
            <a:spAutoFit/>
          </a:bodyPr>
          <a:lstStyle/>
          <a:p>
            <a:r>
              <a:rPr lang="en-US" sz="2600" dirty="0">
                <a:solidFill>
                  <a:schemeClr val="bg1">
                    <a:lumMod val="50000"/>
                  </a:schemeClr>
                </a:solidFill>
                <a:latin typeface="Arial"/>
              </a:rPr>
              <a:t>GENE-CHIP MICROARRAY</a:t>
            </a:r>
            <a:endParaRPr lang="it-IT" sz="2600" dirty="0">
              <a:ln w="19050">
                <a:noFill/>
              </a:ln>
              <a:solidFill>
                <a:schemeClr val="bg1">
                  <a:lumMod val="50000"/>
                </a:schemeClr>
              </a:solidFill>
              <a:latin typeface="Arial" pitchFamily="34" charset="0"/>
              <a:cs typeface="Arial" pitchFamily="34" charset="0"/>
            </a:endParaRPr>
          </a:p>
        </p:txBody>
      </p:sp>
      <p:sp>
        <p:nvSpPr>
          <p:cNvPr id="63" name="CasellaDiTesto 1">
            <a:extLst>
              <a:ext uri="{FF2B5EF4-FFF2-40B4-BE49-F238E27FC236}">
                <a16:creationId xmlns:a16="http://schemas.microsoft.com/office/drawing/2014/main" id="{220433CC-45B0-4704-8979-DC4110E3A48F}"/>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70" name="Gruppo 1">
            <a:extLst>
              <a:ext uri="{FF2B5EF4-FFF2-40B4-BE49-F238E27FC236}">
                <a16:creationId xmlns:a16="http://schemas.microsoft.com/office/drawing/2014/main" id="{40E27E89-A2FE-49E0-9728-25B9DFA6B116}"/>
              </a:ext>
            </a:extLst>
          </p:cNvPr>
          <p:cNvGrpSpPr/>
          <p:nvPr/>
        </p:nvGrpSpPr>
        <p:grpSpPr>
          <a:xfrm>
            <a:off x="479376" y="622205"/>
            <a:ext cx="5710447" cy="369332"/>
            <a:chOff x="551384" y="1052736"/>
            <a:chExt cx="5492101" cy="369332"/>
          </a:xfrm>
        </p:grpSpPr>
        <p:sp>
          <p:nvSpPr>
            <p:cNvPr id="71" name="Pentagon 41">
              <a:extLst>
                <a:ext uri="{FF2B5EF4-FFF2-40B4-BE49-F238E27FC236}">
                  <a16:creationId xmlns:a16="http://schemas.microsoft.com/office/drawing/2014/main" id="{0418B8BA-5536-4F17-95F4-3234276CA09C}"/>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2" name="Chevron 42">
              <a:extLst>
                <a:ext uri="{FF2B5EF4-FFF2-40B4-BE49-F238E27FC236}">
                  <a16:creationId xmlns:a16="http://schemas.microsoft.com/office/drawing/2014/main" id="{C57CD3D9-9A58-46B2-9BE2-C6F2DCE48FE2}"/>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3" name="Chevron 43">
              <a:extLst>
                <a:ext uri="{FF2B5EF4-FFF2-40B4-BE49-F238E27FC236}">
                  <a16:creationId xmlns:a16="http://schemas.microsoft.com/office/drawing/2014/main" id="{AFA348F4-5B16-4B3A-B85B-C0133DDBB5FE}"/>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4" name="Chevron 44">
              <a:extLst>
                <a:ext uri="{FF2B5EF4-FFF2-40B4-BE49-F238E27FC236}">
                  <a16:creationId xmlns:a16="http://schemas.microsoft.com/office/drawing/2014/main" id="{7A219C8F-0A9F-4D96-A97A-3FE88F6544A4}"/>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5" name="Chevron 45">
              <a:extLst>
                <a:ext uri="{FF2B5EF4-FFF2-40B4-BE49-F238E27FC236}">
                  <a16:creationId xmlns:a16="http://schemas.microsoft.com/office/drawing/2014/main" id="{DF702CB4-DFC2-47E8-9635-15A44EA568A3}"/>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6" name="TextBox 46">
              <a:extLst>
                <a:ext uri="{FF2B5EF4-FFF2-40B4-BE49-F238E27FC236}">
                  <a16:creationId xmlns:a16="http://schemas.microsoft.com/office/drawing/2014/main" id="{3BC7E950-3D49-4C8C-8602-4D6C537D3728}"/>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77" name="TextBox 47">
              <a:extLst>
                <a:ext uri="{FF2B5EF4-FFF2-40B4-BE49-F238E27FC236}">
                  <a16:creationId xmlns:a16="http://schemas.microsoft.com/office/drawing/2014/main" id="{74EB97F9-89D3-4F16-8F7F-04F34A53AF33}"/>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78" name="TextBox 48">
              <a:extLst>
                <a:ext uri="{FF2B5EF4-FFF2-40B4-BE49-F238E27FC236}">
                  <a16:creationId xmlns:a16="http://schemas.microsoft.com/office/drawing/2014/main" id="{3BDE1B05-F45A-41FF-AF0C-494FCA058FEB}"/>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79" name="TextBox 49">
              <a:extLst>
                <a:ext uri="{FF2B5EF4-FFF2-40B4-BE49-F238E27FC236}">
                  <a16:creationId xmlns:a16="http://schemas.microsoft.com/office/drawing/2014/main" id="{1FABF893-9458-4394-9D6E-B8AFEE945EA4}"/>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80" name="TextBox 50">
              <a:extLst>
                <a:ext uri="{FF2B5EF4-FFF2-40B4-BE49-F238E27FC236}">
                  <a16:creationId xmlns:a16="http://schemas.microsoft.com/office/drawing/2014/main" id="{01B56370-5FCD-4660-919D-850EE02FB092}"/>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33856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7874E-6 3.72803E-6 C -0.00196 -0.0044 -0.00404 -0.00555 -0.0056 -0.00972 C -0.00625 -0.01157 -0.00638 -0.01457 -0.00704 -0.01665 C -0.00873 -0.02059 -0.01316 -0.02452 -0.01511 -0.02544 C -0.02032 -0.03608 -0.03061 -0.03909 -0.0366 -0.04348 C -0.04325 -0.04811 -0.04989 -0.05805 -0.05653 -0.06175 C -0.06526 -0.06591 -0.06995 -0.06453 -0.08024 -0.06638 C -0.09314 -0.07956 -0.10408 -0.06337 -0.11632 -0.05736 C -0.13313 -0.06036 -0.14993 -0.06453 -0.16647 -0.06638 C -0.17429 -0.071 -0.18223 -0.0717 -0.19018 -0.07262 C -0.19656 -0.07678 -0.20216 -0.07956 -0.20855 -0.0821 C -0.21988 -0.09135 -0.23238 -0.08557 -0.24411 -0.08858 C -0.26612 -0.0865 -0.28787 -0.08789 -0.30989 -0.08419 C -0.31275 -0.08349 -0.31718 -0.071 -0.31718 -0.07031 C -0.32044 -0.05574 -0.31666 -0.071 -0.32096 -0.06175 C -0.32187 -0.06036 -0.32239 -0.05736 -0.3233 -0.05505 C -0.32448 -0.05135 -0.32786 -0.04579 -0.32786 -0.0451 C -0.32969 -0.03608 -0.33177 -0.03354 -0.3349 -0.02822 C -0.33568 -0.02544 -0.33581 -0.0229 -0.33646 -0.02059 C -0.33685 -0.01966 -0.33763 -0.01758 -0.33815 -0.01665 C -0.33946 -0.01041 -0.34037 -0.00278 -0.34232 0.0037 C -0.34454 0.01063 -0.34701 0.01526 -0.3491 0.02174 C -0.34962 0.02775 -0.35079 0.03214 -0.35079 0.03885 " pathEditMode="relative" rAng="0" ptsTypes="ffffffffffffffffffffffA">
                                      <p:cBhvr>
                                        <p:cTn id="6" dur="4250" fill="hold"/>
                                        <p:tgtEl>
                                          <p:spTgt spid="25"/>
                                        </p:tgtEl>
                                        <p:attrNameLst>
                                          <p:attrName>ppt_x</p:attrName>
                                          <p:attrName>ppt_y</p:attrName>
                                        </p:attrNameLst>
                                      </p:cBhvr>
                                      <p:rCtr x="-17546" y="-2636"/>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076"/>
                                        </p:tgtEl>
                                      </p:cBhvr>
                                    </p:animEffect>
                                    <p:set>
                                      <p:cBhvr>
                                        <p:cTn id="11" dur="1" fill="hold">
                                          <p:stCondLst>
                                            <p:cond delay="499"/>
                                          </p:stCondLst>
                                        </p:cTn>
                                        <p:tgtEl>
                                          <p:spTgt spid="307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547877" y="193691"/>
            <a:ext cx="246163" cy="636015"/>
          </a:xfrm>
          <a:prstGeom prst="rect">
            <a:avLst/>
          </a:prstGeom>
          <a:noFill/>
          <a:ln w="9525">
            <a:noFill/>
            <a:miter lim="800000"/>
            <a:headEnd/>
            <a:tailEnd/>
          </a:ln>
          <a:effectLst/>
        </p:spPr>
        <p:txBody>
          <a:bodyPr wrap="none" lIns="121816" tIns="60909" rIns="121816" bIns="60909">
            <a:spAutoFit/>
          </a:bodyPr>
          <a:lstStyle/>
          <a:p>
            <a:pPr eaLnBrk="0" hangingPunct="0"/>
            <a:endParaRPr lang="it-IT" sz="3300">
              <a:latin typeface="Times New Roman" pitchFamily="18" charset="0"/>
            </a:endParaRPr>
          </a:p>
        </p:txBody>
      </p:sp>
      <p:pic>
        <p:nvPicPr>
          <p:cNvPr id="3" name="Picture 13" descr="GeneChip"/>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38103" y="935975"/>
            <a:ext cx="2869828" cy="1619251"/>
          </a:xfrm>
          <a:prstGeom prst="rect">
            <a:avLst/>
          </a:prstGeom>
          <a:noFill/>
        </p:spPr>
      </p:pic>
      <p:pic>
        <p:nvPicPr>
          <p:cNvPr id="5" name="Picture 2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20060" y="2503543"/>
            <a:ext cx="6969994" cy="3445737"/>
          </a:xfrm>
          <a:prstGeom prst="rect">
            <a:avLst/>
          </a:prstGeom>
          <a:noFill/>
        </p:spPr>
      </p:pic>
      <p:sp>
        <p:nvSpPr>
          <p:cNvPr id="7" name="Rectangle 24"/>
          <p:cNvSpPr>
            <a:spLocks noChangeArrowheads="1"/>
          </p:cNvSpPr>
          <p:nvPr/>
        </p:nvSpPr>
        <p:spPr bwMode="auto">
          <a:xfrm rot="1061044">
            <a:off x="8834396" y="1620895"/>
            <a:ext cx="617988" cy="406403"/>
          </a:xfrm>
          <a:prstGeom prst="rect">
            <a:avLst/>
          </a:prstGeom>
          <a:noFill/>
          <a:ln w="57150">
            <a:solidFill>
              <a:srgbClr val="008000"/>
            </a:solidFill>
            <a:miter lim="800000"/>
            <a:headEnd/>
            <a:tailEnd/>
          </a:ln>
          <a:effectLst/>
        </p:spPr>
        <p:txBody>
          <a:bodyPr wrap="none" lIns="121816" tIns="60909" rIns="121816" bIns="60909" anchor="ctr"/>
          <a:lstStyle/>
          <a:p>
            <a:endParaRPr lang="it-IT"/>
          </a:p>
        </p:txBody>
      </p:sp>
      <p:sp>
        <p:nvSpPr>
          <p:cNvPr id="8" name="Line 26"/>
          <p:cNvSpPr>
            <a:spLocks noChangeShapeType="1"/>
          </p:cNvSpPr>
          <p:nvPr/>
        </p:nvSpPr>
        <p:spPr bwMode="auto">
          <a:xfrm flipH="1">
            <a:off x="7738090" y="1990079"/>
            <a:ext cx="1303697" cy="2258267"/>
          </a:xfrm>
          <a:prstGeom prst="line">
            <a:avLst/>
          </a:prstGeom>
          <a:noFill/>
          <a:ln w="57150">
            <a:solidFill>
              <a:srgbClr val="008000"/>
            </a:solidFill>
            <a:round/>
            <a:headEnd/>
            <a:tailEnd type="triangle" w="med" len="med"/>
          </a:ln>
          <a:effectLst/>
        </p:spPr>
        <p:txBody>
          <a:bodyPr lIns="121816" tIns="60909" rIns="121816" bIns="60909"/>
          <a:lstStyle/>
          <a:p>
            <a:endParaRPr lang="it-IT"/>
          </a:p>
        </p:txBody>
      </p:sp>
      <p:pic>
        <p:nvPicPr>
          <p:cNvPr id="10" name="Picture 9" descr="Schermata 2015-04-22 alle 11.57.2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8716" y="1296016"/>
            <a:ext cx="4079245" cy="1104940"/>
          </a:xfrm>
          <a:prstGeom prst="rect">
            <a:avLst/>
          </a:prstGeom>
        </p:spPr>
      </p:pic>
      <p:sp>
        <p:nvSpPr>
          <p:cNvPr id="9" name="CasellaDiTesto 7"/>
          <p:cNvSpPr txBox="1"/>
          <p:nvPr/>
        </p:nvSpPr>
        <p:spPr>
          <a:xfrm>
            <a:off x="479376" y="1052736"/>
            <a:ext cx="11999771"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22" name="CasellaDiTesto 1">
            <a:extLst>
              <a:ext uri="{FF2B5EF4-FFF2-40B4-BE49-F238E27FC236}">
                <a16:creationId xmlns:a16="http://schemas.microsoft.com/office/drawing/2014/main" id="{D5A65113-090B-4FD7-86B0-19FCE2C76920}"/>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34" name="Gruppo 1">
            <a:extLst>
              <a:ext uri="{FF2B5EF4-FFF2-40B4-BE49-F238E27FC236}">
                <a16:creationId xmlns:a16="http://schemas.microsoft.com/office/drawing/2014/main" id="{71BB74C1-358B-4598-A671-B51469E1D7DF}"/>
              </a:ext>
            </a:extLst>
          </p:cNvPr>
          <p:cNvGrpSpPr/>
          <p:nvPr/>
        </p:nvGrpSpPr>
        <p:grpSpPr>
          <a:xfrm>
            <a:off x="479376" y="622205"/>
            <a:ext cx="5710447" cy="369332"/>
            <a:chOff x="551384" y="1052736"/>
            <a:chExt cx="5492101" cy="369332"/>
          </a:xfrm>
        </p:grpSpPr>
        <p:sp>
          <p:nvSpPr>
            <p:cNvPr id="35" name="Pentagon 41">
              <a:extLst>
                <a:ext uri="{FF2B5EF4-FFF2-40B4-BE49-F238E27FC236}">
                  <a16:creationId xmlns:a16="http://schemas.microsoft.com/office/drawing/2014/main" id="{D74FF07D-F5B5-4162-9FEC-DA2157BBE4CD}"/>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6" name="Chevron 42">
              <a:extLst>
                <a:ext uri="{FF2B5EF4-FFF2-40B4-BE49-F238E27FC236}">
                  <a16:creationId xmlns:a16="http://schemas.microsoft.com/office/drawing/2014/main" id="{ED21DF15-B4BC-45D7-B0C4-030C0EC45C64}"/>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7" name="Chevron 43">
              <a:extLst>
                <a:ext uri="{FF2B5EF4-FFF2-40B4-BE49-F238E27FC236}">
                  <a16:creationId xmlns:a16="http://schemas.microsoft.com/office/drawing/2014/main" id="{1A3ECD38-5C1B-41C6-9381-1C3986CA63CD}"/>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8" name="Chevron 44">
              <a:extLst>
                <a:ext uri="{FF2B5EF4-FFF2-40B4-BE49-F238E27FC236}">
                  <a16:creationId xmlns:a16="http://schemas.microsoft.com/office/drawing/2014/main" id="{6E860A75-A629-42D7-973C-3B35500E3ECC}"/>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9" name="Chevron 45">
              <a:extLst>
                <a:ext uri="{FF2B5EF4-FFF2-40B4-BE49-F238E27FC236}">
                  <a16:creationId xmlns:a16="http://schemas.microsoft.com/office/drawing/2014/main" id="{4B678045-8AEB-4621-B137-10231DF2213E}"/>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0" name="TextBox 46">
              <a:extLst>
                <a:ext uri="{FF2B5EF4-FFF2-40B4-BE49-F238E27FC236}">
                  <a16:creationId xmlns:a16="http://schemas.microsoft.com/office/drawing/2014/main" id="{209E2E83-AA54-4CF9-BEBB-9F01BF8753CA}"/>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1" name="TextBox 47">
              <a:extLst>
                <a:ext uri="{FF2B5EF4-FFF2-40B4-BE49-F238E27FC236}">
                  <a16:creationId xmlns:a16="http://schemas.microsoft.com/office/drawing/2014/main" id="{A14CF33D-CB79-4FB1-83C0-FCA9077561B9}"/>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42" name="TextBox 48">
              <a:extLst>
                <a:ext uri="{FF2B5EF4-FFF2-40B4-BE49-F238E27FC236}">
                  <a16:creationId xmlns:a16="http://schemas.microsoft.com/office/drawing/2014/main" id="{F9649F2A-9851-4573-ACFF-EDEB8426664C}"/>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43" name="TextBox 49">
              <a:extLst>
                <a:ext uri="{FF2B5EF4-FFF2-40B4-BE49-F238E27FC236}">
                  <a16:creationId xmlns:a16="http://schemas.microsoft.com/office/drawing/2014/main" id="{BBD59300-00D0-452C-A331-ABCFED3D026E}"/>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44" name="TextBox 50">
              <a:extLst>
                <a:ext uri="{FF2B5EF4-FFF2-40B4-BE49-F238E27FC236}">
                  <a16:creationId xmlns:a16="http://schemas.microsoft.com/office/drawing/2014/main" id="{8EF63D66-3A52-402F-8FF5-ECAA93F34370}"/>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602000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20060" y="2541445"/>
            <a:ext cx="6969994" cy="3407835"/>
          </a:xfrm>
          <a:prstGeom prst="rect">
            <a:avLst/>
          </a:prstGeom>
          <a:noFill/>
        </p:spPr>
      </p:pic>
      <p:pic>
        <p:nvPicPr>
          <p:cNvPr id="11" name="Picture 10" descr="Schermata 2015-04-22 alle 11.57.2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8716" y="1340770"/>
            <a:ext cx="4079245" cy="1104940"/>
          </a:xfrm>
          <a:prstGeom prst="rect">
            <a:avLst/>
          </a:prstGeom>
        </p:spPr>
      </p:pic>
      <p:pic>
        <p:nvPicPr>
          <p:cNvPr id="10" name="Picture 13" descr="GeneChi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38103" y="980729"/>
            <a:ext cx="2869828" cy="1619251"/>
          </a:xfrm>
          <a:prstGeom prst="rect">
            <a:avLst/>
          </a:prstGeom>
          <a:noFill/>
        </p:spPr>
      </p:pic>
      <p:sp>
        <p:nvSpPr>
          <p:cNvPr id="12" name="Rectangle 24"/>
          <p:cNvSpPr>
            <a:spLocks noChangeArrowheads="1"/>
          </p:cNvSpPr>
          <p:nvPr/>
        </p:nvSpPr>
        <p:spPr bwMode="auto">
          <a:xfrm rot="1061044">
            <a:off x="8834396" y="1642192"/>
            <a:ext cx="617988" cy="406403"/>
          </a:xfrm>
          <a:prstGeom prst="rect">
            <a:avLst/>
          </a:prstGeom>
          <a:noFill/>
          <a:ln w="57150">
            <a:solidFill>
              <a:srgbClr val="008000"/>
            </a:solidFill>
            <a:miter lim="800000"/>
            <a:headEnd/>
            <a:tailEnd/>
          </a:ln>
          <a:effectLst/>
        </p:spPr>
        <p:txBody>
          <a:bodyPr wrap="none" lIns="121816" tIns="60909" rIns="121816" bIns="60909" anchor="ctr"/>
          <a:lstStyle/>
          <a:p>
            <a:endParaRPr lang="it-IT"/>
          </a:p>
        </p:txBody>
      </p:sp>
      <p:sp>
        <p:nvSpPr>
          <p:cNvPr id="13" name="Line 26"/>
          <p:cNvSpPr>
            <a:spLocks noChangeShapeType="1"/>
          </p:cNvSpPr>
          <p:nvPr/>
        </p:nvSpPr>
        <p:spPr bwMode="auto">
          <a:xfrm flipH="1">
            <a:off x="7738090" y="2034833"/>
            <a:ext cx="1303697" cy="2258267"/>
          </a:xfrm>
          <a:prstGeom prst="line">
            <a:avLst/>
          </a:prstGeom>
          <a:noFill/>
          <a:ln w="57150">
            <a:solidFill>
              <a:srgbClr val="008000"/>
            </a:solidFill>
            <a:round/>
            <a:headEnd/>
            <a:tailEnd type="triangle" w="med" len="med"/>
          </a:ln>
          <a:effectLst/>
        </p:spPr>
        <p:txBody>
          <a:bodyPr lIns="121816" tIns="60909" rIns="121816" bIns="60909"/>
          <a:lstStyle/>
          <a:p>
            <a:endParaRPr lang="it-IT"/>
          </a:p>
        </p:txBody>
      </p:sp>
      <p:sp>
        <p:nvSpPr>
          <p:cNvPr id="26" name="CasellaDiTesto 7">
            <a:extLst>
              <a:ext uri="{FF2B5EF4-FFF2-40B4-BE49-F238E27FC236}">
                <a16:creationId xmlns:a16="http://schemas.microsoft.com/office/drawing/2014/main" id="{8F33BE2D-83E8-4366-80D5-F80101CB82FD}"/>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38" name="CasellaDiTesto 1">
            <a:extLst>
              <a:ext uri="{FF2B5EF4-FFF2-40B4-BE49-F238E27FC236}">
                <a16:creationId xmlns:a16="http://schemas.microsoft.com/office/drawing/2014/main" id="{93E230AD-6B13-4450-B77A-9A939E3C96C6}"/>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39" name="Gruppo 1">
            <a:extLst>
              <a:ext uri="{FF2B5EF4-FFF2-40B4-BE49-F238E27FC236}">
                <a16:creationId xmlns:a16="http://schemas.microsoft.com/office/drawing/2014/main" id="{A9EFC956-F494-4670-AC26-5A7E3FD68E04}"/>
              </a:ext>
            </a:extLst>
          </p:cNvPr>
          <p:cNvGrpSpPr/>
          <p:nvPr/>
        </p:nvGrpSpPr>
        <p:grpSpPr>
          <a:xfrm>
            <a:off x="479376" y="622205"/>
            <a:ext cx="5710447" cy="369332"/>
            <a:chOff x="551384" y="1052736"/>
            <a:chExt cx="5492101" cy="369332"/>
          </a:xfrm>
        </p:grpSpPr>
        <p:sp>
          <p:nvSpPr>
            <p:cNvPr id="40" name="Pentagon 41">
              <a:extLst>
                <a:ext uri="{FF2B5EF4-FFF2-40B4-BE49-F238E27FC236}">
                  <a16:creationId xmlns:a16="http://schemas.microsoft.com/office/drawing/2014/main" id="{A2A9F7F8-F72E-41FA-B096-6C6730688B36}"/>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1" name="Chevron 42">
              <a:extLst>
                <a:ext uri="{FF2B5EF4-FFF2-40B4-BE49-F238E27FC236}">
                  <a16:creationId xmlns:a16="http://schemas.microsoft.com/office/drawing/2014/main" id="{F2D49152-BC69-40DA-B251-8A15F8316AFC}"/>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2" name="Chevron 43">
              <a:extLst>
                <a:ext uri="{FF2B5EF4-FFF2-40B4-BE49-F238E27FC236}">
                  <a16:creationId xmlns:a16="http://schemas.microsoft.com/office/drawing/2014/main" id="{AC3240C9-DF30-41E2-9960-17ABA7512C00}"/>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3" name="Chevron 44">
              <a:extLst>
                <a:ext uri="{FF2B5EF4-FFF2-40B4-BE49-F238E27FC236}">
                  <a16:creationId xmlns:a16="http://schemas.microsoft.com/office/drawing/2014/main" id="{F4C1635E-0719-4D82-B049-E55AC4021A2D}"/>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4" name="Chevron 45">
              <a:extLst>
                <a:ext uri="{FF2B5EF4-FFF2-40B4-BE49-F238E27FC236}">
                  <a16:creationId xmlns:a16="http://schemas.microsoft.com/office/drawing/2014/main" id="{EC514526-F482-40A8-BD00-1843AAE21CA2}"/>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5" name="TextBox 46">
              <a:extLst>
                <a:ext uri="{FF2B5EF4-FFF2-40B4-BE49-F238E27FC236}">
                  <a16:creationId xmlns:a16="http://schemas.microsoft.com/office/drawing/2014/main" id="{0C47634B-C910-408E-AF7F-2D051445D005}"/>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6" name="TextBox 47">
              <a:extLst>
                <a:ext uri="{FF2B5EF4-FFF2-40B4-BE49-F238E27FC236}">
                  <a16:creationId xmlns:a16="http://schemas.microsoft.com/office/drawing/2014/main" id="{76096D0A-5410-486B-9167-BFAFF3F3B24F}"/>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47" name="TextBox 48">
              <a:extLst>
                <a:ext uri="{FF2B5EF4-FFF2-40B4-BE49-F238E27FC236}">
                  <a16:creationId xmlns:a16="http://schemas.microsoft.com/office/drawing/2014/main" id="{97875ED3-66F7-4FAC-8750-7EC88E9DB0C2}"/>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48" name="TextBox 49">
              <a:extLst>
                <a:ext uri="{FF2B5EF4-FFF2-40B4-BE49-F238E27FC236}">
                  <a16:creationId xmlns:a16="http://schemas.microsoft.com/office/drawing/2014/main" id="{B7F8B290-A7AA-462A-B512-6D267C15672B}"/>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49" name="TextBox 50">
              <a:extLst>
                <a:ext uri="{FF2B5EF4-FFF2-40B4-BE49-F238E27FC236}">
                  <a16:creationId xmlns:a16="http://schemas.microsoft.com/office/drawing/2014/main" id="{4FF3E6AD-1E89-496D-ABF4-4D7723B34653}"/>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635022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27648" y="1987176"/>
            <a:ext cx="8160257" cy="4034112"/>
          </a:xfrm>
          <a:prstGeom prst="rect">
            <a:avLst/>
          </a:prstGeom>
          <a:noFill/>
          <a:ln w="9525">
            <a:noFill/>
            <a:miter lim="800000"/>
            <a:headEnd/>
            <a:tailEnd/>
          </a:ln>
        </p:spPr>
      </p:pic>
      <p:sp>
        <p:nvSpPr>
          <p:cNvPr id="4" name="Text Box 21"/>
          <p:cNvSpPr txBox="1">
            <a:spLocks noChangeArrowheads="1"/>
          </p:cNvSpPr>
          <p:nvPr/>
        </p:nvSpPr>
        <p:spPr bwMode="auto">
          <a:xfrm>
            <a:off x="7880592" y="4222295"/>
            <a:ext cx="4310617" cy="569284"/>
          </a:xfrm>
          <a:prstGeom prst="rect">
            <a:avLst/>
          </a:prstGeom>
          <a:solidFill>
            <a:srgbClr val="2C5352">
              <a:alpha val="78000"/>
            </a:srgbClr>
          </a:solidFill>
          <a:ln w="9525">
            <a:noFill/>
            <a:miter lim="800000"/>
            <a:headEnd/>
            <a:tailEnd/>
          </a:ln>
        </p:spPr>
        <p:txBody>
          <a:bodyPr wrap="square" lIns="121816" tIns="60909" rIns="121816" bIns="60909">
            <a:spAutoFit/>
          </a:bodyPr>
          <a:lstStyle/>
          <a:p>
            <a:r>
              <a:rPr lang="it-IT" sz="2900" dirty="0">
                <a:solidFill>
                  <a:srgbClr val="FFFFFF"/>
                </a:solidFill>
                <a:latin typeface="Arial Narrow" panose="020B0606020202030204" pitchFamily="34" charset="0"/>
                <a:ea typeface="MS PGothic" pitchFamily="34" charset="-128"/>
                <a:cs typeface="Arial" panose="020B0604020202020204" pitchFamily="34" charset="0"/>
              </a:rPr>
              <a:t> Provas moleculares</a:t>
            </a:r>
            <a:endParaRPr lang="it-IT" sz="2700" dirty="0">
              <a:solidFill>
                <a:srgbClr val="FFFFFF"/>
              </a:solidFill>
              <a:latin typeface="Arial Narrow" panose="020B0606020202030204" pitchFamily="34" charset="0"/>
              <a:ea typeface="MS PGothic" pitchFamily="34" charset="-128"/>
              <a:cs typeface="Arial" panose="020B0604020202020204" pitchFamily="34" charset="0"/>
            </a:endParaRPr>
          </a:p>
        </p:txBody>
      </p:sp>
      <p:sp>
        <p:nvSpPr>
          <p:cNvPr id="18" name="CasellaDiTesto 7">
            <a:extLst>
              <a:ext uri="{FF2B5EF4-FFF2-40B4-BE49-F238E27FC236}">
                <a16:creationId xmlns:a16="http://schemas.microsoft.com/office/drawing/2014/main" id="{51CD2972-C8ED-4564-95FD-76FC517D4B3D}"/>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19" name="CasellaDiTesto 1">
            <a:extLst>
              <a:ext uri="{FF2B5EF4-FFF2-40B4-BE49-F238E27FC236}">
                <a16:creationId xmlns:a16="http://schemas.microsoft.com/office/drawing/2014/main" id="{39698F93-E9AC-4883-97B3-5E2707536B99}"/>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grpSp>
        <p:nvGrpSpPr>
          <p:cNvPr id="20" name="Gruppo 1">
            <a:extLst>
              <a:ext uri="{FF2B5EF4-FFF2-40B4-BE49-F238E27FC236}">
                <a16:creationId xmlns:a16="http://schemas.microsoft.com/office/drawing/2014/main" id="{A134126A-F1EF-4BAD-AA74-FEA8CB1DD635}"/>
              </a:ext>
            </a:extLst>
          </p:cNvPr>
          <p:cNvGrpSpPr/>
          <p:nvPr/>
        </p:nvGrpSpPr>
        <p:grpSpPr>
          <a:xfrm>
            <a:off x="479376" y="622205"/>
            <a:ext cx="5710447" cy="369332"/>
            <a:chOff x="551384" y="1052736"/>
            <a:chExt cx="5492101" cy="369332"/>
          </a:xfrm>
        </p:grpSpPr>
        <p:sp>
          <p:nvSpPr>
            <p:cNvPr id="21" name="Pentagon 41">
              <a:extLst>
                <a:ext uri="{FF2B5EF4-FFF2-40B4-BE49-F238E27FC236}">
                  <a16:creationId xmlns:a16="http://schemas.microsoft.com/office/drawing/2014/main" id="{AF914CCF-C8DB-440B-84FC-9C36AC6730CA}"/>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2" name="Chevron 42">
              <a:extLst>
                <a:ext uri="{FF2B5EF4-FFF2-40B4-BE49-F238E27FC236}">
                  <a16:creationId xmlns:a16="http://schemas.microsoft.com/office/drawing/2014/main" id="{2B322FFF-923A-4297-98B5-317912F7B15F}"/>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3">
              <a:extLst>
                <a:ext uri="{FF2B5EF4-FFF2-40B4-BE49-F238E27FC236}">
                  <a16:creationId xmlns:a16="http://schemas.microsoft.com/office/drawing/2014/main" id="{0B442049-ED39-4614-8E01-FEE37F3964E2}"/>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4" name="Chevron 44">
              <a:extLst>
                <a:ext uri="{FF2B5EF4-FFF2-40B4-BE49-F238E27FC236}">
                  <a16:creationId xmlns:a16="http://schemas.microsoft.com/office/drawing/2014/main" id="{B3D25905-5482-4BFF-9D42-06DA8CD924D2}"/>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5" name="Chevron 45">
              <a:extLst>
                <a:ext uri="{FF2B5EF4-FFF2-40B4-BE49-F238E27FC236}">
                  <a16:creationId xmlns:a16="http://schemas.microsoft.com/office/drawing/2014/main" id="{653021F7-AA3B-4A76-B1A2-BC1288B15347}"/>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6" name="TextBox 46">
              <a:extLst>
                <a:ext uri="{FF2B5EF4-FFF2-40B4-BE49-F238E27FC236}">
                  <a16:creationId xmlns:a16="http://schemas.microsoft.com/office/drawing/2014/main" id="{2CE8E921-D642-4990-9FDA-0DA43A41066A}"/>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7" name="TextBox 47">
              <a:extLst>
                <a:ext uri="{FF2B5EF4-FFF2-40B4-BE49-F238E27FC236}">
                  <a16:creationId xmlns:a16="http://schemas.microsoft.com/office/drawing/2014/main" id="{A136BB31-3433-48C4-86E6-ADD2374797A3}"/>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8" name="TextBox 48">
              <a:extLst>
                <a:ext uri="{FF2B5EF4-FFF2-40B4-BE49-F238E27FC236}">
                  <a16:creationId xmlns:a16="http://schemas.microsoft.com/office/drawing/2014/main" id="{7E475CAD-1D37-4152-B7F4-C3842C5ED48F}"/>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29" name="TextBox 49">
              <a:extLst>
                <a:ext uri="{FF2B5EF4-FFF2-40B4-BE49-F238E27FC236}">
                  <a16:creationId xmlns:a16="http://schemas.microsoft.com/office/drawing/2014/main" id="{E509F54E-7D40-48B7-A436-877D223F2F85}"/>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0" name="TextBox 50">
              <a:extLst>
                <a:ext uri="{FF2B5EF4-FFF2-40B4-BE49-F238E27FC236}">
                  <a16:creationId xmlns:a16="http://schemas.microsoft.com/office/drawing/2014/main" id="{999097E2-197D-4012-A7C1-A71B52089AF5}"/>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763016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21184" y="1987176"/>
            <a:ext cx="8166721" cy="4034112"/>
          </a:xfrm>
          <a:prstGeom prst="rect">
            <a:avLst/>
          </a:prstGeom>
          <a:noFill/>
          <a:ln w="9525">
            <a:noFill/>
            <a:miter lim="800000"/>
            <a:headEnd/>
            <a:tailEnd/>
          </a:ln>
        </p:spPr>
      </p:pic>
      <p:sp>
        <p:nvSpPr>
          <p:cNvPr id="18" name="CasellaDiTesto 1">
            <a:extLst>
              <a:ext uri="{FF2B5EF4-FFF2-40B4-BE49-F238E27FC236}">
                <a16:creationId xmlns:a16="http://schemas.microsoft.com/office/drawing/2014/main" id="{9BD3E5DB-652A-4EF4-BAB6-04C987D1E7C9}"/>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sp>
        <p:nvSpPr>
          <p:cNvPr id="20" name="CasellaDiTesto 7">
            <a:extLst>
              <a:ext uri="{FF2B5EF4-FFF2-40B4-BE49-F238E27FC236}">
                <a16:creationId xmlns:a16="http://schemas.microsoft.com/office/drawing/2014/main" id="{B4EB62B7-707B-4007-B4E7-74B661DA400E}"/>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grpSp>
        <p:nvGrpSpPr>
          <p:cNvPr id="19" name="Gruppo 1">
            <a:extLst>
              <a:ext uri="{FF2B5EF4-FFF2-40B4-BE49-F238E27FC236}">
                <a16:creationId xmlns:a16="http://schemas.microsoft.com/office/drawing/2014/main" id="{8D1078B0-23F3-4672-84FD-D0B95B3BFB4F}"/>
              </a:ext>
            </a:extLst>
          </p:cNvPr>
          <p:cNvGrpSpPr/>
          <p:nvPr/>
        </p:nvGrpSpPr>
        <p:grpSpPr>
          <a:xfrm>
            <a:off x="479376" y="622205"/>
            <a:ext cx="5710447" cy="369332"/>
            <a:chOff x="551384" y="1052736"/>
            <a:chExt cx="5492101" cy="369332"/>
          </a:xfrm>
        </p:grpSpPr>
        <p:sp>
          <p:nvSpPr>
            <p:cNvPr id="21" name="Pentagon 41">
              <a:extLst>
                <a:ext uri="{FF2B5EF4-FFF2-40B4-BE49-F238E27FC236}">
                  <a16:creationId xmlns:a16="http://schemas.microsoft.com/office/drawing/2014/main" id="{9C23910D-97E9-4389-84F0-D5B018E59937}"/>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2" name="Chevron 42">
              <a:extLst>
                <a:ext uri="{FF2B5EF4-FFF2-40B4-BE49-F238E27FC236}">
                  <a16:creationId xmlns:a16="http://schemas.microsoft.com/office/drawing/2014/main" id="{8616E3B5-E674-4F4E-A836-EDA9FAC0A93A}"/>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3">
              <a:extLst>
                <a:ext uri="{FF2B5EF4-FFF2-40B4-BE49-F238E27FC236}">
                  <a16:creationId xmlns:a16="http://schemas.microsoft.com/office/drawing/2014/main" id="{A7B1A99C-3784-4C8E-B545-D4817413CBC1}"/>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4" name="Chevron 44">
              <a:extLst>
                <a:ext uri="{FF2B5EF4-FFF2-40B4-BE49-F238E27FC236}">
                  <a16:creationId xmlns:a16="http://schemas.microsoft.com/office/drawing/2014/main" id="{956EFB9D-62D0-442A-A51E-B6C613EBAE4C}"/>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5" name="Chevron 45">
              <a:extLst>
                <a:ext uri="{FF2B5EF4-FFF2-40B4-BE49-F238E27FC236}">
                  <a16:creationId xmlns:a16="http://schemas.microsoft.com/office/drawing/2014/main" id="{225FE052-432B-468C-842F-CD9355E8EA54}"/>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6" name="TextBox 46">
              <a:extLst>
                <a:ext uri="{FF2B5EF4-FFF2-40B4-BE49-F238E27FC236}">
                  <a16:creationId xmlns:a16="http://schemas.microsoft.com/office/drawing/2014/main" id="{24EA763E-E7CF-495B-B22C-656975507B0E}"/>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7" name="TextBox 47">
              <a:extLst>
                <a:ext uri="{FF2B5EF4-FFF2-40B4-BE49-F238E27FC236}">
                  <a16:creationId xmlns:a16="http://schemas.microsoft.com/office/drawing/2014/main" id="{9978A40F-1092-4338-8367-7E239E946648}"/>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8" name="TextBox 48">
              <a:extLst>
                <a:ext uri="{FF2B5EF4-FFF2-40B4-BE49-F238E27FC236}">
                  <a16:creationId xmlns:a16="http://schemas.microsoft.com/office/drawing/2014/main" id="{F83BF377-DD8E-439B-BE1F-9410F750E721}"/>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29" name="TextBox 49">
              <a:extLst>
                <a:ext uri="{FF2B5EF4-FFF2-40B4-BE49-F238E27FC236}">
                  <a16:creationId xmlns:a16="http://schemas.microsoft.com/office/drawing/2014/main" id="{4BB5A28C-25B6-4DF7-A0DA-90FA88D4A683}"/>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0" name="TextBox 50">
              <a:extLst>
                <a:ext uri="{FF2B5EF4-FFF2-40B4-BE49-F238E27FC236}">
                  <a16:creationId xmlns:a16="http://schemas.microsoft.com/office/drawing/2014/main" id="{77FBEEC4-73D8-4FC3-9EEA-258F5A823C07}"/>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940726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21184" y="1994479"/>
            <a:ext cx="8166720" cy="4031290"/>
          </a:xfrm>
          <a:prstGeom prst="rect">
            <a:avLst/>
          </a:prstGeom>
          <a:noFill/>
          <a:ln w="9525">
            <a:noFill/>
            <a:miter lim="800000"/>
            <a:headEnd/>
            <a:tailEnd/>
          </a:ln>
        </p:spPr>
      </p:pic>
      <p:sp>
        <p:nvSpPr>
          <p:cNvPr id="17" name="CasellaDiTesto 1">
            <a:extLst>
              <a:ext uri="{FF2B5EF4-FFF2-40B4-BE49-F238E27FC236}">
                <a16:creationId xmlns:a16="http://schemas.microsoft.com/office/drawing/2014/main" id="{783723B6-18B0-4C7A-A451-2D5B687328AB}"/>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sp>
        <p:nvSpPr>
          <p:cNvPr id="18" name="CasellaDiTesto 7">
            <a:extLst>
              <a:ext uri="{FF2B5EF4-FFF2-40B4-BE49-F238E27FC236}">
                <a16:creationId xmlns:a16="http://schemas.microsoft.com/office/drawing/2014/main" id="{6231B3EE-FF7A-4CAB-98BC-611729EC7716}"/>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grpSp>
        <p:nvGrpSpPr>
          <p:cNvPr id="19" name="Gruppo 1">
            <a:extLst>
              <a:ext uri="{FF2B5EF4-FFF2-40B4-BE49-F238E27FC236}">
                <a16:creationId xmlns:a16="http://schemas.microsoft.com/office/drawing/2014/main" id="{E9340DF0-3837-478D-962C-3DF14508AAE3}"/>
              </a:ext>
            </a:extLst>
          </p:cNvPr>
          <p:cNvGrpSpPr/>
          <p:nvPr/>
        </p:nvGrpSpPr>
        <p:grpSpPr>
          <a:xfrm>
            <a:off x="479376" y="622205"/>
            <a:ext cx="5710447" cy="369332"/>
            <a:chOff x="551384" y="1052736"/>
            <a:chExt cx="5492101" cy="369332"/>
          </a:xfrm>
        </p:grpSpPr>
        <p:sp>
          <p:nvSpPr>
            <p:cNvPr id="20" name="Pentagon 41">
              <a:extLst>
                <a:ext uri="{FF2B5EF4-FFF2-40B4-BE49-F238E27FC236}">
                  <a16:creationId xmlns:a16="http://schemas.microsoft.com/office/drawing/2014/main" id="{1B3EB197-0971-4E55-9011-6BDFEA431184}"/>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1" name="Chevron 42">
              <a:extLst>
                <a:ext uri="{FF2B5EF4-FFF2-40B4-BE49-F238E27FC236}">
                  <a16:creationId xmlns:a16="http://schemas.microsoft.com/office/drawing/2014/main" id="{82F02F17-9A39-4C3D-BF06-68775B3CFC47}"/>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2" name="Chevron 43">
              <a:extLst>
                <a:ext uri="{FF2B5EF4-FFF2-40B4-BE49-F238E27FC236}">
                  <a16:creationId xmlns:a16="http://schemas.microsoft.com/office/drawing/2014/main" id="{41787170-ACCC-4CEA-9686-4FCC570F067F}"/>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4">
              <a:extLst>
                <a:ext uri="{FF2B5EF4-FFF2-40B4-BE49-F238E27FC236}">
                  <a16:creationId xmlns:a16="http://schemas.microsoft.com/office/drawing/2014/main" id="{7D0DE54D-E314-4CC2-B036-0C1A9559A7A7}"/>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4" name="Chevron 45">
              <a:extLst>
                <a:ext uri="{FF2B5EF4-FFF2-40B4-BE49-F238E27FC236}">
                  <a16:creationId xmlns:a16="http://schemas.microsoft.com/office/drawing/2014/main" id="{B2BB306A-458F-4CBE-AD6A-8CF751B9A523}"/>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5" name="TextBox 46">
              <a:extLst>
                <a:ext uri="{FF2B5EF4-FFF2-40B4-BE49-F238E27FC236}">
                  <a16:creationId xmlns:a16="http://schemas.microsoft.com/office/drawing/2014/main" id="{0B77D218-B6F7-418F-8B29-E6033CB3597E}"/>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6" name="TextBox 47">
              <a:extLst>
                <a:ext uri="{FF2B5EF4-FFF2-40B4-BE49-F238E27FC236}">
                  <a16:creationId xmlns:a16="http://schemas.microsoft.com/office/drawing/2014/main" id="{C50E9623-BDF8-47DE-B987-1F71BCDDAD4C}"/>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7" name="TextBox 48">
              <a:extLst>
                <a:ext uri="{FF2B5EF4-FFF2-40B4-BE49-F238E27FC236}">
                  <a16:creationId xmlns:a16="http://schemas.microsoft.com/office/drawing/2014/main" id="{FD8AC68D-A1C5-4B26-BA3E-A23E446C140A}"/>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28" name="TextBox 49">
              <a:extLst>
                <a:ext uri="{FF2B5EF4-FFF2-40B4-BE49-F238E27FC236}">
                  <a16:creationId xmlns:a16="http://schemas.microsoft.com/office/drawing/2014/main" id="{67F2DF06-8349-4C92-925E-D04CCD0FF6DE}"/>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29" name="TextBox 50">
              <a:extLst>
                <a:ext uri="{FF2B5EF4-FFF2-40B4-BE49-F238E27FC236}">
                  <a16:creationId xmlns:a16="http://schemas.microsoft.com/office/drawing/2014/main" id="{29B20390-A3F3-46C9-951B-A131CA5C5AB0}"/>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834211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
          <p:cNvSpPr txBox="1"/>
          <p:nvPr/>
        </p:nvSpPr>
        <p:spPr>
          <a:xfrm>
            <a:off x="423623" y="605507"/>
            <a:ext cx="11856640" cy="400110"/>
          </a:xfrm>
          <a:prstGeom prst="rect">
            <a:avLst/>
          </a:prstGeom>
          <a:noFill/>
        </p:spPr>
        <p:txBody>
          <a:bodyPr wrap="square" rtlCol="0">
            <a:spAutoFit/>
          </a:bodyPr>
          <a:lstStyle/>
          <a:p>
            <a:r>
              <a:rPr lang="pt-BR" sz="2000" dirty="0">
                <a:solidFill>
                  <a:schemeClr val="bg1">
                    <a:lumMod val="50000"/>
                  </a:schemeClr>
                </a:solidFill>
                <a:latin typeface="Arial"/>
              </a:rPr>
              <a:t>OS BIOSTIMULANTES AUMENTAM A EFICIÊNCIA AGRÍCOLA</a:t>
            </a:r>
            <a:endParaRPr lang="it-IT" sz="2000" dirty="0">
              <a:ln w="19050">
                <a:noFill/>
              </a:ln>
              <a:solidFill>
                <a:schemeClr val="bg1">
                  <a:lumMod val="50000"/>
                </a:schemeClr>
              </a:solidFill>
              <a:latin typeface="Arial" pitchFamily="34" charset="0"/>
              <a:cs typeface="Arial" pitchFamily="34" charset="0"/>
            </a:endParaRPr>
          </a:p>
        </p:txBody>
      </p:sp>
      <p:sp>
        <p:nvSpPr>
          <p:cNvPr id="7" name="Rettangolo 1"/>
          <p:cNvSpPr/>
          <p:nvPr/>
        </p:nvSpPr>
        <p:spPr>
          <a:xfrm>
            <a:off x="479376" y="5365430"/>
            <a:ext cx="11233248" cy="1077218"/>
          </a:xfrm>
          <a:prstGeom prst="rect">
            <a:avLst/>
          </a:prstGeom>
        </p:spPr>
        <p:txBody>
          <a:bodyPr wrap="square">
            <a:spAutoFit/>
          </a:bodyPr>
          <a:lstStyle/>
          <a:p>
            <a:pPr algn="ctr"/>
            <a:r>
              <a:rPr lang="it-IT" sz="1600" b="0" i="1" dirty="0">
                <a:ln w="19050">
                  <a:noFill/>
                </a:ln>
                <a:solidFill>
                  <a:schemeClr val="tx1">
                    <a:lumMod val="50000"/>
                    <a:lumOff val="50000"/>
                  </a:schemeClr>
                </a:solidFill>
                <a:latin typeface="Arial" pitchFamily="34" charset="0"/>
                <a:cs typeface="Arial" pitchFamily="34" charset="0"/>
              </a:rPr>
              <a:t>«Os bioestimulantes contém substâncias e/ou microorganismos, </a:t>
            </a:r>
            <a:endParaRPr lang="pt-BR" sz="1600" b="0" i="1" dirty="0">
              <a:ln w="19050">
                <a:noFill/>
              </a:ln>
              <a:solidFill>
                <a:schemeClr val="tx1">
                  <a:lumMod val="50000"/>
                  <a:lumOff val="50000"/>
                </a:schemeClr>
              </a:solidFill>
              <a:latin typeface="Arial" pitchFamily="34" charset="0"/>
              <a:cs typeface="Arial" pitchFamily="34" charset="0"/>
            </a:endParaRPr>
          </a:p>
          <a:p>
            <a:pPr algn="ctr"/>
            <a:r>
              <a:rPr lang="pt-BR" sz="1600" b="0" i="1" dirty="0">
                <a:ln w="19050">
                  <a:noFill/>
                </a:ln>
                <a:solidFill>
                  <a:schemeClr val="tx1">
                    <a:lumMod val="50000"/>
                    <a:lumOff val="50000"/>
                  </a:schemeClr>
                </a:solidFill>
                <a:latin typeface="Arial" pitchFamily="34" charset="0"/>
                <a:cs typeface="Arial" pitchFamily="34" charset="0"/>
              </a:rPr>
              <a:t>cuja função, quando aplicada às plantas ou à rizosfera, é estimular os processos naturais para aumentar / melhorar a absorção de nutrientes, a eficiência dos nutrientes, a tolerância aos estresses abióticos e / ou a qualidade da cultura</a:t>
            </a:r>
            <a:r>
              <a:rPr lang="it-IT" sz="1600" b="0" i="1" dirty="0">
                <a:ln w="19050">
                  <a:noFill/>
                </a:ln>
                <a:solidFill>
                  <a:schemeClr val="tx1">
                    <a:lumMod val="50000"/>
                    <a:lumOff val="50000"/>
                  </a:schemeClr>
                </a:solidFill>
                <a:latin typeface="Arial" pitchFamily="34" charset="0"/>
                <a:cs typeface="Arial" pitchFamily="34" charset="0"/>
              </a:rPr>
              <a:t>» </a:t>
            </a:r>
          </a:p>
          <a:p>
            <a:pPr algn="ctr"/>
            <a:r>
              <a:rPr lang="it-IT" sz="1600" b="0" i="1" dirty="0">
                <a:ln w="19050">
                  <a:noFill/>
                </a:ln>
                <a:solidFill>
                  <a:schemeClr val="tx1">
                    <a:lumMod val="50000"/>
                    <a:lumOff val="50000"/>
                  </a:schemeClr>
                </a:solidFill>
                <a:latin typeface="Arial" pitchFamily="34" charset="0"/>
                <a:cs typeface="Arial" pitchFamily="34" charset="0"/>
              </a:rPr>
              <a:t>(current EBIC definition) </a:t>
            </a:r>
          </a:p>
        </p:txBody>
      </p:sp>
      <p:pic>
        <p:nvPicPr>
          <p:cNvPr id="26" name="Picture 2" descr="European Biostimulants Industry Counci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65879" y="291902"/>
            <a:ext cx="1246745" cy="513660"/>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CasellaDiTesto 5">
            <a:extLst>
              <a:ext uri="{FF2B5EF4-FFF2-40B4-BE49-F238E27FC236}">
                <a16:creationId xmlns:a16="http://schemas.microsoft.com/office/drawing/2014/main" id="{B997AAB7-EBF7-48DA-A465-EB57391D60CB}"/>
              </a:ext>
            </a:extLst>
          </p:cNvPr>
          <p:cNvSpPr txBox="1"/>
          <p:nvPr/>
        </p:nvSpPr>
        <p:spPr>
          <a:xfrm>
            <a:off x="420619" y="188640"/>
            <a:ext cx="8843731"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BIOESTIMULANTES DE PLANTAS</a:t>
            </a:r>
          </a:p>
        </p:txBody>
      </p:sp>
      <p:pic>
        <p:nvPicPr>
          <p:cNvPr id="33" name="Immagine 32">
            <a:extLst>
              <a:ext uri="{FF2B5EF4-FFF2-40B4-BE49-F238E27FC236}">
                <a16:creationId xmlns:a16="http://schemas.microsoft.com/office/drawing/2014/main" id="{6968BCF8-A78E-4637-81E4-DE89FDA328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5236" r="3942" b="14643"/>
          <a:stretch/>
        </p:blipFill>
        <p:spPr>
          <a:xfrm>
            <a:off x="1127448" y="1005617"/>
            <a:ext cx="9618362" cy="4255796"/>
          </a:xfrm>
          <a:prstGeom prst="rect">
            <a:avLst/>
          </a:prstGeom>
        </p:spPr>
      </p:pic>
      <p:sp>
        <p:nvSpPr>
          <p:cNvPr id="34" name="CasellaDiTesto 33">
            <a:extLst>
              <a:ext uri="{FF2B5EF4-FFF2-40B4-BE49-F238E27FC236}">
                <a16:creationId xmlns:a16="http://schemas.microsoft.com/office/drawing/2014/main" id="{2443A5C2-AF84-45B4-862B-445FB9604C48}"/>
              </a:ext>
            </a:extLst>
          </p:cNvPr>
          <p:cNvSpPr txBox="1"/>
          <p:nvPr/>
        </p:nvSpPr>
        <p:spPr>
          <a:xfrm>
            <a:off x="2351587" y="4334440"/>
            <a:ext cx="2160239" cy="674031"/>
          </a:xfrm>
          <a:prstGeom prst="rect">
            <a:avLst/>
          </a:prstGeom>
          <a:noFill/>
        </p:spPr>
        <p:txBody>
          <a:bodyPr wrap="square" rtlCol="0">
            <a:spAutoFit/>
          </a:bodyPr>
          <a:lstStyle/>
          <a:p>
            <a:pPr>
              <a:lnSpc>
                <a:spcPct val="90000"/>
              </a:lnSpc>
            </a:pPr>
            <a:r>
              <a:rPr lang="en-US" sz="1400" b="1" dirty="0">
                <a:solidFill>
                  <a:schemeClr val="bg1"/>
                </a:solidFill>
                <a:latin typeface="Arial" pitchFamily="34" charset="0"/>
                <a:cs typeface="Arial" pitchFamily="34" charset="0"/>
              </a:rPr>
              <a:t>1 – </a:t>
            </a:r>
            <a:r>
              <a:rPr lang="pt-BR" sz="1400" dirty="0">
                <a:solidFill>
                  <a:schemeClr val="bg1"/>
                </a:solidFill>
                <a:latin typeface="Arial" pitchFamily="34" charset="0"/>
                <a:cs typeface="Arial" pitchFamily="34" charset="0"/>
              </a:rPr>
              <a:t>Melhoram a tolerância ao estresse ABIÓTICO</a:t>
            </a:r>
            <a:endParaRPr lang="en-US" sz="1400" b="1" dirty="0">
              <a:solidFill>
                <a:schemeClr val="bg1"/>
              </a:solidFill>
              <a:latin typeface="Arial" pitchFamily="34" charset="0"/>
              <a:cs typeface="Arial" pitchFamily="34" charset="0"/>
            </a:endParaRPr>
          </a:p>
        </p:txBody>
      </p:sp>
      <p:sp>
        <p:nvSpPr>
          <p:cNvPr id="35" name="CasellaDiTesto 34">
            <a:extLst>
              <a:ext uri="{FF2B5EF4-FFF2-40B4-BE49-F238E27FC236}">
                <a16:creationId xmlns:a16="http://schemas.microsoft.com/office/drawing/2014/main" id="{C96E620B-E749-4A94-8F2E-8D82454F7627}"/>
              </a:ext>
            </a:extLst>
          </p:cNvPr>
          <p:cNvSpPr txBox="1"/>
          <p:nvPr/>
        </p:nvSpPr>
        <p:spPr>
          <a:xfrm>
            <a:off x="5375920" y="4334440"/>
            <a:ext cx="2160239" cy="674031"/>
          </a:xfrm>
          <a:prstGeom prst="rect">
            <a:avLst/>
          </a:prstGeom>
          <a:noFill/>
        </p:spPr>
        <p:txBody>
          <a:bodyPr wrap="square" rtlCol="0">
            <a:spAutoFit/>
          </a:bodyPr>
          <a:lstStyle/>
          <a:p>
            <a:pPr>
              <a:lnSpc>
                <a:spcPct val="90000"/>
              </a:lnSpc>
            </a:pPr>
            <a:r>
              <a:rPr lang="en-US" sz="1400" b="1" dirty="0">
                <a:solidFill>
                  <a:srgbClr val="FFFFFF"/>
                </a:solidFill>
                <a:latin typeface="Arial" pitchFamily="34" charset="0"/>
                <a:cs typeface="Arial" pitchFamily="34" charset="0"/>
              </a:rPr>
              <a:t>2 </a:t>
            </a:r>
            <a:r>
              <a:rPr lang="en-US" sz="1400" dirty="0">
                <a:solidFill>
                  <a:srgbClr val="FFFFFF"/>
                </a:solidFill>
                <a:latin typeface="Arial" pitchFamily="34" charset="0"/>
                <a:cs typeface="Arial" pitchFamily="34" charset="0"/>
              </a:rPr>
              <a:t>- </a:t>
            </a:r>
            <a:r>
              <a:rPr lang="pt-BR" sz="1400" dirty="0">
                <a:solidFill>
                  <a:srgbClr val="FFFFFF"/>
                </a:solidFill>
                <a:latin typeface="Arial" pitchFamily="34" charset="0"/>
                <a:cs typeface="Arial" pitchFamily="34" charset="0"/>
              </a:rPr>
              <a:t>Melhoram a eficiência de utilização de nutrientes</a:t>
            </a:r>
            <a:endParaRPr lang="en-US" sz="1400" b="1" dirty="0">
              <a:solidFill>
                <a:srgbClr val="FFFFFF"/>
              </a:solidFill>
              <a:latin typeface="Arial" pitchFamily="34" charset="0"/>
              <a:cs typeface="Arial" pitchFamily="34" charset="0"/>
            </a:endParaRPr>
          </a:p>
        </p:txBody>
      </p:sp>
      <p:sp>
        <p:nvSpPr>
          <p:cNvPr id="36" name="CasellaDiTesto 35">
            <a:extLst>
              <a:ext uri="{FF2B5EF4-FFF2-40B4-BE49-F238E27FC236}">
                <a16:creationId xmlns:a16="http://schemas.microsoft.com/office/drawing/2014/main" id="{6C1BB65A-B4D1-4245-80B9-ECFE939B62E0}"/>
              </a:ext>
            </a:extLst>
          </p:cNvPr>
          <p:cNvSpPr txBox="1"/>
          <p:nvPr/>
        </p:nvSpPr>
        <p:spPr>
          <a:xfrm>
            <a:off x="8400253" y="4431391"/>
            <a:ext cx="2065626" cy="480131"/>
          </a:xfrm>
          <a:prstGeom prst="rect">
            <a:avLst/>
          </a:prstGeom>
          <a:noFill/>
        </p:spPr>
        <p:txBody>
          <a:bodyPr wrap="square" rtlCol="0">
            <a:spAutoFit/>
          </a:bodyPr>
          <a:lstStyle/>
          <a:p>
            <a:pPr>
              <a:lnSpc>
                <a:spcPct val="90000"/>
              </a:lnSpc>
            </a:pPr>
            <a:r>
              <a:rPr lang="en-US" sz="1400" b="1" dirty="0">
                <a:solidFill>
                  <a:srgbClr val="FFFFFF"/>
                </a:solidFill>
                <a:latin typeface="Arial" pitchFamily="34" charset="0"/>
                <a:cs typeface="Arial" pitchFamily="34" charset="0"/>
              </a:rPr>
              <a:t>3 - </a:t>
            </a:r>
            <a:r>
              <a:rPr lang="pt-BR" sz="1400" dirty="0">
                <a:solidFill>
                  <a:srgbClr val="FFFFFF"/>
                </a:solidFill>
                <a:latin typeface="Arial" pitchFamily="34" charset="0"/>
                <a:cs typeface="Arial" pitchFamily="34" charset="0"/>
              </a:rPr>
              <a:t>Melhoram a qualidade da colheita</a:t>
            </a:r>
            <a:endParaRPr lang="en-US" sz="14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24441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13413" y="2145458"/>
            <a:ext cx="7572348" cy="3797503"/>
          </a:xfrm>
          <a:prstGeom prst="rect">
            <a:avLst/>
          </a:prstGeom>
          <a:noFill/>
          <a:ln w="9525">
            <a:noFill/>
            <a:miter lim="800000"/>
            <a:headEnd/>
            <a:tailEnd/>
          </a:ln>
        </p:spPr>
      </p:pic>
      <p:sp>
        <p:nvSpPr>
          <p:cNvPr id="17" name="CasellaDiTesto 1">
            <a:extLst>
              <a:ext uri="{FF2B5EF4-FFF2-40B4-BE49-F238E27FC236}">
                <a16:creationId xmlns:a16="http://schemas.microsoft.com/office/drawing/2014/main" id="{73450E25-E96C-40A4-89BE-9BEBFFEB2419}"/>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sp>
        <p:nvSpPr>
          <p:cNvPr id="18" name="CasellaDiTesto 7">
            <a:extLst>
              <a:ext uri="{FF2B5EF4-FFF2-40B4-BE49-F238E27FC236}">
                <a16:creationId xmlns:a16="http://schemas.microsoft.com/office/drawing/2014/main" id="{9A1586D6-8D3E-479F-B476-378366829FF4}"/>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grpSp>
        <p:nvGrpSpPr>
          <p:cNvPr id="19" name="Gruppo 1">
            <a:extLst>
              <a:ext uri="{FF2B5EF4-FFF2-40B4-BE49-F238E27FC236}">
                <a16:creationId xmlns:a16="http://schemas.microsoft.com/office/drawing/2014/main" id="{B2374A15-10E0-4328-870F-6C9B1D3B9633}"/>
              </a:ext>
            </a:extLst>
          </p:cNvPr>
          <p:cNvGrpSpPr/>
          <p:nvPr/>
        </p:nvGrpSpPr>
        <p:grpSpPr>
          <a:xfrm>
            <a:off x="479376" y="622205"/>
            <a:ext cx="5710447" cy="369332"/>
            <a:chOff x="551384" y="1052736"/>
            <a:chExt cx="5492101" cy="369332"/>
          </a:xfrm>
        </p:grpSpPr>
        <p:sp>
          <p:nvSpPr>
            <p:cNvPr id="20" name="Pentagon 41">
              <a:extLst>
                <a:ext uri="{FF2B5EF4-FFF2-40B4-BE49-F238E27FC236}">
                  <a16:creationId xmlns:a16="http://schemas.microsoft.com/office/drawing/2014/main" id="{B7DC5EAF-2839-494B-9234-C9953ECE161D}"/>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1" name="Chevron 42">
              <a:extLst>
                <a:ext uri="{FF2B5EF4-FFF2-40B4-BE49-F238E27FC236}">
                  <a16:creationId xmlns:a16="http://schemas.microsoft.com/office/drawing/2014/main" id="{DFC13F88-480D-4ADC-A2FE-B4C1D455F5BC}"/>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2" name="Chevron 43">
              <a:extLst>
                <a:ext uri="{FF2B5EF4-FFF2-40B4-BE49-F238E27FC236}">
                  <a16:creationId xmlns:a16="http://schemas.microsoft.com/office/drawing/2014/main" id="{CB04ED3F-5C75-4CC6-8CA1-5C0817777987}"/>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4">
              <a:extLst>
                <a:ext uri="{FF2B5EF4-FFF2-40B4-BE49-F238E27FC236}">
                  <a16:creationId xmlns:a16="http://schemas.microsoft.com/office/drawing/2014/main" id="{098D1F13-2367-419D-99E1-2E8CD334C2D3}"/>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4" name="Chevron 45">
              <a:extLst>
                <a:ext uri="{FF2B5EF4-FFF2-40B4-BE49-F238E27FC236}">
                  <a16:creationId xmlns:a16="http://schemas.microsoft.com/office/drawing/2014/main" id="{A93A0E4E-1C81-4B36-8112-6D2E81462AF0}"/>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5" name="TextBox 46">
              <a:extLst>
                <a:ext uri="{FF2B5EF4-FFF2-40B4-BE49-F238E27FC236}">
                  <a16:creationId xmlns:a16="http://schemas.microsoft.com/office/drawing/2014/main" id="{927B1C3C-29AD-45A9-B8B9-E53346EC26FD}"/>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6" name="TextBox 47">
              <a:extLst>
                <a:ext uri="{FF2B5EF4-FFF2-40B4-BE49-F238E27FC236}">
                  <a16:creationId xmlns:a16="http://schemas.microsoft.com/office/drawing/2014/main" id="{C48AB0F6-C43C-4B61-B723-1BF4F7B38F2C}"/>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7" name="TextBox 48">
              <a:extLst>
                <a:ext uri="{FF2B5EF4-FFF2-40B4-BE49-F238E27FC236}">
                  <a16:creationId xmlns:a16="http://schemas.microsoft.com/office/drawing/2014/main" id="{6526A40B-228E-4177-AEA9-6E0E0AFD8D5E}"/>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28" name="TextBox 49">
              <a:extLst>
                <a:ext uri="{FF2B5EF4-FFF2-40B4-BE49-F238E27FC236}">
                  <a16:creationId xmlns:a16="http://schemas.microsoft.com/office/drawing/2014/main" id="{6C4B6209-9665-45C0-9971-BDCF6342FEB0}"/>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29" name="TextBox 50">
              <a:extLst>
                <a:ext uri="{FF2B5EF4-FFF2-40B4-BE49-F238E27FC236}">
                  <a16:creationId xmlns:a16="http://schemas.microsoft.com/office/drawing/2014/main" id="{FC3F3305-BDA9-48E6-8816-F98880A0AD7D}"/>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4052174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93241" y="1946780"/>
            <a:ext cx="7744229" cy="3892132"/>
          </a:xfrm>
          <a:prstGeom prst="rect">
            <a:avLst/>
          </a:prstGeom>
          <a:noFill/>
        </p:spPr>
      </p:pic>
      <p:sp>
        <p:nvSpPr>
          <p:cNvPr id="4" name="AutoShape 16"/>
          <p:cNvSpPr>
            <a:spLocks noChangeArrowheads="1"/>
          </p:cNvSpPr>
          <p:nvPr/>
        </p:nvSpPr>
        <p:spPr bwMode="auto">
          <a:xfrm>
            <a:off x="3652435" y="4906782"/>
            <a:ext cx="1634834" cy="688280"/>
          </a:xfrm>
          <a:prstGeom prst="rightArrow">
            <a:avLst>
              <a:gd name="adj1" fmla="val 50000"/>
              <a:gd name="adj2" fmla="val 41667"/>
            </a:avLst>
          </a:prstGeom>
          <a:solidFill>
            <a:srgbClr val="0070C0"/>
          </a:solidFill>
          <a:ln w="9525" algn="ctr">
            <a:noFill/>
            <a:miter lim="800000"/>
            <a:headEnd/>
            <a:tailEnd/>
          </a:ln>
          <a:effectLst/>
        </p:spPr>
        <p:txBody>
          <a:bodyPr wrap="none" lIns="121816" tIns="60909" rIns="121816" bIns="60909" anchor="ctr"/>
          <a:lstStyle/>
          <a:p>
            <a:endParaRPr lang="it-IT"/>
          </a:p>
        </p:txBody>
      </p:sp>
      <p:sp>
        <p:nvSpPr>
          <p:cNvPr id="5" name="Text Box 18"/>
          <p:cNvSpPr txBox="1">
            <a:spLocks noChangeArrowheads="1"/>
          </p:cNvSpPr>
          <p:nvPr/>
        </p:nvSpPr>
        <p:spPr bwMode="auto">
          <a:xfrm rot="21528100">
            <a:off x="3581482" y="4989363"/>
            <a:ext cx="1739111" cy="523117"/>
          </a:xfrm>
          <a:prstGeom prst="rect">
            <a:avLst/>
          </a:prstGeom>
          <a:noFill/>
          <a:ln w="9525">
            <a:noFill/>
            <a:miter lim="800000"/>
            <a:headEnd/>
            <a:tailEnd/>
          </a:ln>
          <a:effectLst/>
        </p:spPr>
        <p:txBody>
          <a:bodyPr wrap="square" lIns="121816" tIns="60909" rIns="121816" bIns="60909">
            <a:spAutoFit/>
          </a:bodyPr>
          <a:lstStyle/>
          <a:p>
            <a:r>
              <a:rPr lang="it-IT" sz="2600" i="1" dirty="0">
                <a:solidFill>
                  <a:schemeClr val="bg1"/>
                </a:solidFill>
                <a:latin typeface="Arial" panose="020B0604020202020204" pitchFamily="34" charset="0"/>
                <a:cs typeface="Arial" panose="020B0604020202020204" pitchFamily="34" charset="0"/>
              </a:rPr>
              <a:t>LASER</a:t>
            </a:r>
          </a:p>
        </p:txBody>
      </p:sp>
      <p:sp>
        <p:nvSpPr>
          <p:cNvPr id="19" name="CasellaDiTesto 1">
            <a:extLst>
              <a:ext uri="{FF2B5EF4-FFF2-40B4-BE49-F238E27FC236}">
                <a16:creationId xmlns:a16="http://schemas.microsoft.com/office/drawing/2014/main" id="{4EE33884-D5F0-469C-80A0-9D7F3065120E}"/>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sp>
        <p:nvSpPr>
          <p:cNvPr id="20" name="CasellaDiTesto 7">
            <a:extLst>
              <a:ext uri="{FF2B5EF4-FFF2-40B4-BE49-F238E27FC236}">
                <a16:creationId xmlns:a16="http://schemas.microsoft.com/office/drawing/2014/main" id="{0988E4A9-3AC8-4DBF-AC8B-C45DD05B628F}"/>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grpSp>
        <p:nvGrpSpPr>
          <p:cNvPr id="21" name="Gruppo 1">
            <a:extLst>
              <a:ext uri="{FF2B5EF4-FFF2-40B4-BE49-F238E27FC236}">
                <a16:creationId xmlns:a16="http://schemas.microsoft.com/office/drawing/2014/main" id="{DF7F35F3-B973-4DFF-AE44-8D28EFE8AEF8}"/>
              </a:ext>
            </a:extLst>
          </p:cNvPr>
          <p:cNvGrpSpPr/>
          <p:nvPr/>
        </p:nvGrpSpPr>
        <p:grpSpPr>
          <a:xfrm>
            <a:off x="479376" y="622205"/>
            <a:ext cx="5710447" cy="369332"/>
            <a:chOff x="551384" y="1052736"/>
            <a:chExt cx="5492101" cy="369332"/>
          </a:xfrm>
        </p:grpSpPr>
        <p:sp>
          <p:nvSpPr>
            <p:cNvPr id="22" name="Pentagon 41">
              <a:extLst>
                <a:ext uri="{FF2B5EF4-FFF2-40B4-BE49-F238E27FC236}">
                  <a16:creationId xmlns:a16="http://schemas.microsoft.com/office/drawing/2014/main" id="{9E97529C-1FA4-4B33-8C25-B41BBA9DB039}"/>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2">
              <a:extLst>
                <a:ext uri="{FF2B5EF4-FFF2-40B4-BE49-F238E27FC236}">
                  <a16:creationId xmlns:a16="http://schemas.microsoft.com/office/drawing/2014/main" id="{CF863B6B-CF43-455F-876F-0F4E78D025EF}"/>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4" name="Chevron 43">
              <a:extLst>
                <a:ext uri="{FF2B5EF4-FFF2-40B4-BE49-F238E27FC236}">
                  <a16:creationId xmlns:a16="http://schemas.microsoft.com/office/drawing/2014/main" id="{3B13B4C1-42BB-44AB-8B84-581653D68CDF}"/>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5" name="Chevron 44">
              <a:extLst>
                <a:ext uri="{FF2B5EF4-FFF2-40B4-BE49-F238E27FC236}">
                  <a16:creationId xmlns:a16="http://schemas.microsoft.com/office/drawing/2014/main" id="{066B2932-A249-42B1-BB9D-DE2F586A79D3}"/>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6" name="Chevron 45">
              <a:extLst>
                <a:ext uri="{FF2B5EF4-FFF2-40B4-BE49-F238E27FC236}">
                  <a16:creationId xmlns:a16="http://schemas.microsoft.com/office/drawing/2014/main" id="{8D6150A1-67F5-4DEB-84F7-66105FE1DBF7}"/>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7" name="TextBox 46">
              <a:extLst>
                <a:ext uri="{FF2B5EF4-FFF2-40B4-BE49-F238E27FC236}">
                  <a16:creationId xmlns:a16="http://schemas.microsoft.com/office/drawing/2014/main" id="{DE6B4518-1C26-46EC-A399-681884C96A3E}"/>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8" name="TextBox 47">
              <a:extLst>
                <a:ext uri="{FF2B5EF4-FFF2-40B4-BE49-F238E27FC236}">
                  <a16:creationId xmlns:a16="http://schemas.microsoft.com/office/drawing/2014/main" id="{ECF41013-DBF7-4EBF-9916-65DCEE3CD9F2}"/>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9" name="TextBox 48">
              <a:extLst>
                <a:ext uri="{FF2B5EF4-FFF2-40B4-BE49-F238E27FC236}">
                  <a16:creationId xmlns:a16="http://schemas.microsoft.com/office/drawing/2014/main" id="{2B334C49-A743-4D90-A7A9-AB7DA75D06E1}"/>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30" name="TextBox 49">
              <a:extLst>
                <a:ext uri="{FF2B5EF4-FFF2-40B4-BE49-F238E27FC236}">
                  <a16:creationId xmlns:a16="http://schemas.microsoft.com/office/drawing/2014/main" id="{50654D1E-43AC-483C-9261-CFC6968D0636}"/>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1" name="TextBox 50">
              <a:extLst>
                <a:ext uri="{FF2B5EF4-FFF2-40B4-BE49-F238E27FC236}">
                  <a16:creationId xmlns:a16="http://schemas.microsoft.com/office/drawing/2014/main" id="{50CA813F-2444-4020-8595-BED5BF9C7755}"/>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211264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p:cNvSpPr>
            <a:spLocks noChangeArrowheads="1"/>
          </p:cNvSpPr>
          <p:nvPr/>
        </p:nvSpPr>
        <p:spPr bwMode="auto">
          <a:xfrm>
            <a:off x="2438888" y="4638679"/>
            <a:ext cx="6628538" cy="495300"/>
          </a:xfrm>
          <a:prstGeom prst="rect">
            <a:avLst/>
          </a:prstGeom>
          <a:solidFill>
            <a:schemeClr val="bg1"/>
          </a:solidFill>
          <a:ln w="9525">
            <a:noFill/>
            <a:miter lim="800000"/>
            <a:headEnd/>
            <a:tailEnd/>
          </a:ln>
          <a:effectLst/>
        </p:spPr>
        <p:txBody>
          <a:bodyPr wrap="none" lIns="121816" tIns="60909" rIns="121816" bIns="60909" anchor="ctr"/>
          <a:lstStyle/>
          <a:p>
            <a:endParaRPr lang="it-IT"/>
          </a:p>
        </p:txBody>
      </p:sp>
      <p:pic>
        <p:nvPicPr>
          <p:cNvPr id="4" name="Picture 1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41941" y="1791370"/>
            <a:ext cx="7361972" cy="4060205"/>
          </a:xfrm>
          <a:prstGeom prst="rect">
            <a:avLst/>
          </a:prstGeom>
          <a:noFill/>
          <a:ln w="9525">
            <a:noFill/>
            <a:miter lim="800000"/>
            <a:headEnd/>
            <a:tailEnd/>
          </a:ln>
          <a:effectLst/>
        </p:spPr>
      </p:pic>
      <p:sp>
        <p:nvSpPr>
          <p:cNvPr id="9" name="Rectangle 8"/>
          <p:cNvSpPr/>
          <p:nvPr/>
        </p:nvSpPr>
        <p:spPr>
          <a:xfrm>
            <a:off x="2756235" y="6165304"/>
            <a:ext cx="3359936" cy="504056"/>
          </a:xfrm>
          <a:prstGeom prst="rect">
            <a:avLst/>
          </a:prstGeom>
          <a:solidFill>
            <a:srgbClr val="2C5352"/>
          </a:solidFill>
        </p:spPr>
        <p:style>
          <a:lnRef idx="1">
            <a:schemeClr val="accent1"/>
          </a:lnRef>
          <a:fillRef idx="3">
            <a:schemeClr val="accent1"/>
          </a:fillRef>
          <a:effectRef idx="2">
            <a:schemeClr val="accent1"/>
          </a:effectRef>
          <a:fontRef idx="minor">
            <a:schemeClr val="lt1"/>
          </a:fontRef>
        </p:style>
        <p:txBody>
          <a:bodyPr lIns="121872" tIns="60937" rIns="121872" bIns="60937" rtlCol="0" anchor="ctr"/>
          <a:lstStyle/>
          <a:p>
            <a:pPr algn="ctr"/>
            <a:endParaRPr lang="en-US"/>
          </a:p>
        </p:txBody>
      </p:sp>
      <p:grpSp>
        <p:nvGrpSpPr>
          <p:cNvPr id="6" name="Group 16"/>
          <p:cNvGrpSpPr>
            <a:grpSpLocks/>
          </p:cNvGrpSpPr>
          <p:nvPr/>
        </p:nvGrpSpPr>
        <p:grpSpPr bwMode="auto">
          <a:xfrm>
            <a:off x="2799057" y="5161871"/>
            <a:ext cx="3441887" cy="1467536"/>
            <a:chOff x="748" y="3067"/>
            <a:chExt cx="1951" cy="1109"/>
          </a:xfrm>
        </p:grpSpPr>
        <p:sp>
          <p:nvSpPr>
            <p:cNvPr id="7" name="AutoShape 17"/>
            <p:cNvSpPr>
              <a:spLocks noChangeArrowheads="1"/>
            </p:cNvSpPr>
            <p:nvPr/>
          </p:nvSpPr>
          <p:spPr bwMode="auto">
            <a:xfrm>
              <a:off x="1338" y="3067"/>
              <a:ext cx="338" cy="754"/>
            </a:xfrm>
            <a:prstGeom prst="downArrow">
              <a:avLst>
                <a:gd name="adj1" fmla="val 50000"/>
                <a:gd name="adj2" fmla="val 52539"/>
              </a:avLst>
            </a:prstGeom>
            <a:solidFill>
              <a:srgbClr val="0070C0"/>
            </a:solidFill>
            <a:ln w="15875">
              <a:solidFill>
                <a:schemeClr val="accent1">
                  <a:shade val="50000"/>
                </a:schemeClr>
              </a:solidFill>
              <a:miter lim="800000"/>
              <a:headEnd/>
              <a:tailEnd/>
            </a:ln>
          </p:spPr>
          <p:txBody>
            <a:bodyPr wrap="none" anchor="ctr"/>
            <a:lstStyle/>
            <a:p>
              <a:endParaRPr lang="it-IT">
                <a:solidFill>
                  <a:srgbClr val="2C5352"/>
                </a:solidFill>
                <a:latin typeface="+mj-lt"/>
              </a:endParaRPr>
            </a:p>
          </p:txBody>
        </p:sp>
        <p:sp>
          <p:nvSpPr>
            <p:cNvPr id="8" name="Text Box 18"/>
            <p:cNvSpPr txBox="1">
              <a:spLocks noChangeArrowheads="1"/>
            </p:cNvSpPr>
            <p:nvPr/>
          </p:nvSpPr>
          <p:spPr bwMode="auto">
            <a:xfrm>
              <a:off x="748" y="3885"/>
              <a:ext cx="1951" cy="291"/>
            </a:xfrm>
            <a:prstGeom prst="rect">
              <a:avLst/>
            </a:prstGeom>
            <a:noFill/>
            <a:ln w="9525">
              <a:noFill/>
              <a:miter lim="800000"/>
              <a:headEnd/>
              <a:tailEnd/>
            </a:ln>
          </p:spPr>
          <p:txBody>
            <a:bodyPr wrap="square">
              <a:spAutoFit/>
            </a:bodyPr>
            <a:lstStyle/>
            <a:p>
              <a:r>
                <a:rPr lang="it-IT" i="1" dirty="0">
                  <a:solidFill>
                    <a:srgbClr val="FFFFFF"/>
                  </a:solidFill>
                  <a:latin typeface="Arial" panose="020B0604020202020204" pitchFamily="34" charset="0"/>
                  <a:cs typeface="Arial" panose="020B0604020202020204" pitchFamily="34" charset="0"/>
                </a:rPr>
                <a:t>~25.000 linhas-genes</a:t>
              </a:r>
            </a:p>
          </p:txBody>
        </p:sp>
      </p:grpSp>
      <p:sp>
        <p:nvSpPr>
          <p:cNvPr id="22" name="CasellaDiTesto 1">
            <a:extLst>
              <a:ext uri="{FF2B5EF4-FFF2-40B4-BE49-F238E27FC236}">
                <a16:creationId xmlns:a16="http://schemas.microsoft.com/office/drawing/2014/main" id="{24DB13B4-2384-40E8-BF70-A85B78AACF3F}"/>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sp>
        <p:nvSpPr>
          <p:cNvPr id="23" name="CasellaDiTesto 7">
            <a:extLst>
              <a:ext uri="{FF2B5EF4-FFF2-40B4-BE49-F238E27FC236}">
                <a16:creationId xmlns:a16="http://schemas.microsoft.com/office/drawing/2014/main" id="{5E868A9C-AE82-4522-AFDC-80A1F3C630A1}"/>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grpSp>
        <p:nvGrpSpPr>
          <p:cNvPr id="24" name="Gruppo 1">
            <a:extLst>
              <a:ext uri="{FF2B5EF4-FFF2-40B4-BE49-F238E27FC236}">
                <a16:creationId xmlns:a16="http://schemas.microsoft.com/office/drawing/2014/main" id="{1C427236-AF23-4ED3-BA3C-A6D1D7F54151}"/>
              </a:ext>
            </a:extLst>
          </p:cNvPr>
          <p:cNvGrpSpPr/>
          <p:nvPr/>
        </p:nvGrpSpPr>
        <p:grpSpPr>
          <a:xfrm>
            <a:off x="479376" y="622205"/>
            <a:ext cx="5710447" cy="369332"/>
            <a:chOff x="551384" y="1052736"/>
            <a:chExt cx="5492101" cy="369332"/>
          </a:xfrm>
        </p:grpSpPr>
        <p:sp>
          <p:nvSpPr>
            <p:cNvPr id="25" name="Pentagon 41">
              <a:extLst>
                <a:ext uri="{FF2B5EF4-FFF2-40B4-BE49-F238E27FC236}">
                  <a16:creationId xmlns:a16="http://schemas.microsoft.com/office/drawing/2014/main" id="{D6DB2632-353A-4AFD-B0AC-F0FCEA66D71B}"/>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6" name="Chevron 42">
              <a:extLst>
                <a:ext uri="{FF2B5EF4-FFF2-40B4-BE49-F238E27FC236}">
                  <a16:creationId xmlns:a16="http://schemas.microsoft.com/office/drawing/2014/main" id="{1A7645BF-F784-4A3B-A2B1-02FCA3905DE5}"/>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7" name="Chevron 43">
              <a:extLst>
                <a:ext uri="{FF2B5EF4-FFF2-40B4-BE49-F238E27FC236}">
                  <a16:creationId xmlns:a16="http://schemas.microsoft.com/office/drawing/2014/main" id="{17F06DAA-9325-4F56-BB3A-BCB6DC5B5A74}"/>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8" name="Chevron 44">
              <a:extLst>
                <a:ext uri="{FF2B5EF4-FFF2-40B4-BE49-F238E27FC236}">
                  <a16:creationId xmlns:a16="http://schemas.microsoft.com/office/drawing/2014/main" id="{7DA4169A-CCFA-438B-B397-DE7761FCDC56}"/>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9" name="Chevron 45">
              <a:extLst>
                <a:ext uri="{FF2B5EF4-FFF2-40B4-BE49-F238E27FC236}">
                  <a16:creationId xmlns:a16="http://schemas.microsoft.com/office/drawing/2014/main" id="{417D77C2-62E8-4395-A4B1-ED16117171F7}"/>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0" name="TextBox 46">
              <a:extLst>
                <a:ext uri="{FF2B5EF4-FFF2-40B4-BE49-F238E27FC236}">
                  <a16:creationId xmlns:a16="http://schemas.microsoft.com/office/drawing/2014/main" id="{37AB567D-C21A-4CF8-B6C5-F3EB8431B325}"/>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31" name="TextBox 47">
              <a:extLst>
                <a:ext uri="{FF2B5EF4-FFF2-40B4-BE49-F238E27FC236}">
                  <a16:creationId xmlns:a16="http://schemas.microsoft.com/office/drawing/2014/main" id="{5CD625D5-CBFB-4226-88DA-CEFA75F0FF8C}"/>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32" name="TextBox 48">
              <a:extLst>
                <a:ext uri="{FF2B5EF4-FFF2-40B4-BE49-F238E27FC236}">
                  <a16:creationId xmlns:a16="http://schemas.microsoft.com/office/drawing/2014/main" id="{E2A01BCD-47F0-4926-AE1B-8C0F6AB8297E}"/>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33" name="TextBox 49">
              <a:extLst>
                <a:ext uri="{FF2B5EF4-FFF2-40B4-BE49-F238E27FC236}">
                  <a16:creationId xmlns:a16="http://schemas.microsoft.com/office/drawing/2014/main" id="{C6D89769-D4EF-455A-9800-A560B670316B}"/>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4" name="TextBox 50">
              <a:extLst>
                <a:ext uri="{FF2B5EF4-FFF2-40B4-BE49-F238E27FC236}">
                  <a16:creationId xmlns:a16="http://schemas.microsoft.com/office/drawing/2014/main" id="{5309EB70-6E9F-42DB-9C43-164E6FBDC455}"/>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73976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9186" y="2073103"/>
            <a:ext cx="8179877" cy="416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888148" y="6059996"/>
            <a:ext cx="2244163" cy="461637"/>
          </a:xfrm>
          <a:prstGeom prst="rect">
            <a:avLst/>
          </a:prstGeom>
          <a:solidFill>
            <a:schemeClr val="bg1"/>
          </a:solidFill>
        </p:spPr>
        <p:txBody>
          <a:bodyPr wrap="square" lIns="91414" tIns="45706" rIns="91414" bIns="45706" rtlCol="0">
            <a:spAutoFit/>
          </a:bodyPr>
          <a:lstStyle/>
          <a:p>
            <a:r>
              <a:rPr lang="it-IT" dirty="0"/>
              <a:t>Biostimulante</a:t>
            </a:r>
          </a:p>
        </p:txBody>
      </p:sp>
      <p:sp>
        <p:nvSpPr>
          <p:cNvPr id="5" name="CasellaDiTesto 4"/>
          <p:cNvSpPr txBox="1"/>
          <p:nvPr/>
        </p:nvSpPr>
        <p:spPr>
          <a:xfrm>
            <a:off x="7896200" y="6004976"/>
            <a:ext cx="1656179" cy="461637"/>
          </a:xfrm>
          <a:prstGeom prst="rect">
            <a:avLst/>
          </a:prstGeom>
          <a:solidFill>
            <a:schemeClr val="bg1"/>
          </a:solidFill>
        </p:spPr>
        <p:txBody>
          <a:bodyPr wrap="square" lIns="91414" tIns="45706" rIns="91414" bIns="45706" rtlCol="0">
            <a:spAutoFit/>
          </a:bodyPr>
          <a:lstStyle/>
          <a:p>
            <a:r>
              <a:rPr lang="it-IT" dirty="0"/>
              <a:t>Controle</a:t>
            </a:r>
          </a:p>
        </p:txBody>
      </p:sp>
      <p:sp>
        <p:nvSpPr>
          <p:cNvPr id="18" name="CasellaDiTesto 1">
            <a:extLst>
              <a:ext uri="{FF2B5EF4-FFF2-40B4-BE49-F238E27FC236}">
                <a16:creationId xmlns:a16="http://schemas.microsoft.com/office/drawing/2014/main" id="{70C85975-1BCE-4970-8D8F-89263F03789C}"/>
              </a:ext>
            </a:extLst>
          </p:cNvPr>
          <p:cNvSpPr txBox="1"/>
          <p:nvPr/>
        </p:nvSpPr>
        <p:spPr>
          <a:xfrm>
            <a:off x="413116" y="116632"/>
            <a:ext cx="9139263" cy="523220"/>
          </a:xfrm>
          <a:prstGeom prst="rect">
            <a:avLst/>
          </a:prstGeom>
          <a:noFill/>
        </p:spPr>
        <p:txBody>
          <a:bodyPr wrap="square" rtlCol="0">
            <a:spAutoFit/>
          </a:bodyPr>
          <a:lstStyle/>
          <a:p>
            <a:pPr>
              <a:defRPr/>
            </a:pPr>
            <a:r>
              <a:rPr lang="en-US" sz="2800" dirty="0">
                <a:ln w="19050">
                  <a:noFill/>
                </a:ln>
                <a:solidFill>
                  <a:prstClr val="black">
                    <a:lumMod val="65000"/>
                    <a:lumOff val="35000"/>
                  </a:prstClr>
                </a:solidFill>
                <a:latin typeface="Arial" pitchFamily="34" charset="0"/>
                <a:cs typeface="Arial" pitchFamily="34" charset="0"/>
              </a:rPr>
              <a:t>PLATAFORMA TECNOLÓGICA P&amp;D GLOBAL </a:t>
            </a:r>
          </a:p>
        </p:txBody>
      </p:sp>
      <p:sp>
        <p:nvSpPr>
          <p:cNvPr id="19" name="CasellaDiTesto 7">
            <a:extLst>
              <a:ext uri="{FF2B5EF4-FFF2-40B4-BE49-F238E27FC236}">
                <a16:creationId xmlns:a16="http://schemas.microsoft.com/office/drawing/2014/main" id="{51070D46-1982-4298-8B24-78F08D897420}"/>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grpSp>
        <p:nvGrpSpPr>
          <p:cNvPr id="20" name="Gruppo 1">
            <a:extLst>
              <a:ext uri="{FF2B5EF4-FFF2-40B4-BE49-F238E27FC236}">
                <a16:creationId xmlns:a16="http://schemas.microsoft.com/office/drawing/2014/main" id="{8A93614B-B1F5-48F7-ACEF-46365FBB2600}"/>
              </a:ext>
            </a:extLst>
          </p:cNvPr>
          <p:cNvGrpSpPr/>
          <p:nvPr/>
        </p:nvGrpSpPr>
        <p:grpSpPr>
          <a:xfrm>
            <a:off x="479376" y="622205"/>
            <a:ext cx="5710447" cy="369332"/>
            <a:chOff x="551384" y="1052736"/>
            <a:chExt cx="5492101" cy="369332"/>
          </a:xfrm>
        </p:grpSpPr>
        <p:sp>
          <p:nvSpPr>
            <p:cNvPr id="21" name="Pentagon 41">
              <a:extLst>
                <a:ext uri="{FF2B5EF4-FFF2-40B4-BE49-F238E27FC236}">
                  <a16:creationId xmlns:a16="http://schemas.microsoft.com/office/drawing/2014/main" id="{3D2A976A-D7CD-4E78-85EF-81D9DFB92213}"/>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2" name="Chevron 42">
              <a:extLst>
                <a:ext uri="{FF2B5EF4-FFF2-40B4-BE49-F238E27FC236}">
                  <a16:creationId xmlns:a16="http://schemas.microsoft.com/office/drawing/2014/main" id="{C1E7F1F9-0321-486E-9304-DC78CCA4BB50}"/>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3">
              <a:extLst>
                <a:ext uri="{FF2B5EF4-FFF2-40B4-BE49-F238E27FC236}">
                  <a16:creationId xmlns:a16="http://schemas.microsoft.com/office/drawing/2014/main" id="{DB223D61-3B85-4C7D-A299-25CEA5059702}"/>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4" name="Chevron 44">
              <a:extLst>
                <a:ext uri="{FF2B5EF4-FFF2-40B4-BE49-F238E27FC236}">
                  <a16:creationId xmlns:a16="http://schemas.microsoft.com/office/drawing/2014/main" id="{A60C10DD-877A-4B13-95A8-B2DBA4F8A70C}"/>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5" name="Chevron 45">
              <a:extLst>
                <a:ext uri="{FF2B5EF4-FFF2-40B4-BE49-F238E27FC236}">
                  <a16:creationId xmlns:a16="http://schemas.microsoft.com/office/drawing/2014/main" id="{F7820935-BC5E-4602-9DEC-55BDA382E422}"/>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6" name="TextBox 46">
              <a:extLst>
                <a:ext uri="{FF2B5EF4-FFF2-40B4-BE49-F238E27FC236}">
                  <a16:creationId xmlns:a16="http://schemas.microsoft.com/office/drawing/2014/main" id="{51776B52-D566-4505-A08B-79C79A36BD54}"/>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7" name="TextBox 47">
              <a:extLst>
                <a:ext uri="{FF2B5EF4-FFF2-40B4-BE49-F238E27FC236}">
                  <a16:creationId xmlns:a16="http://schemas.microsoft.com/office/drawing/2014/main" id="{75316E83-A318-4DCB-A61D-58C8383A589A}"/>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8" name="TextBox 48">
              <a:extLst>
                <a:ext uri="{FF2B5EF4-FFF2-40B4-BE49-F238E27FC236}">
                  <a16:creationId xmlns:a16="http://schemas.microsoft.com/office/drawing/2014/main" id="{62E1FD07-59E6-4D8F-82D0-063AADE54681}"/>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29" name="TextBox 49">
              <a:extLst>
                <a:ext uri="{FF2B5EF4-FFF2-40B4-BE49-F238E27FC236}">
                  <a16:creationId xmlns:a16="http://schemas.microsoft.com/office/drawing/2014/main" id="{6AAEF905-8703-4460-BBC9-93E20C5DE798}"/>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0" name="TextBox 50">
              <a:extLst>
                <a:ext uri="{FF2B5EF4-FFF2-40B4-BE49-F238E27FC236}">
                  <a16:creationId xmlns:a16="http://schemas.microsoft.com/office/drawing/2014/main" id="{853D58BC-305C-4E9E-862E-D1725CD75469}"/>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3392576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8343" t="6639" r="8621" b="12538"/>
          <a:stretch/>
        </p:blipFill>
        <p:spPr bwMode="auto">
          <a:xfrm>
            <a:off x="1055440" y="1940690"/>
            <a:ext cx="8640960" cy="4728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ccia a destra 1"/>
          <p:cNvSpPr/>
          <p:nvPr/>
        </p:nvSpPr>
        <p:spPr>
          <a:xfrm rot="10356127">
            <a:off x="3071665" y="5433251"/>
            <a:ext cx="208823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14" tIns="45706" rIns="91414" bIns="45706" spcCol="0" rtlCol="0" anchor="ctr"/>
          <a:lstStyle/>
          <a:p>
            <a:pPr algn="ctr"/>
            <a:endParaRPr lang="it-IT"/>
          </a:p>
        </p:txBody>
      </p:sp>
      <p:sp>
        <p:nvSpPr>
          <p:cNvPr id="4" name="CasellaDiTesto 3"/>
          <p:cNvSpPr txBox="1"/>
          <p:nvPr/>
        </p:nvSpPr>
        <p:spPr>
          <a:xfrm>
            <a:off x="442038" y="5258062"/>
            <a:ext cx="3897168" cy="1400355"/>
          </a:xfrm>
          <a:prstGeom prst="rect">
            <a:avLst/>
          </a:prstGeom>
          <a:noFill/>
        </p:spPr>
        <p:txBody>
          <a:bodyPr wrap="none" lIns="91414" tIns="45706" rIns="91414" bIns="45706" rtlCol="0">
            <a:spAutoFit/>
          </a:bodyPr>
          <a:lstStyle/>
          <a:p>
            <a:r>
              <a:rPr lang="it-IT" sz="1700" i="1" dirty="0">
                <a:latin typeface="Arial" panose="020B0604020202020204" pitchFamily="34" charset="0"/>
                <a:cs typeface="Arial" panose="020B0604020202020204" pitchFamily="34" charset="0"/>
              </a:rPr>
              <a:t>Caminhos/função:</a:t>
            </a:r>
          </a:p>
          <a:p>
            <a:pPr marL="285750" indent="-285750">
              <a:buFont typeface="Arial" panose="020B0604020202020204" pitchFamily="34" charset="0"/>
              <a:buChar char="•"/>
            </a:pPr>
            <a:r>
              <a:rPr lang="it-IT" sz="1700" dirty="0">
                <a:latin typeface="Arial" panose="020B0604020202020204" pitchFamily="34" charset="0"/>
                <a:cs typeface="Arial" panose="020B0604020202020204" pitchFamily="34" charset="0"/>
              </a:rPr>
              <a:t>Resposta ao estímulo</a:t>
            </a:r>
          </a:p>
          <a:p>
            <a:pPr marL="285750" indent="-285750">
              <a:buFont typeface="Arial" panose="020B0604020202020204" pitchFamily="34" charset="0"/>
              <a:buChar char="•"/>
            </a:pPr>
            <a:r>
              <a:rPr lang="it-IT" sz="1700" dirty="0">
                <a:latin typeface="Arial" panose="020B0604020202020204" pitchFamily="34" charset="0"/>
                <a:cs typeface="Arial" panose="020B0604020202020204" pitchFamily="34" charset="0"/>
              </a:rPr>
              <a:t>Resposta ao estresse</a:t>
            </a:r>
          </a:p>
          <a:p>
            <a:pPr marL="285750" indent="-285750">
              <a:buFont typeface="Arial" panose="020B0604020202020204" pitchFamily="34" charset="0"/>
              <a:buChar char="•"/>
            </a:pPr>
            <a:r>
              <a:rPr lang="it-IT" sz="1700" dirty="0">
                <a:latin typeface="Arial" panose="020B0604020202020204" pitchFamily="34" charset="0"/>
                <a:cs typeface="Arial" panose="020B0604020202020204" pitchFamily="34" charset="0"/>
              </a:rPr>
              <a:t>Processo metabólico secundário</a:t>
            </a:r>
          </a:p>
          <a:p>
            <a:pPr marL="285750" indent="-285750">
              <a:buFont typeface="Arial" panose="020B0604020202020204" pitchFamily="34" charset="0"/>
              <a:buChar char="•"/>
            </a:pPr>
            <a:r>
              <a:rPr lang="it-IT" sz="1700" i="1" dirty="0">
                <a:latin typeface="Arial" panose="020B0604020202020204" pitchFamily="34" charset="0"/>
                <a:cs typeface="Arial" panose="020B0604020202020204" pitchFamily="34" charset="0"/>
              </a:rPr>
              <a:t>etc</a:t>
            </a:r>
            <a:r>
              <a:rPr lang="it-IT" sz="1700" dirty="0">
                <a:latin typeface="Arial" panose="020B0604020202020204" pitchFamily="34" charset="0"/>
                <a:cs typeface="Arial" panose="020B0604020202020204" pitchFamily="34" charset="0"/>
              </a:rPr>
              <a:t>.</a:t>
            </a:r>
          </a:p>
        </p:txBody>
      </p:sp>
      <p:sp>
        <p:nvSpPr>
          <p:cNvPr id="18" name="CasellaDiTesto 1">
            <a:extLst>
              <a:ext uri="{FF2B5EF4-FFF2-40B4-BE49-F238E27FC236}">
                <a16:creationId xmlns:a16="http://schemas.microsoft.com/office/drawing/2014/main" id="{E3A79E04-EE62-4624-8984-982E3EEA8A64}"/>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sp>
        <p:nvSpPr>
          <p:cNvPr id="19" name="CasellaDiTesto 7">
            <a:extLst>
              <a:ext uri="{FF2B5EF4-FFF2-40B4-BE49-F238E27FC236}">
                <a16:creationId xmlns:a16="http://schemas.microsoft.com/office/drawing/2014/main" id="{C56BE232-F4A6-42FA-BF67-E316470EBB73}"/>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grpSp>
        <p:nvGrpSpPr>
          <p:cNvPr id="20" name="Gruppo 1">
            <a:extLst>
              <a:ext uri="{FF2B5EF4-FFF2-40B4-BE49-F238E27FC236}">
                <a16:creationId xmlns:a16="http://schemas.microsoft.com/office/drawing/2014/main" id="{E77281F8-9B74-4D90-89E3-ABCA2ABA3DED}"/>
              </a:ext>
            </a:extLst>
          </p:cNvPr>
          <p:cNvGrpSpPr/>
          <p:nvPr/>
        </p:nvGrpSpPr>
        <p:grpSpPr>
          <a:xfrm>
            <a:off x="479376" y="622205"/>
            <a:ext cx="5710447" cy="369332"/>
            <a:chOff x="551384" y="1052736"/>
            <a:chExt cx="5492101" cy="369332"/>
          </a:xfrm>
        </p:grpSpPr>
        <p:sp>
          <p:nvSpPr>
            <p:cNvPr id="21" name="Pentagon 41">
              <a:extLst>
                <a:ext uri="{FF2B5EF4-FFF2-40B4-BE49-F238E27FC236}">
                  <a16:creationId xmlns:a16="http://schemas.microsoft.com/office/drawing/2014/main" id="{51AFD938-B927-44E4-AB18-B5921D2DAF80}"/>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2" name="Chevron 42">
              <a:extLst>
                <a:ext uri="{FF2B5EF4-FFF2-40B4-BE49-F238E27FC236}">
                  <a16:creationId xmlns:a16="http://schemas.microsoft.com/office/drawing/2014/main" id="{5777499F-AC26-4FB3-B1A8-E15B4BAD1EDD}"/>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3">
              <a:extLst>
                <a:ext uri="{FF2B5EF4-FFF2-40B4-BE49-F238E27FC236}">
                  <a16:creationId xmlns:a16="http://schemas.microsoft.com/office/drawing/2014/main" id="{5EEC4432-67FC-4D21-8F24-5AF7EADA6D4A}"/>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4" name="Chevron 44">
              <a:extLst>
                <a:ext uri="{FF2B5EF4-FFF2-40B4-BE49-F238E27FC236}">
                  <a16:creationId xmlns:a16="http://schemas.microsoft.com/office/drawing/2014/main" id="{42CAC292-3832-4D20-B63E-DC7E5C1659AF}"/>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5" name="Chevron 45">
              <a:extLst>
                <a:ext uri="{FF2B5EF4-FFF2-40B4-BE49-F238E27FC236}">
                  <a16:creationId xmlns:a16="http://schemas.microsoft.com/office/drawing/2014/main" id="{8E6AFA15-236C-464B-941C-F768EBD3994A}"/>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6" name="TextBox 46">
              <a:extLst>
                <a:ext uri="{FF2B5EF4-FFF2-40B4-BE49-F238E27FC236}">
                  <a16:creationId xmlns:a16="http://schemas.microsoft.com/office/drawing/2014/main" id="{D02C7A9C-D2CF-4355-87C2-A245EEEF29D2}"/>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7" name="TextBox 47">
              <a:extLst>
                <a:ext uri="{FF2B5EF4-FFF2-40B4-BE49-F238E27FC236}">
                  <a16:creationId xmlns:a16="http://schemas.microsoft.com/office/drawing/2014/main" id="{2CA00470-23D4-4BB6-9E4C-677B78B3D8B9}"/>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8" name="TextBox 48">
              <a:extLst>
                <a:ext uri="{FF2B5EF4-FFF2-40B4-BE49-F238E27FC236}">
                  <a16:creationId xmlns:a16="http://schemas.microsoft.com/office/drawing/2014/main" id="{5E6ADB57-0A79-496E-81AF-EAFE782F4141}"/>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29" name="TextBox 49">
              <a:extLst>
                <a:ext uri="{FF2B5EF4-FFF2-40B4-BE49-F238E27FC236}">
                  <a16:creationId xmlns:a16="http://schemas.microsoft.com/office/drawing/2014/main" id="{1E6182A9-3FBF-49B4-B913-0EFEC99ADB1B}"/>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0" name="TextBox 50">
              <a:extLst>
                <a:ext uri="{FF2B5EF4-FFF2-40B4-BE49-F238E27FC236}">
                  <a16:creationId xmlns:a16="http://schemas.microsoft.com/office/drawing/2014/main" id="{6BDAFE29-6776-4C83-8999-B8DCFA9B4B83}"/>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104125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ccia in su 8"/>
          <p:cNvSpPr/>
          <p:nvPr/>
        </p:nvSpPr>
        <p:spPr>
          <a:xfrm>
            <a:off x="7199249" y="2016265"/>
            <a:ext cx="737620" cy="4509079"/>
          </a:xfrm>
          <a:prstGeom prst="upArrow">
            <a:avLst/>
          </a:prstGeom>
          <a:gradFill>
            <a:gsLst>
              <a:gs pos="0">
                <a:schemeClr val="tx1">
                  <a:lumMod val="65000"/>
                  <a:lumOff val="35000"/>
                </a:schemeClr>
              </a:gs>
              <a:gs pos="100000">
                <a:srgbClr val="D4DEFF"/>
              </a:gs>
              <a:gs pos="100000">
                <a:schemeClr val="tx1"/>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72" tIns="60937" rIns="121872" bIns="60937" rtlCol="0" anchor="ctr"/>
          <a:lstStyle/>
          <a:p>
            <a:pPr algn="ctr"/>
            <a:endParaRPr lang="it-IT"/>
          </a:p>
        </p:txBody>
      </p:sp>
      <p:sp>
        <p:nvSpPr>
          <p:cNvPr id="12" name="CasellaDiTesto 11"/>
          <p:cNvSpPr txBox="1"/>
          <p:nvPr/>
        </p:nvSpPr>
        <p:spPr>
          <a:xfrm>
            <a:off x="7775239" y="5712673"/>
            <a:ext cx="2591703" cy="492396"/>
          </a:xfrm>
          <a:prstGeom prst="rect">
            <a:avLst/>
          </a:prstGeom>
          <a:noFill/>
        </p:spPr>
        <p:txBody>
          <a:bodyPr wrap="none" lIns="121872" tIns="60937" rIns="121872" bIns="60937" rtlCol="0">
            <a:spAutoFit/>
          </a:bodyPr>
          <a:lstStyle/>
          <a:p>
            <a:r>
              <a:rPr lang="it-IT" dirty="0">
                <a:solidFill>
                  <a:srgbClr val="2C5352"/>
                </a:solidFill>
                <a:latin typeface="+mj-lt"/>
                <a:cs typeface="Arial" panose="020B0604020202020204" pitchFamily="34" charset="0"/>
              </a:rPr>
              <a:t>BAIXA EXPRESSÃO</a:t>
            </a:r>
          </a:p>
        </p:txBody>
      </p:sp>
      <p:pic>
        <p:nvPicPr>
          <p:cNvPr id="3" name="Picture 1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610"/>
          <a:stretch/>
        </p:blipFill>
        <p:spPr bwMode="auto">
          <a:xfrm>
            <a:off x="500608" y="2089816"/>
            <a:ext cx="6724395" cy="4407693"/>
          </a:xfrm>
          <a:prstGeom prst="rect">
            <a:avLst/>
          </a:prstGeom>
          <a:noFill/>
          <a:ln w="9525">
            <a:noFill/>
            <a:miter lim="800000"/>
            <a:headEnd/>
            <a:tailEnd/>
          </a:ln>
          <a:effectLst/>
        </p:spPr>
      </p:pic>
      <p:sp>
        <p:nvSpPr>
          <p:cNvPr id="13" name="CasellaDiTesto 12"/>
          <p:cNvSpPr txBox="1"/>
          <p:nvPr/>
        </p:nvSpPr>
        <p:spPr>
          <a:xfrm>
            <a:off x="7775240" y="1872246"/>
            <a:ext cx="2405305" cy="492396"/>
          </a:xfrm>
          <a:prstGeom prst="rect">
            <a:avLst/>
          </a:prstGeom>
          <a:noFill/>
        </p:spPr>
        <p:txBody>
          <a:bodyPr wrap="none" lIns="121872" tIns="60937" rIns="121872" bIns="60937" rtlCol="0">
            <a:spAutoFit/>
          </a:bodyPr>
          <a:lstStyle/>
          <a:p>
            <a:r>
              <a:rPr lang="it-IT" dirty="0">
                <a:solidFill>
                  <a:srgbClr val="2C5352"/>
                </a:solidFill>
                <a:latin typeface="+mj-lt"/>
                <a:cs typeface="Arial" panose="020B0604020202020204" pitchFamily="34" charset="0"/>
              </a:rPr>
              <a:t>ALTA EXPRESSÃO</a:t>
            </a:r>
          </a:p>
        </p:txBody>
      </p:sp>
      <p:sp>
        <p:nvSpPr>
          <p:cNvPr id="11" name="Rectangle 10"/>
          <p:cNvSpPr/>
          <p:nvPr/>
        </p:nvSpPr>
        <p:spPr>
          <a:xfrm>
            <a:off x="479376" y="1807489"/>
            <a:ext cx="1631969" cy="314539"/>
          </a:xfrm>
          <a:prstGeom prst="rect">
            <a:avLst/>
          </a:prstGeom>
          <a:solidFill>
            <a:srgbClr val="2C5352"/>
          </a:solidFill>
        </p:spPr>
        <p:style>
          <a:lnRef idx="1">
            <a:schemeClr val="accent1"/>
          </a:lnRef>
          <a:fillRef idx="3">
            <a:schemeClr val="accent1"/>
          </a:fillRef>
          <a:effectRef idx="2">
            <a:schemeClr val="accent1"/>
          </a:effectRef>
          <a:fontRef idx="minor">
            <a:schemeClr val="lt1"/>
          </a:fontRef>
        </p:style>
        <p:txBody>
          <a:bodyPr lIns="121872" tIns="60937" rIns="121872" bIns="60937" rtlCol="0" anchor="ctr"/>
          <a:lstStyle/>
          <a:p>
            <a:pPr algn="ctr"/>
            <a:endParaRPr lang="en-US"/>
          </a:p>
        </p:txBody>
      </p:sp>
      <p:sp>
        <p:nvSpPr>
          <p:cNvPr id="14" name="Rectangle 13"/>
          <p:cNvSpPr/>
          <p:nvPr/>
        </p:nvSpPr>
        <p:spPr>
          <a:xfrm>
            <a:off x="2200157" y="1807489"/>
            <a:ext cx="1543156" cy="314539"/>
          </a:xfrm>
          <a:prstGeom prst="rect">
            <a:avLst/>
          </a:prstGeom>
          <a:solidFill>
            <a:srgbClr val="2C5352"/>
          </a:solidFill>
        </p:spPr>
        <p:style>
          <a:lnRef idx="1">
            <a:schemeClr val="accent1"/>
          </a:lnRef>
          <a:fillRef idx="3">
            <a:schemeClr val="accent1"/>
          </a:fillRef>
          <a:effectRef idx="2">
            <a:schemeClr val="accent1"/>
          </a:effectRef>
          <a:fontRef idx="minor">
            <a:schemeClr val="lt1"/>
          </a:fontRef>
        </p:style>
        <p:txBody>
          <a:bodyPr lIns="121872" tIns="60937" rIns="121872" bIns="60937" rtlCol="0" anchor="ctr"/>
          <a:lstStyle/>
          <a:p>
            <a:pPr algn="ctr"/>
            <a:endParaRPr lang="en-US"/>
          </a:p>
        </p:txBody>
      </p:sp>
      <p:sp>
        <p:nvSpPr>
          <p:cNvPr id="15" name="Rectangle 14"/>
          <p:cNvSpPr/>
          <p:nvPr/>
        </p:nvSpPr>
        <p:spPr>
          <a:xfrm>
            <a:off x="3839312" y="1807489"/>
            <a:ext cx="1631969" cy="314539"/>
          </a:xfrm>
          <a:prstGeom prst="rect">
            <a:avLst/>
          </a:prstGeom>
          <a:solidFill>
            <a:srgbClr val="2C5352"/>
          </a:solidFill>
        </p:spPr>
        <p:style>
          <a:lnRef idx="1">
            <a:schemeClr val="accent1"/>
          </a:lnRef>
          <a:fillRef idx="3">
            <a:schemeClr val="accent1"/>
          </a:fillRef>
          <a:effectRef idx="2">
            <a:schemeClr val="accent1"/>
          </a:effectRef>
          <a:fontRef idx="minor">
            <a:schemeClr val="lt1"/>
          </a:fontRef>
        </p:style>
        <p:txBody>
          <a:bodyPr lIns="121872" tIns="60937" rIns="121872" bIns="60937" rtlCol="0" anchor="ctr"/>
          <a:lstStyle/>
          <a:p>
            <a:pPr algn="ctr"/>
            <a:endParaRPr lang="en-US"/>
          </a:p>
        </p:txBody>
      </p:sp>
      <p:sp>
        <p:nvSpPr>
          <p:cNvPr id="16" name="Rectangle 15"/>
          <p:cNvSpPr/>
          <p:nvPr/>
        </p:nvSpPr>
        <p:spPr>
          <a:xfrm>
            <a:off x="5546053" y="1807489"/>
            <a:ext cx="1557197" cy="314539"/>
          </a:xfrm>
          <a:prstGeom prst="rect">
            <a:avLst/>
          </a:prstGeom>
          <a:solidFill>
            <a:srgbClr val="2C5352"/>
          </a:solidFill>
        </p:spPr>
        <p:style>
          <a:lnRef idx="1">
            <a:schemeClr val="accent1"/>
          </a:lnRef>
          <a:fillRef idx="3">
            <a:schemeClr val="accent1"/>
          </a:fillRef>
          <a:effectRef idx="2">
            <a:schemeClr val="accent1"/>
          </a:effectRef>
          <a:fontRef idx="minor">
            <a:schemeClr val="lt1"/>
          </a:fontRef>
        </p:style>
        <p:txBody>
          <a:bodyPr lIns="121872" tIns="60937" rIns="121872" bIns="60937" rtlCol="0" anchor="ctr"/>
          <a:lstStyle/>
          <a:p>
            <a:pPr algn="ctr"/>
            <a:endParaRPr lang="en-US"/>
          </a:p>
        </p:txBody>
      </p:sp>
      <p:sp>
        <p:nvSpPr>
          <p:cNvPr id="5" name="CasellaDiTesto 4"/>
          <p:cNvSpPr txBox="1"/>
          <p:nvPr/>
        </p:nvSpPr>
        <p:spPr>
          <a:xfrm>
            <a:off x="671378" y="1784758"/>
            <a:ext cx="1243775" cy="400063"/>
          </a:xfrm>
          <a:prstGeom prst="rect">
            <a:avLst/>
          </a:prstGeom>
          <a:noFill/>
        </p:spPr>
        <p:txBody>
          <a:bodyPr wrap="square" lIns="121872" tIns="60937" rIns="121872" bIns="60937" rtlCol="0">
            <a:spAutoFit/>
          </a:bodyPr>
          <a:lstStyle/>
          <a:p>
            <a:r>
              <a:rPr lang="it-IT" sz="1800" dirty="0">
                <a:solidFill>
                  <a:schemeClr val="bg1"/>
                </a:solidFill>
                <a:latin typeface="+mj-lt"/>
                <a:cs typeface="Arial" panose="020B0604020202020204" pitchFamily="34" charset="0"/>
              </a:rPr>
              <a:t>Produto 1</a:t>
            </a:r>
          </a:p>
        </p:txBody>
      </p:sp>
      <p:sp>
        <p:nvSpPr>
          <p:cNvPr id="6" name="CasellaDiTesto 5"/>
          <p:cNvSpPr txBox="1"/>
          <p:nvPr/>
        </p:nvSpPr>
        <p:spPr>
          <a:xfrm>
            <a:off x="2307549" y="1784758"/>
            <a:ext cx="1243775" cy="400063"/>
          </a:xfrm>
          <a:prstGeom prst="rect">
            <a:avLst/>
          </a:prstGeom>
          <a:noFill/>
        </p:spPr>
        <p:txBody>
          <a:bodyPr wrap="square" lIns="121872" tIns="60937" rIns="121872" bIns="60937" rtlCol="0">
            <a:spAutoFit/>
          </a:bodyPr>
          <a:lstStyle/>
          <a:p>
            <a:r>
              <a:rPr lang="it-IT" sz="1800" dirty="0">
                <a:solidFill>
                  <a:schemeClr val="bg1"/>
                </a:solidFill>
                <a:latin typeface="+mj-lt"/>
                <a:cs typeface="Arial" panose="020B0604020202020204" pitchFamily="34" charset="0"/>
              </a:rPr>
              <a:t>Produto 2</a:t>
            </a:r>
          </a:p>
        </p:txBody>
      </p:sp>
      <p:sp>
        <p:nvSpPr>
          <p:cNvPr id="7" name="CasellaDiTesto 6"/>
          <p:cNvSpPr txBox="1"/>
          <p:nvPr/>
        </p:nvSpPr>
        <p:spPr>
          <a:xfrm>
            <a:off x="4035516" y="1784758"/>
            <a:ext cx="1243775" cy="400063"/>
          </a:xfrm>
          <a:prstGeom prst="rect">
            <a:avLst/>
          </a:prstGeom>
          <a:noFill/>
        </p:spPr>
        <p:txBody>
          <a:bodyPr wrap="square" lIns="121872" tIns="60937" rIns="121872" bIns="60937" rtlCol="0">
            <a:spAutoFit/>
          </a:bodyPr>
          <a:lstStyle/>
          <a:p>
            <a:r>
              <a:rPr lang="it-IT" sz="1800" dirty="0">
                <a:solidFill>
                  <a:schemeClr val="bg1"/>
                </a:solidFill>
                <a:latin typeface="+mj-lt"/>
                <a:cs typeface="Arial" panose="020B0604020202020204" pitchFamily="34" charset="0"/>
              </a:rPr>
              <a:t>Produto 3</a:t>
            </a:r>
          </a:p>
        </p:txBody>
      </p:sp>
      <p:sp>
        <p:nvSpPr>
          <p:cNvPr id="8" name="CasellaDiTesto 7"/>
          <p:cNvSpPr txBox="1"/>
          <p:nvPr/>
        </p:nvSpPr>
        <p:spPr>
          <a:xfrm>
            <a:off x="5693150" y="1775466"/>
            <a:ext cx="1295103" cy="400063"/>
          </a:xfrm>
          <a:prstGeom prst="rect">
            <a:avLst/>
          </a:prstGeom>
          <a:noFill/>
        </p:spPr>
        <p:txBody>
          <a:bodyPr wrap="square" lIns="121872" tIns="60937" rIns="121872" bIns="60937" rtlCol="0">
            <a:spAutoFit/>
          </a:bodyPr>
          <a:lstStyle/>
          <a:p>
            <a:r>
              <a:rPr lang="it-IT" sz="1800" dirty="0">
                <a:solidFill>
                  <a:schemeClr val="bg1"/>
                </a:solidFill>
                <a:latin typeface="+mj-lt"/>
                <a:cs typeface="Arial" panose="020B0604020202020204" pitchFamily="34" charset="0"/>
              </a:rPr>
              <a:t>Produto 4</a:t>
            </a:r>
          </a:p>
        </p:txBody>
      </p:sp>
      <p:sp>
        <p:nvSpPr>
          <p:cNvPr id="4" name="CasellaDiTesto 3"/>
          <p:cNvSpPr txBox="1"/>
          <p:nvPr/>
        </p:nvSpPr>
        <p:spPr>
          <a:xfrm>
            <a:off x="8063232" y="3355379"/>
            <a:ext cx="2783947" cy="1461892"/>
          </a:xfrm>
          <a:prstGeom prst="rect">
            <a:avLst/>
          </a:prstGeom>
          <a:noFill/>
        </p:spPr>
        <p:txBody>
          <a:bodyPr wrap="square" lIns="121872" tIns="60937" rIns="121872" bIns="60937" rtlCol="0">
            <a:spAutoFit/>
          </a:bodyPr>
          <a:lstStyle/>
          <a:p>
            <a:pPr algn="ctr"/>
            <a:r>
              <a:rPr lang="it-IT" sz="2900" dirty="0">
                <a:solidFill>
                  <a:srgbClr val="2C5352"/>
                </a:solidFill>
                <a:latin typeface="+mj-lt"/>
                <a:cs typeface="Arial" panose="020B0604020202020204" pitchFamily="34" charset="0"/>
              </a:rPr>
              <a:t>Impressão digital Transcriptoma</a:t>
            </a:r>
          </a:p>
        </p:txBody>
      </p:sp>
      <p:sp>
        <p:nvSpPr>
          <p:cNvPr id="43" name="CasellaDiTesto 7">
            <a:extLst>
              <a:ext uri="{FF2B5EF4-FFF2-40B4-BE49-F238E27FC236}">
                <a16:creationId xmlns:a16="http://schemas.microsoft.com/office/drawing/2014/main" id="{1DB903B9-7971-485B-9DDE-D23DDFD35323}"/>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28" name="CasellaDiTesto 1">
            <a:extLst>
              <a:ext uri="{FF2B5EF4-FFF2-40B4-BE49-F238E27FC236}">
                <a16:creationId xmlns:a16="http://schemas.microsoft.com/office/drawing/2014/main" id="{C241FF02-CCBE-484F-B6F9-5A9E439F8C41}"/>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29" name="Gruppo 1">
            <a:extLst>
              <a:ext uri="{FF2B5EF4-FFF2-40B4-BE49-F238E27FC236}">
                <a16:creationId xmlns:a16="http://schemas.microsoft.com/office/drawing/2014/main" id="{72B62FF4-298A-4D72-9F4E-81299CA25FE0}"/>
              </a:ext>
            </a:extLst>
          </p:cNvPr>
          <p:cNvGrpSpPr/>
          <p:nvPr/>
        </p:nvGrpSpPr>
        <p:grpSpPr>
          <a:xfrm>
            <a:off x="479376" y="622205"/>
            <a:ext cx="5710447" cy="369332"/>
            <a:chOff x="551384" y="1052736"/>
            <a:chExt cx="5492101" cy="369332"/>
          </a:xfrm>
        </p:grpSpPr>
        <p:sp>
          <p:nvSpPr>
            <p:cNvPr id="30" name="Pentagon 41">
              <a:extLst>
                <a:ext uri="{FF2B5EF4-FFF2-40B4-BE49-F238E27FC236}">
                  <a16:creationId xmlns:a16="http://schemas.microsoft.com/office/drawing/2014/main" id="{61E471BA-B0E6-49EC-830E-4D0FA475B4BB}"/>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4" name="Chevron 42">
              <a:extLst>
                <a:ext uri="{FF2B5EF4-FFF2-40B4-BE49-F238E27FC236}">
                  <a16:creationId xmlns:a16="http://schemas.microsoft.com/office/drawing/2014/main" id="{5C3FF014-1E20-4191-82BB-70471C6CCB8F}"/>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5" name="Chevron 43">
              <a:extLst>
                <a:ext uri="{FF2B5EF4-FFF2-40B4-BE49-F238E27FC236}">
                  <a16:creationId xmlns:a16="http://schemas.microsoft.com/office/drawing/2014/main" id="{E9988DB7-6AFA-45B6-9756-673A79FF083E}"/>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6" name="Chevron 44">
              <a:extLst>
                <a:ext uri="{FF2B5EF4-FFF2-40B4-BE49-F238E27FC236}">
                  <a16:creationId xmlns:a16="http://schemas.microsoft.com/office/drawing/2014/main" id="{099EBECD-350F-406E-9A92-8C44C7D12EAC}"/>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7" name="Chevron 45">
              <a:extLst>
                <a:ext uri="{FF2B5EF4-FFF2-40B4-BE49-F238E27FC236}">
                  <a16:creationId xmlns:a16="http://schemas.microsoft.com/office/drawing/2014/main" id="{7C12B27B-322A-4615-8733-EF90798DE98C}"/>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8" name="TextBox 46">
              <a:extLst>
                <a:ext uri="{FF2B5EF4-FFF2-40B4-BE49-F238E27FC236}">
                  <a16:creationId xmlns:a16="http://schemas.microsoft.com/office/drawing/2014/main" id="{73B91BCB-A4F3-4000-9A08-FECCFCE37F3E}"/>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9" name="TextBox 47">
              <a:extLst>
                <a:ext uri="{FF2B5EF4-FFF2-40B4-BE49-F238E27FC236}">
                  <a16:creationId xmlns:a16="http://schemas.microsoft.com/office/drawing/2014/main" id="{0DE2E8FD-E115-45E8-B190-5536C314B44C}"/>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0" name="TextBox 48">
              <a:extLst>
                <a:ext uri="{FF2B5EF4-FFF2-40B4-BE49-F238E27FC236}">
                  <a16:creationId xmlns:a16="http://schemas.microsoft.com/office/drawing/2014/main" id="{4FEEB228-C2EA-4F13-AA8C-354C92577C0F}"/>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51" name="TextBox 49">
              <a:extLst>
                <a:ext uri="{FF2B5EF4-FFF2-40B4-BE49-F238E27FC236}">
                  <a16:creationId xmlns:a16="http://schemas.microsoft.com/office/drawing/2014/main" id="{F74CF958-7713-452D-94A8-6D1C2DC2D71D}"/>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52" name="TextBox 50">
              <a:extLst>
                <a:ext uri="{FF2B5EF4-FFF2-40B4-BE49-F238E27FC236}">
                  <a16:creationId xmlns:a16="http://schemas.microsoft.com/office/drawing/2014/main" id="{6A175AE4-3250-4A4E-A6F5-B314D3B8B4A0}"/>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7203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72082" y="6184908"/>
            <a:ext cx="2206657" cy="48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553103" y="845022"/>
            <a:ext cx="12190410" cy="492375"/>
          </a:xfrm>
          <a:prstGeom prst="rect">
            <a:avLst/>
          </a:prstGeom>
          <a:noFill/>
        </p:spPr>
        <p:txBody>
          <a:bodyPr wrap="square" lIns="121816" tIns="60909" rIns="121816" bIns="60909" rtlCol="0">
            <a:spAutoFit/>
          </a:bodyPr>
          <a:lstStyle/>
          <a:p>
            <a:pPr algn="ctr"/>
            <a:r>
              <a:rPr lang="it-IT" dirty="0">
                <a:ln w="19050">
                  <a:noFill/>
                </a:ln>
                <a:solidFill>
                  <a:srgbClr val="2C5352"/>
                </a:solidFill>
                <a:latin typeface="Arial" panose="020B0604020202020204" pitchFamily="34" charset="0"/>
                <a:cs typeface="Arial" panose="020B0604020202020204" pitchFamily="34" charset="0"/>
              </a:rPr>
              <a:t>ANOTAÇÃO/INTERPRETAÇÃO</a:t>
            </a:r>
          </a:p>
        </p:txBody>
      </p:sp>
      <p:graphicFrame>
        <p:nvGraphicFramePr>
          <p:cNvPr id="4" name="Grafico 3"/>
          <p:cNvGraphicFramePr>
            <a:graphicFrameLocks/>
          </p:cNvGraphicFramePr>
          <p:nvPr>
            <p:extLst>
              <p:ext uri="{D42A27DB-BD31-4B8C-83A1-F6EECF244321}">
                <p14:modId xmlns:p14="http://schemas.microsoft.com/office/powerpoint/2010/main" val="2549704206"/>
              </p:ext>
            </p:extLst>
          </p:nvPr>
        </p:nvGraphicFramePr>
        <p:xfrm>
          <a:off x="4201372" y="1121169"/>
          <a:ext cx="4511914" cy="2304256"/>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1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6848" y="1872742"/>
            <a:ext cx="2316784" cy="1831913"/>
          </a:xfrm>
          <a:prstGeom prst="rect">
            <a:avLst/>
          </a:prstGeom>
          <a:noFill/>
          <a:ln w="9525">
            <a:noFill/>
            <a:miter lim="800000"/>
            <a:headEnd/>
            <a:tailEnd/>
          </a:ln>
          <a:effectLst/>
        </p:spPr>
      </p:pic>
      <p:sp>
        <p:nvSpPr>
          <p:cNvPr id="7" name="Rettangolo 6"/>
          <p:cNvSpPr/>
          <p:nvPr/>
        </p:nvSpPr>
        <p:spPr>
          <a:xfrm>
            <a:off x="6239999" y="1296677"/>
            <a:ext cx="1839509" cy="492396"/>
          </a:xfrm>
          <a:prstGeom prst="rect">
            <a:avLst/>
          </a:prstGeom>
        </p:spPr>
        <p:txBody>
          <a:bodyPr wrap="none" lIns="121872" tIns="60937" rIns="121872" bIns="60937">
            <a:spAutoFit/>
          </a:bodyPr>
          <a:lstStyle/>
          <a:p>
            <a:r>
              <a:rPr lang="it-IT" dirty="0">
                <a:solidFill>
                  <a:srgbClr val="235754"/>
                </a:solidFill>
                <a:cs typeface="Arial" panose="020B0604020202020204" pitchFamily="34" charset="0"/>
              </a:rPr>
              <a:t>At4G16780</a:t>
            </a:r>
            <a:endParaRPr lang="it-IT" dirty="0"/>
          </a:p>
        </p:txBody>
      </p:sp>
      <p:pic>
        <p:nvPicPr>
          <p:cNvPr id="409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464035" y="3600933"/>
            <a:ext cx="7705366" cy="2471451"/>
          </a:xfrm>
          <a:prstGeom prst="rect">
            <a:avLst/>
          </a:prstGeom>
          <a:noFill/>
          <a:ln w="127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223923" y="2196318"/>
            <a:ext cx="1776731" cy="94465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87679" y="3744944"/>
            <a:ext cx="2445978" cy="40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7958" y="4492568"/>
            <a:ext cx="622527" cy="1475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20342" y="4622092"/>
            <a:ext cx="1096341" cy="96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ttore 1 17"/>
          <p:cNvCxnSpPr/>
          <p:nvPr/>
        </p:nvCxnSpPr>
        <p:spPr>
          <a:xfrm>
            <a:off x="144348" y="4509123"/>
            <a:ext cx="4068129" cy="1"/>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ttangolo 25"/>
          <p:cNvSpPr/>
          <p:nvPr/>
        </p:nvSpPr>
        <p:spPr>
          <a:xfrm>
            <a:off x="48439" y="4016724"/>
            <a:ext cx="2637869" cy="492396"/>
          </a:xfrm>
          <a:prstGeom prst="rect">
            <a:avLst/>
          </a:prstGeom>
        </p:spPr>
        <p:txBody>
          <a:bodyPr wrap="none" lIns="121872" tIns="60937" rIns="121872" bIns="60937">
            <a:spAutoFit/>
          </a:bodyPr>
          <a:lstStyle/>
          <a:p>
            <a:r>
              <a:rPr lang="it-IT" dirty="0">
                <a:solidFill>
                  <a:srgbClr val="2C5352"/>
                </a:solidFill>
                <a:latin typeface="+mj-lt"/>
                <a:cs typeface="Arial" panose="020B0604020202020204" pitchFamily="34" charset="0"/>
              </a:rPr>
              <a:t>Nível de expressão</a:t>
            </a:r>
          </a:p>
        </p:txBody>
      </p:sp>
      <p:sp>
        <p:nvSpPr>
          <p:cNvPr id="27" name="Rettangolo 26"/>
          <p:cNvSpPr/>
          <p:nvPr/>
        </p:nvSpPr>
        <p:spPr>
          <a:xfrm>
            <a:off x="752904" y="5599483"/>
            <a:ext cx="1300900" cy="430841"/>
          </a:xfrm>
          <a:prstGeom prst="rect">
            <a:avLst/>
          </a:prstGeom>
        </p:spPr>
        <p:txBody>
          <a:bodyPr wrap="none" lIns="121872" tIns="60937" rIns="121872" bIns="60937">
            <a:spAutoFit/>
          </a:bodyPr>
          <a:lstStyle/>
          <a:p>
            <a:r>
              <a:rPr lang="it-IT" sz="2000" dirty="0">
                <a:solidFill>
                  <a:srgbClr val="2C5352"/>
                </a:solidFill>
                <a:cs typeface="Arial" panose="020B0604020202020204" pitchFamily="34" charset="0"/>
              </a:rPr>
              <a:t>Controle</a:t>
            </a:r>
          </a:p>
        </p:txBody>
      </p:sp>
      <p:sp>
        <p:nvSpPr>
          <p:cNvPr id="28" name="Rettangolo 27"/>
          <p:cNvSpPr/>
          <p:nvPr/>
        </p:nvSpPr>
        <p:spPr>
          <a:xfrm>
            <a:off x="2145631" y="5599551"/>
            <a:ext cx="730231" cy="430841"/>
          </a:xfrm>
          <a:prstGeom prst="rect">
            <a:avLst/>
          </a:prstGeom>
        </p:spPr>
        <p:txBody>
          <a:bodyPr wrap="none" lIns="121872" tIns="60937" rIns="121872" bIns="60937">
            <a:spAutoFit/>
          </a:bodyPr>
          <a:lstStyle/>
          <a:p>
            <a:r>
              <a:rPr lang="it-IT" sz="2000" dirty="0">
                <a:solidFill>
                  <a:srgbClr val="2C5352"/>
                </a:solidFill>
                <a:cs typeface="Arial" panose="020B0604020202020204" pitchFamily="34" charset="0"/>
              </a:rPr>
              <a:t>Frio</a:t>
            </a:r>
          </a:p>
        </p:txBody>
      </p:sp>
      <p:sp>
        <p:nvSpPr>
          <p:cNvPr id="29" name="Rettangolo 28"/>
          <p:cNvSpPr/>
          <p:nvPr/>
        </p:nvSpPr>
        <p:spPr>
          <a:xfrm>
            <a:off x="2855640" y="5599483"/>
            <a:ext cx="1528527" cy="430841"/>
          </a:xfrm>
          <a:prstGeom prst="rect">
            <a:avLst/>
          </a:prstGeom>
        </p:spPr>
        <p:txBody>
          <a:bodyPr wrap="none" lIns="121872" tIns="60937" rIns="121872" bIns="60937">
            <a:spAutoFit/>
          </a:bodyPr>
          <a:lstStyle/>
          <a:p>
            <a:r>
              <a:rPr lang="it-IT" sz="2000" dirty="0">
                <a:solidFill>
                  <a:srgbClr val="2C5352"/>
                </a:solidFill>
                <a:cs typeface="Arial" panose="020B0604020202020204" pitchFamily="34" charset="0"/>
              </a:rPr>
              <a:t>Salinidade</a:t>
            </a:r>
          </a:p>
        </p:txBody>
      </p:sp>
      <p:sp>
        <p:nvSpPr>
          <p:cNvPr id="30" name="Rettangolo 29"/>
          <p:cNvSpPr/>
          <p:nvPr/>
        </p:nvSpPr>
        <p:spPr>
          <a:xfrm>
            <a:off x="22750" y="4456714"/>
            <a:ext cx="662905" cy="446230"/>
          </a:xfrm>
          <a:prstGeom prst="rect">
            <a:avLst/>
          </a:prstGeom>
        </p:spPr>
        <p:txBody>
          <a:bodyPr wrap="none" lIns="121872" tIns="60937" rIns="121872" bIns="60937">
            <a:spAutoFit/>
          </a:bodyPr>
          <a:lstStyle/>
          <a:p>
            <a:r>
              <a:rPr lang="it-IT" sz="2100" dirty="0">
                <a:solidFill>
                  <a:schemeClr val="bg1"/>
                </a:solidFill>
                <a:latin typeface="Arial Narrow" panose="020B0606020202030204" pitchFamily="34" charset="0"/>
                <a:cs typeface="Arial" panose="020B0604020202020204" pitchFamily="34" charset="0"/>
              </a:rPr>
              <a:t>Alta</a:t>
            </a:r>
          </a:p>
        </p:txBody>
      </p:sp>
      <p:sp>
        <p:nvSpPr>
          <p:cNvPr id="31" name="Rettangolo 30"/>
          <p:cNvSpPr/>
          <p:nvPr/>
        </p:nvSpPr>
        <p:spPr>
          <a:xfrm>
            <a:off x="39607" y="5630330"/>
            <a:ext cx="836029" cy="446230"/>
          </a:xfrm>
          <a:prstGeom prst="rect">
            <a:avLst/>
          </a:prstGeom>
        </p:spPr>
        <p:txBody>
          <a:bodyPr wrap="none" lIns="121872" tIns="60937" rIns="121872" bIns="60937">
            <a:spAutoFit/>
          </a:bodyPr>
          <a:lstStyle/>
          <a:p>
            <a:r>
              <a:rPr lang="it-IT" sz="2100" dirty="0">
                <a:solidFill>
                  <a:schemeClr val="tx1">
                    <a:lumMod val="65000"/>
                    <a:lumOff val="35000"/>
                  </a:schemeClr>
                </a:solidFill>
                <a:latin typeface="Arial Narrow" panose="020B0606020202030204" pitchFamily="34" charset="0"/>
                <a:cs typeface="Arial" panose="020B0604020202020204" pitchFamily="34" charset="0"/>
              </a:rPr>
              <a:t>Baixa</a:t>
            </a:r>
          </a:p>
        </p:txBody>
      </p:sp>
      <p:pic>
        <p:nvPicPr>
          <p:cNvPr id="8" name="Picture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75410" y="2045999"/>
            <a:ext cx="1225963" cy="300636"/>
          </a:xfrm>
          <a:prstGeom prst="rect">
            <a:avLst/>
          </a:prstGeom>
        </p:spPr>
      </p:pic>
      <p:sp>
        <p:nvSpPr>
          <p:cNvPr id="33" name="Line 30"/>
          <p:cNvSpPr>
            <a:spLocks noChangeShapeType="1"/>
          </p:cNvSpPr>
          <p:nvPr/>
        </p:nvSpPr>
        <p:spPr bwMode="auto">
          <a:xfrm flipH="1" flipV="1">
            <a:off x="8783951" y="2045999"/>
            <a:ext cx="1199976" cy="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72" tIns="60937" rIns="121872" bIns="60937" anchor="ctr"/>
          <a:lstStyle/>
          <a:p>
            <a:pPr fontAlgn="base">
              <a:spcBef>
                <a:spcPct val="0"/>
              </a:spcBef>
              <a:spcAft>
                <a:spcPct val="0"/>
              </a:spcAft>
              <a:defRPr/>
            </a:pPr>
            <a:endParaRPr lang="it-IT">
              <a:solidFill>
                <a:srgbClr val="000000"/>
              </a:solidFill>
              <a:cs typeface="ＭＳ Ｐゴシック" charset="0"/>
            </a:endParaRPr>
          </a:p>
        </p:txBody>
      </p:sp>
      <p:sp>
        <p:nvSpPr>
          <p:cNvPr id="34" name="Line 30"/>
          <p:cNvSpPr>
            <a:spLocks noChangeShapeType="1"/>
          </p:cNvSpPr>
          <p:nvPr/>
        </p:nvSpPr>
        <p:spPr bwMode="auto">
          <a:xfrm flipV="1">
            <a:off x="10031925" y="2046001"/>
            <a:ext cx="0" cy="1468965"/>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72" tIns="60937" rIns="121872" bIns="60937" anchor="ctr"/>
          <a:lstStyle/>
          <a:p>
            <a:pPr fontAlgn="base">
              <a:spcBef>
                <a:spcPct val="0"/>
              </a:spcBef>
              <a:spcAft>
                <a:spcPct val="0"/>
              </a:spcAft>
              <a:defRPr/>
            </a:pPr>
            <a:endParaRPr lang="it-IT">
              <a:solidFill>
                <a:srgbClr val="000000"/>
              </a:solidFill>
              <a:cs typeface="ＭＳ Ｐゴシック" charset="0"/>
            </a:endParaRPr>
          </a:p>
        </p:txBody>
      </p:sp>
      <p:pic>
        <p:nvPicPr>
          <p:cNvPr id="25" name="Picture 3"/>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a:ext>
            </a:extLst>
          </a:blip>
          <a:srcRect/>
          <a:stretch/>
        </p:blipFill>
        <p:spPr bwMode="auto">
          <a:xfrm>
            <a:off x="3120297" y="4622092"/>
            <a:ext cx="1151745" cy="96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1963901" y="4590555"/>
            <a:ext cx="1156163" cy="993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CasellaDiTesto 7">
            <a:extLst>
              <a:ext uri="{FF2B5EF4-FFF2-40B4-BE49-F238E27FC236}">
                <a16:creationId xmlns:a16="http://schemas.microsoft.com/office/drawing/2014/main" id="{F6DB0788-7124-47E0-88C9-4AF2D3FF3B03}"/>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49" name="CasellaDiTesto 1">
            <a:extLst>
              <a:ext uri="{FF2B5EF4-FFF2-40B4-BE49-F238E27FC236}">
                <a16:creationId xmlns:a16="http://schemas.microsoft.com/office/drawing/2014/main" id="{A65503CC-55DC-4AF1-A981-BDCCAF4B7A59}"/>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50" name="Gruppo 1">
            <a:extLst>
              <a:ext uri="{FF2B5EF4-FFF2-40B4-BE49-F238E27FC236}">
                <a16:creationId xmlns:a16="http://schemas.microsoft.com/office/drawing/2014/main" id="{003805FB-548B-4B3B-88CF-6E49A6879F3E}"/>
              </a:ext>
            </a:extLst>
          </p:cNvPr>
          <p:cNvGrpSpPr/>
          <p:nvPr/>
        </p:nvGrpSpPr>
        <p:grpSpPr>
          <a:xfrm>
            <a:off x="479376" y="622205"/>
            <a:ext cx="5710447" cy="369332"/>
            <a:chOff x="551384" y="1052736"/>
            <a:chExt cx="5492101" cy="369332"/>
          </a:xfrm>
        </p:grpSpPr>
        <p:sp>
          <p:nvSpPr>
            <p:cNvPr id="51" name="Pentagon 41">
              <a:extLst>
                <a:ext uri="{FF2B5EF4-FFF2-40B4-BE49-F238E27FC236}">
                  <a16:creationId xmlns:a16="http://schemas.microsoft.com/office/drawing/2014/main" id="{DDB9A138-F3B1-42B9-A6EB-D1C73972D57C}"/>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2" name="Chevron 42">
              <a:extLst>
                <a:ext uri="{FF2B5EF4-FFF2-40B4-BE49-F238E27FC236}">
                  <a16:creationId xmlns:a16="http://schemas.microsoft.com/office/drawing/2014/main" id="{DDC1254C-21F2-4600-89AD-2312A22DE298}"/>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3" name="Chevron 43">
              <a:extLst>
                <a:ext uri="{FF2B5EF4-FFF2-40B4-BE49-F238E27FC236}">
                  <a16:creationId xmlns:a16="http://schemas.microsoft.com/office/drawing/2014/main" id="{EFBEF2E0-EAE1-4DC1-9B47-E06FB08C2E27}"/>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4" name="Chevron 44">
              <a:extLst>
                <a:ext uri="{FF2B5EF4-FFF2-40B4-BE49-F238E27FC236}">
                  <a16:creationId xmlns:a16="http://schemas.microsoft.com/office/drawing/2014/main" id="{2C242427-420C-4F53-8145-3BD998A54C82}"/>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5" name="Chevron 45">
              <a:extLst>
                <a:ext uri="{FF2B5EF4-FFF2-40B4-BE49-F238E27FC236}">
                  <a16:creationId xmlns:a16="http://schemas.microsoft.com/office/drawing/2014/main" id="{12DF6ADF-040D-46BE-A365-FA56D52913C4}"/>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6" name="TextBox 46">
              <a:extLst>
                <a:ext uri="{FF2B5EF4-FFF2-40B4-BE49-F238E27FC236}">
                  <a16:creationId xmlns:a16="http://schemas.microsoft.com/office/drawing/2014/main" id="{A870CE6D-A4A3-4E04-A472-1D70074F4AB5}"/>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57" name="TextBox 47">
              <a:extLst>
                <a:ext uri="{FF2B5EF4-FFF2-40B4-BE49-F238E27FC236}">
                  <a16:creationId xmlns:a16="http://schemas.microsoft.com/office/drawing/2014/main" id="{A27E253B-551E-40BF-A37F-DCBAE05EEBF4}"/>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8" name="TextBox 48">
              <a:extLst>
                <a:ext uri="{FF2B5EF4-FFF2-40B4-BE49-F238E27FC236}">
                  <a16:creationId xmlns:a16="http://schemas.microsoft.com/office/drawing/2014/main" id="{30E22C96-23FE-4822-8A11-0A7406328C87}"/>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59" name="TextBox 49">
              <a:extLst>
                <a:ext uri="{FF2B5EF4-FFF2-40B4-BE49-F238E27FC236}">
                  <a16:creationId xmlns:a16="http://schemas.microsoft.com/office/drawing/2014/main" id="{735B66B6-449A-4F19-AFA4-1C51C3BF6517}"/>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0" name="TextBox 50">
              <a:extLst>
                <a:ext uri="{FF2B5EF4-FFF2-40B4-BE49-F238E27FC236}">
                  <a16:creationId xmlns:a16="http://schemas.microsoft.com/office/drawing/2014/main" id="{FC526B8D-241C-429F-A903-EC00CC4D3FF0}"/>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10461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wipe(up)">
                                      <p:cBhvr>
                                        <p:cTn id="12" dur="500"/>
                                        <p:tgtEl>
                                          <p:spTgt spid="409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up)">
                                      <p:cBhvr>
                                        <p:cTn id="18" dur="500"/>
                                        <p:tgtEl>
                                          <p:spTgt spid="34"/>
                                        </p:tgtEl>
                                      </p:cBhvr>
                                    </p:animEffect>
                                  </p:childTnLst>
                                </p:cTn>
                              </p:par>
                              <p:par>
                                <p:cTn id="19" presetID="22" presetClass="entr" presetSubtype="1"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ipe(up)">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fade">
                                      <p:cBhvr>
                                        <p:cTn id="26" dur="500"/>
                                        <p:tgtEl>
                                          <p:spTgt spid="3077"/>
                                        </p:tgtEl>
                                      </p:cBhvr>
                                    </p:animEffect>
                                  </p:childTnLst>
                                </p:cTn>
                              </p:par>
                              <p:par>
                                <p:cTn id="27" presetID="10" presetClass="entr" presetSubtype="0" fill="hold" nodeType="with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fade">
                                      <p:cBhvr>
                                        <p:cTn id="29" dur="500"/>
                                        <p:tgtEl>
                                          <p:spTgt spid="307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3" grpId="0" animBg="1"/>
      <p:bldP spid="3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2"/>
          <p:cNvSpPr txBox="1">
            <a:spLocks noChangeArrowheads="1"/>
          </p:cNvSpPr>
          <p:nvPr/>
        </p:nvSpPr>
        <p:spPr bwMode="auto">
          <a:xfrm>
            <a:off x="305556" y="44452"/>
            <a:ext cx="2702696"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10" tIns="60905" rIns="121810" bIns="60905">
            <a:spAutoFit/>
          </a:bodyPr>
          <a:lstStyle>
            <a:lvl1pPr>
              <a:defRPr sz="2400" b="1">
                <a:solidFill>
                  <a:schemeClr val="tx1"/>
                </a:solidFill>
                <a:latin typeface="Arial" charset="0"/>
                <a:ea typeface="ＭＳ Ｐゴシック" pitchFamily="-1" charset="-128"/>
              </a:defRPr>
            </a:lvl1pPr>
            <a:lvl2pPr marL="742950" indent="-285750">
              <a:defRPr sz="2400" b="1">
                <a:solidFill>
                  <a:schemeClr val="tx1"/>
                </a:solidFill>
                <a:latin typeface="Arial" charset="0"/>
                <a:ea typeface="ＭＳ Ｐゴシック" pitchFamily="-1" charset="-128"/>
              </a:defRPr>
            </a:lvl2pPr>
            <a:lvl3pPr marL="1143000" indent="-228600">
              <a:defRPr sz="2400" b="1">
                <a:solidFill>
                  <a:schemeClr val="tx1"/>
                </a:solidFill>
                <a:latin typeface="Arial" charset="0"/>
                <a:ea typeface="ＭＳ Ｐゴシック" pitchFamily="-1" charset="-128"/>
              </a:defRPr>
            </a:lvl3pPr>
            <a:lvl4pPr marL="1600200" indent="-228600">
              <a:defRPr sz="2400" b="1">
                <a:solidFill>
                  <a:schemeClr val="tx1"/>
                </a:solidFill>
                <a:latin typeface="Arial" charset="0"/>
                <a:ea typeface="ＭＳ Ｐゴシック" pitchFamily="-1" charset="-128"/>
              </a:defRPr>
            </a:lvl4pPr>
            <a:lvl5pPr marL="2057400" indent="-228600">
              <a:defRPr sz="2400" b="1">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 charset="-128"/>
              </a:defRPr>
            </a:lvl9pPr>
          </a:lstStyle>
          <a:p>
            <a:pPr eaLnBrk="0" hangingPunct="0"/>
            <a:r>
              <a:rPr lang="it-IT" altLang="it-IT" sz="2100" b="0" dirty="0">
                <a:solidFill>
                  <a:prstClr val="white"/>
                </a:solidFill>
              </a:rPr>
              <a:t>VALAGRO GROUP</a:t>
            </a:r>
            <a:r>
              <a:rPr lang="it-IT" altLang="it-IT" sz="2100" dirty="0">
                <a:solidFill>
                  <a:prstClr val="black"/>
                </a:solidFill>
              </a:rPr>
              <a:t> </a:t>
            </a:r>
          </a:p>
        </p:txBody>
      </p:sp>
      <p:sp>
        <p:nvSpPr>
          <p:cNvPr id="30" name="CasellaDiTesto 29"/>
          <p:cNvSpPr txBox="1"/>
          <p:nvPr/>
        </p:nvSpPr>
        <p:spPr>
          <a:xfrm>
            <a:off x="-483769" y="1094614"/>
            <a:ext cx="12190410" cy="492309"/>
          </a:xfrm>
          <a:prstGeom prst="rect">
            <a:avLst/>
          </a:prstGeom>
          <a:noFill/>
        </p:spPr>
        <p:txBody>
          <a:bodyPr wrap="square" lIns="121754" tIns="60877" rIns="121754" bIns="60877" rtlCol="0">
            <a:spAutoFit/>
          </a:bodyPr>
          <a:lstStyle/>
          <a:p>
            <a:pPr algn="ctr"/>
            <a:r>
              <a:rPr lang="it-IT" dirty="0">
                <a:ln w="19050">
                  <a:noFill/>
                </a:ln>
                <a:solidFill>
                  <a:srgbClr val="2C5352"/>
                </a:solidFill>
                <a:latin typeface="Arial" panose="020B0604020202020204" pitchFamily="34" charset="0"/>
                <a:cs typeface="Arial" panose="020B0604020202020204" pitchFamily="34" charset="0"/>
              </a:rPr>
              <a:t>RESUMINDO...</a:t>
            </a:r>
          </a:p>
        </p:txBody>
      </p:sp>
      <p:grpSp>
        <p:nvGrpSpPr>
          <p:cNvPr id="31" name="Gruppo 32"/>
          <p:cNvGrpSpPr>
            <a:grpSpLocks/>
          </p:cNvGrpSpPr>
          <p:nvPr/>
        </p:nvGrpSpPr>
        <p:grpSpPr bwMode="auto">
          <a:xfrm>
            <a:off x="2307699" y="1827355"/>
            <a:ext cx="2975931" cy="830997"/>
            <a:chOff x="2339644" y="1138858"/>
            <a:chExt cx="2232345" cy="830959"/>
          </a:xfrm>
        </p:grpSpPr>
        <p:sp>
          <p:nvSpPr>
            <p:cNvPr id="32" name="Freccia a destra 31"/>
            <p:cNvSpPr/>
            <p:nvPr/>
          </p:nvSpPr>
          <p:spPr bwMode="auto">
            <a:xfrm>
              <a:off x="2339644" y="1235501"/>
              <a:ext cx="837341" cy="543668"/>
            </a:xfrm>
            <a:prstGeom prst="rightArrow">
              <a:avLst/>
            </a:prstGeom>
            <a:solidFill>
              <a:srgbClr val="235754"/>
            </a:solidFill>
            <a:ln w="9525" cap="flat" cmpd="sng" algn="ctr">
              <a:noFill/>
              <a:prstDash val="solid"/>
              <a:round/>
              <a:headEnd type="none" w="med" len="med"/>
              <a:tailEnd type="none" w="med" len="med"/>
            </a:ln>
            <a:effectLst/>
          </p:spPr>
          <p:txBody>
            <a:bodyPr/>
            <a:lstStyle/>
            <a:p>
              <a:pPr>
                <a:defRPr/>
              </a:pPr>
              <a:endParaRPr lang="it-IT">
                <a:ea typeface="ＭＳ Ｐゴシック" pitchFamily="1" charset="-128"/>
              </a:endParaRPr>
            </a:p>
          </p:txBody>
        </p:sp>
        <p:sp>
          <p:nvSpPr>
            <p:cNvPr id="33" name="Rettangolo 11"/>
            <p:cNvSpPr>
              <a:spLocks noChangeArrowheads="1"/>
            </p:cNvSpPr>
            <p:nvPr/>
          </p:nvSpPr>
          <p:spPr bwMode="auto">
            <a:xfrm>
              <a:off x="3131762" y="1138858"/>
              <a:ext cx="1440227" cy="83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en-US" altLang="it-IT" b="0" dirty="0" err="1">
                  <a:solidFill>
                    <a:schemeClr val="tx1">
                      <a:lumMod val="75000"/>
                      <a:lumOff val="25000"/>
                    </a:schemeClr>
                  </a:solidFill>
                </a:rPr>
                <a:t>Controle</a:t>
              </a:r>
              <a:r>
                <a:rPr lang="en-US" altLang="it-IT" b="0" dirty="0">
                  <a:solidFill>
                    <a:schemeClr val="tx1">
                      <a:lumMod val="75000"/>
                      <a:lumOff val="25000"/>
                    </a:schemeClr>
                  </a:solidFill>
                </a:rPr>
                <a:t> </a:t>
              </a:r>
              <a:r>
                <a:rPr lang="en-US" altLang="it-IT" b="0" dirty="0" err="1">
                  <a:solidFill>
                    <a:schemeClr val="tx1">
                      <a:lumMod val="75000"/>
                      <a:lumOff val="25000"/>
                    </a:schemeClr>
                  </a:solidFill>
                </a:rPr>
                <a:t>não</a:t>
              </a:r>
              <a:r>
                <a:rPr lang="en-US" altLang="it-IT" b="0" dirty="0">
                  <a:solidFill>
                    <a:schemeClr val="tx1">
                      <a:lumMod val="75000"/>
                      <a:lumOff val="25000"/>
                    </a:schemeClr>
                  </a:solidFill>
                </a:rPr>
                <a:t> </a:t>
              </a:r>
              <a:r>
                <a:rPr lang="en-US" altLang="it-IT" b="0" dirty="0" err="1">
                  <a:solidFill>
                    <a:schemeClr val="tx1">
                      <a:lumMod val="75000"/>
                      <a:lumOff val="25000"/>
                    </a:schemeClr>
                  </a:solidFill>
                </a:rPr>
                <a:t>tratado</a:t>
              </a:r>
              <a:endParaRPr lang="en-US" altLang="it-IT" b="0" dirty="0">
                <a:solidFill>
                  <a:schemeClr val="tx1">
                    <a:lumMod val="75000"/>
                    <a:lumOff val="25000"/>
                  </a:schemeClr>
                </a:solidFill>
              </a:endParaRPr>
            </a:p>
          </p:txBody>
        </p:sp>
      </p:grpSp>
      <p:pic>
        <p:nvPicPr>
          <p:cNvPr id="34" name="Picture 58" descr="GeneChip"/>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8701" y="1659255"/>
            <a:ext cx="1750859" cy="98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9" descr="unbranded-ceramic-mortar-&amp;-pest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1050" y="1788595"/>
            <a:ext cx="1394805" cy="73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8" descr="GeneChip"/>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9596" y="2780934"/>
            <a:ext cx="1882730" cy="106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9" descr="unbranded-ceramic-mortar-&amp;-pestle"/>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1051" y="2924944"/>
            <a:ext cx="1404505" cy="73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CasellaDiTesto 32"/>
          <p:cNvSpPr txBox="1">
            <a:spLocks noChangeArrowheads="1"/>
          </p:cNvSpPr>
          <p:nvPr/>
        </p:nvSpPr>
        <p:spPr bwMode="auto">
          <a:xfrm>
            <a:off x="267064" y="4125074"/>
            <a:ext cx="5558204" cy="203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54" tIns="60877" rIns="121754" bIns="60877">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buFont typeface="Wingdings" pitchFamily="2" charset="2"/>
              <a:buChar char="ü"/>
            </a:pPr>
            <a:r>
              <a:rPr lang="it-IT" altLang="it-IT" sz="2900" b="0" dirty="0">
                <a:solidFill>
                  <a:schemeClr val="tx1">
                    <a:lumMod val="75000"/>
                    <a:lumOff val="25000"/>
                  </a:schemeClr>
                </a:solidFill>
              </a:rPr>
              <a:t> </a:t>
            </a:r>
            <a:r>
              <a:rPr lang="it-IT" altLang="it-IT" b="0" dirty="0">
                <a:solidFill>
                  <a:schemeClr val="tx1">
                    <a:lumMod val="75000"/>
                    <a:lumOff val="25000"/>
                  </a:schemeClr>
                </a:solidFill>
              </a:rPr>
              <a:t>Tratamento</a:t>
            </a:r>
          </a:p>
          <a:p>
            <a:endParaRPr lang="it-IT" altLang="it-IT" sz="1300" b="0" dirty="0">
              <a:solidFill>
                <a:schemeClr val="tx1">
                  <a:lumMod val="75000"/>
                  <a:lumOff val="25000"/>
                </a:schemeClr>
              </a:solidFill>
            </a:endParaRPr>
          </a:p>
          <a:p>
            <a:pPr>
              <a:buFont typeface="Wingdings" pitchFamily="2" charset="2"/>
              <a:buChar char="ü"/>
            </a:pPr>
            <a:r>
              <a:rPr lang="it-IT" altLang="it-IT" sz="2900" b="0" dirty="0">
                <a:solidFill>
                  <a:schemeClr val="tx1">
                    <a:lumMod val="75000"/>
                    <a:lumOff val="25000"/>
                  </a:schemeClr>
                </a:solidFill>
              </a:rPr>
              <a:t> </a:t>
            </a:r>
            <a:r>
              <a:rPr lang="it-IT" altLang="it-IT" b="0" dirty="0">
                <a:solidFill>
                  <a:schemeClr val="tx1">
                    <a:lumMod val="75000"/>
                    <a:lumOff val="25000"/>
                  </a:schemeClr>
                </a:solidFill>
              </a:rPr>
              <a:t>Elaboração de Bioinformatica</a:t>
            </a:r>
          </a:p>
          <a:p>
            <a:pPr>
              <a:buFont typeface="Wingdings" pitchFamily="2" charset="2"/>
              <a:buChar char="ü"/>
            </a:pPr>
            <a:endParaRPr lang="it-IT" altLang="it-IT" b="0" dirty="0">
              <a:solidFill>
                <a:schemeClr val="tx1">
                  <a:lumMod val="75000"/>
                  <a:lumOff val="25000"/>
                </a:schemeClr>
              </a:solidFill>
            </a:endParaRPr>
          </a:p>
          <a:p>
            <a:pPr>
              <a:buFont typeface="Wingdings" pitchFamily="2" charset="2"/>
              <a:buChar char="ü"/>
            </a:pPr>
            <a:r>
              <a:rPr lang="it-IT" altLang="it-IT" sz="2900" b="0" dirty="0">
                <a:solidFill>
                  <a:schemeClr val="tx1">
                    <a:lumMod val="75000"/>
                    <a:lumOff val="25000"/>
                  </a:schemeClr>
                </a:solidFill>
              </a:rPr>
              <a:t> </a:t>
            </a:r>
            <a:r>
              <a:rPr lang="it-IT" altLang="it-IT" b="0" dirty="0">
                <a:solidFill>
                  <a:schemeClr val="tx1">
                    <a:lumMod val="75000"/>
                    <a:lumOff val="25000"/>
                  </a:schemeClr>
                </a:solidFill>
              </a:rPr>
              <a:t>Validação em «Tempo Real»</a:t>
            </a:r>
          </a:p>
        </p:txBody>
      </p:sp>
      <p:sp>
        <p:nvSpPr>
          <p:cNvPr id="39" name="Freccia a destra 38"/>
          <p:cNvSpPr/>
          <p:nvPr/>
        </p:nvSpPr>
        <p:spPr bwMode="auto">
          <a:xfrm>
            <a:off x="2307668" y="3169041"/>
            <a:ext cx="1116255" cy="543691"/>
          </a:xfrm>
          <a:prstGeom prst="rightArrow">
            <a:avLst/>
          </a:prstGeom>
          <a:solidFill>
            <a:srgbClr val="235754"/>
          </a:solidFill>
          <a:ln w="9525" cap="flat" cmpd="sng" algn="ctr">
            <a:noFill/>
            <a:prstDash val="solid"/>
            <a:round/>
            <a:headEnd type="none" w="med" len="med"/>
            <a:tailEnd type="none" w="med" len="med"/>
          </a:ln>
          <a:effectLst/>
        </p:spPr>
        <p:txBody>
          <a:bodyPr lIns="121754" tIns="60877" rIns="121754" bIns="60877"/>
          <a:lstStyle/>
          <a:p>
            <a:pPr>
              <a:defRPr/>
            </a:pPr>
            <a:endParaRPr lang="it-IT">
              <a:ea typeface="ＭＳ Ｐゴシック" pitchFamily="1" charset="-128"/>
            </a:endParaRPr>
          </a:p>
        </p:txBody>
      </p:sp>
      <p:sp>
        <p:nvSpPr>
          <p:cNvPr id="40" name="Freccia a destra 39"/>
          <p:cNvSpPr/>
          <p:nvPr/>
        </p:nvSpPr>
        <p:spPr bwMode="auto">
          <a:xfrm>
            <a:off x="5187609" y="1910337"/>
            <a:ext cx="1116255" cy="589179"/>
          </a:xfrm>
          <a:prstGeom prst="rightArrow">
            <a:avLst/>
          </a:prstGeom>
          <a:solidFill>
            <a:srgbClr val="235754"/>
          </a:solidFill>
          <a:ln w="9525" cap="flat" cmpd="sng" algn="ctr">
            <a:noFill/>
            <a:prstDash val="solid"/>
            <a:round/>
            <a:headEnd type="none" w="med" len="med"/>
            <a:tailEnd type="none" w="med" len="med"/>
          </a:ln>
          <a:effectLst/>
        </p:spPr>
        <p:txBody>
          <a:bodyPr lIns="121754" tIns="60877" rIns="121754" bIns="60877"/>
          <a:lstStyle/>
          <a:p>
            <a:pPr>
              <a:defRPr/>
            </a:pPr>
            <a:endParaRPr lang="it-IT">
              <a:ea typeface="ＭＳ Ｐゴシック" pitchFamily="1" charset="-128"/>
            </a:endParaRPr>
          </a:p>
        </p:txBody>
      </p:sp>
      <p:sp>
        <p:nvSpPr>
          <p:cNvPr id="41" name="Freccia a destra 40"/>
          <p:cNvSpPr/>
          <p:nvPr/>
        </p:nvSpPr>
        <p:spPr bwMode="auto">
          <a:xfrm>
            <a:off x="5188106" y="3110677"/>
            <a:ext cx="1116255" cy="589179"/>
          </a:xfrm>
          <a:prstGeom prst="rightArrow">
            <a:avLst/>
          </a:prstGeom>
          <a:solidFill>
            <a:srgbClr val="235754"/>
          </a:solidFill>
          <a:ln w="9525" cap="flat" cmpd="sng" algn="ctr">
            <a:noFill/>
            <a:prstDash val="solid"/>
            <a:round/>
            <a:headEnd type="none" w="med" len="med"/>
            <a:tailEnd type="none" w="med" len="med"/>
          </a:ln>
          <a:effectLst/>
        </p:spPr>
        <p:txBody>
          <a:bodyPr lIns="121754" tIns="60877" rIns="121754" bIns="60877"/>
          <a:lstStyle/>
          <a:p>
            <a:pPr>
              <a:defRPr/>
            </a:pPr>
            <a:endParaRPr lang="it-IT">
              <a:ea typeface="ＭＳ Ｐゴシック" pitchFamily="1" charset="-128"/>
            </a:endParaRPr>
          </a:p>
        </p:txBody>
      </p:sp>
      <p:pic>
        <p:nvPicPr>
          <p:cNvPr id="42" name="Picture 4" descr="http://bio.cse.ohio-state.edu/MicroarrayDesigner/microarra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71946" y="1780473"/>
            <a:ext cx="2677747" cy="2008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3" name="Gruppo 42"/>
          <p:cNvGrpSpPr/>
          <p:nvPr/>
        </p:nvGrpSpPr>
        <p:grpSpPr>
          <a:xfrm>
            <a:off x="5816357" y="4173628"/>
            <a:ext cx="3639580" cy="2351716"/>
            <a:chOff x="4534521" y="4178565"/>
            <a:chExt cx="2730039" cy="2351714"/>
          </a:xfrm>
        </p:grpSpPr>
        <p:grpSp>
          <p:nvGrpSpPr>
            <p:cNvPr id="44" name="Gruppo 43"/>
            <p:cNvGrpSpPr/>
            <p:nvPr/>
          </p:nvGrpSpPr>
          <p:grpSpPr>
            <a:xfrm>
              <a:off x="4534521" y="4237862"/>
              <a:ext cx="2730039" cy="2292417"/>
              <a:chOff x="4355976" y="4183270"/>
              <a:chExt cx="2730039" cy="2292417"/>
            </a:xfrm>
          </p:grpSpPr>
          <p:pic>
            <p:nvPicPr>
              <p:cNvPr id="46" name="Picture 2"/>
              <p:cNvPicPr>
                <a:picLocks noChangeAspect="1" noChangeArrowheads="1"/>
              </p:cNvPicPr>
              <p:nvPr/>
            </p:nvPicPr>
            <p:blipFill>
              <a:blip r:embed="rId6" cstate="email">
                <a:duotone>
                  <a:prstClr val="black"/>
                  <a:schemeClr val="accent5">
                    <a:tint val="45000"/>
                    <a:satMod val="400000"/>
                  </a:schemeClr>
                </a:duotone>
                <a:extLst>
                  <a:ext uri="{28A0092B-C50C-407E-A947-70E740481C1C}">
                    <a14:useLocalDpi xmlns:a14="http://schemas.microsoft.com/office/drawing/2010/main"/>
                  </a:ext>
                </a:extLst>
              </a:blip>
              <a:srcRect b="16089"/>
              <a:stretch>
                <a:fillRect/>
              </a:stretch>
            </p:blipFill>
            <p:spPr bwMode="auto">
              <a:xfrm>
                <a:off x="4355976" y="4183270"/>
                <a:ext cx="2629767" cy="21442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 name="Rettangolo 11"/>
              <p:cNvSpPr>
                <a:spLocks noChangeArrowheads="1"/>
              </p:cNvSpPr>
              <p:nvPr/>
            </p:nvSpPr>
            <p:spPr bwMode="auto">
              <a:xfrm>
                <a:off x="4499992" y="6052937"/>
                <a:ext cx="1271029" cy="415498"/>
              </a:xfrm>
              <a:prstGeom prst="rect">
                <a:avLst/>
              </a:prstGeom>
              <a:solidFill>
                <a:schemeClr val="bg1"/>
              </a:solidFill>
              <a:ln>
                <a:noFill/>
              </a:ln>
              <a:extLst/>
            </p:spPr>
            <p:txBody>
              <a:bodyPr wrap="squar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en-US" altLang="it-IT" sz="2100" dirty="0" err="1">
                    <a:solidFill>
                      <a:schemeClr val="tx1">
                        <a:lumMod val="75000"/>
                        <a:lumOff val="25000"/>
                      </a:schemeClr>
                    </a:solidFill>
                    <a:latin typeface="Arial Narrow" panose="020B0606020202030204" pitchFamily="34" charset="0"/>
                  </a:rPr>
                  <a:t>Controle</a:t>
                </a:r>
                <a:endParaRPr lang="en-US" altLang="it-IT" sz="2100" dirty="0">
                  <a:solidFill>
                    <a:schemeClr val="tx1">
                      <a:lumMod val="75000"/>
                      <a:lumOff val="25000"/>
                    </a:schemeClr>
                  </a:solidFill>
                  <a:latin typeface="Arial Narrow" panose="020B0606020202030204" pitchFamily="34" charset="0"/>
                </a:endParaRPr>
              </a:p>
            </p:txBody>
          </p:sp>
          <p:sp>
            <p:nvSpPr>
              <p:cNvPr id="48" name="Rettangolo 11"/>
              <p:cNvSpPr>
                <a:spLocks noChangeArrowheads="1"/>
              </p:cNvSpPr>
              <p:nvPr/>
            </p:nvSpPr>
            <p:spPr bwMode="auto">
              <a:xfrm>
                <a:off x="5618873" y="6060189"/>
                <a:ext cx="1467142" cy="415498"/>
              </a:xfrm>
              <a:prstGeom prst="rect">
                <a:avLst/>
              </a:prstGeom>
              <a:solidFill>
                <a:schemeClr val="bg1"/>
              </a:solidFill>
              <a:ln>
                <a:noFill/>
              </a:ln>
              <a:extLst/>
            </p:spPr>
            <p:txBody>
              <a:bodyPr wrap="squar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en-US" altLang="it-IT" sz="2100" dirty="0" err="1">
                    <a:solidFill>
                      <a:schemeClr val="tx1">
                        <a:lumMod val="75000"/>
                        <a:lumOff val="25000"/>
                      </a:schemeClr>
                    </a:solidFill>
                    <a:latin typeface="Arial Narrow" panose="020B0606020202030204" pitchFamily="34" charset="0"/>
                  </a:rPr>
                  <a:t>Produto</a:t>
                </a:r>
                <a:r>
                  <a:rPr lang="en-US" altLang="it-IT" sz="2100" dirty="0">
                    <a:solidFill>
                      <a:schemeClr val="tx1">
                        <a:lumMod val="75000"/>
                        <a:lumOff val="25000"/>
                      </a:schemeClr>
                    </a:solidFill>
                    <a:latin typeface="Arial Narrow" panose="020B0606020202030204" pitchFamily="34" charset="0"/>
                  </a:rPr>
                  <a:t> </a:t>
                </a:r>
                <a:r>
                  <a:rPr lang="en-US" altLang="it-IT" sz="2100" dirty="0" err="1">
                    <a:solidFill>
                      <a:schemeClr val="tx1">
                        <a:lumMod val="75000"/>
                        <a:lumOff val="25000"/>
                      </a:schemeClr>
                    </a:solidFill>
                    <a:latin typeface="Arial Narrow" panose="020B0606020202030204" pitchFamily="34" charset="0"/>
                  </a:rPr>
                  <a:t>Valagro</a:t>
                </a:r>
                <a:endParaRPr lang="en-US" altLang="it-IT" sz="2100" dirty="0">
                  <a:solidFill>
                    <a:schemeClr val="tx1">
                      <a:lumMod val="75000"/>
                      <a:lumOff val="25000"/>
                    </a:schemeClr>
                  </a:solidFill>
                  <a:latin typeface="Arial Narrow" panose="020B0606020202030204" pitchFamily="34" charset="0"/>
                </a:endParaRPr>
              </a:p>
            </p:txBody>
          </p:sp>
        </p:grpSp>
        <p:sp>
          <p:nvSpPr>
            <p:cNvPr id="45" name="CasellaDiTesto 44"/>
            <p:cNvSpPr txBox="1"/>
            <p:nvPr/>
          </p:nvSpPr>
          <p:spPr>
            <a:xfrm>
              <a:off x="5409742" y="4178565"/>
              <a:ext cx="801045" cy="400110"/>
            </a:xfrm>
            <a:prstGeom prst="rect">
              <a:avLst/>
            </a:prstGeom>
            <a:solidFill>
              <a:schemeClr val="bg1"/>
            </a:solidFill>
          </p:spPr>
          <p:txBody>
            <a:bodyPr wrap="none" rtlCol="0">
              <a:spAutoFit/>
            </a:bodyPr>
            <a:lstStyle/>
            <a:p>
              <a:r>
                <a:rPr lang="it-IT" sz="2000" i="1" dirty="0">
                  <a:solidFill>
                    <a:schemeClr val="tx1">
                      <a:lumMod val="65000"/>
                      <a:lumOff val="35000"/>
                    </a:schemeClr>
                  </a:solidFill>
                  <a:latin typeface="Arial" panose="020B0604020202020204" pitchFamily="34" charset="0"/>
                  <a:cs typeface="Arial" panose="020B0604020202020204" pitchFamily="34" charset="0"/>
                </a:rPr>
                <a:t>Gene X</a:t>
              </a:r>
            </a:p>
          </p:txBody>
        </p:sp>
      </p:grpSp>
      <p:sp>
        <p:nvSpPr>
          <p:cNvPr id="49" name="Rettangolo 48"/>
          <p:cNvSpPr/>
          <p:nvPr/>
        </p:nvSpPr>
        <p:spPr>
          <a:xfrm>
            <a:off x="5816380" y="4617750"/>
            <a:ext cx="3639570" cy="150008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4" tIns="60877" rIns="121754" bIns="60877" rtlCol="0" anchor="ctr"/>
          <a:lstStyle/>
          <a:p>
            <a:pPr algn="ctr"/>
            <a:endParaRPr lang="it-IT"/>
          </a:p>
        </p:txBody>
      </p:sp>
      <p:pic>
        <p:nvPicPr>
          <p:cNvPr id="50" name="Picture 3"/>
          <p:cNvPicPr>
            <a:picLocks noChangeAspect="1" noChangeArrowheads="1"/>
          </p:cNvPicPr>
          <p:nvPr/>
        </p:nvPicPr>
        <p:blipFill rotWithShape="1">
          <a:blip r:embed="rId7">
            <a:clrChange>
              <a:clrFrom>
                <a:srgbClr val="FCFEFC"/>
              </a:clrFrom>
              <a:clrTo>
                <a:srgbClr val="FCFEFC">
                  <a:alpha val="0"/>
                </a:srgbClr>
              </a:clrTo>
            </a:clrChange>
            <a:extLst>
              <a:ext uri="{28A0092B-C50C-407E-A947-70E740481C1C}">
                <a14:useLocalDpi xmlns:a14="http://schemas.microsoft.com/office/drawing/2010/main"/>
              </a:ext>
            </a:extLst>
          </a:blip>
          <a:srcRect l="57692" t="38620" r="36231" b="45420"/>
          <a:stretch/>
        </p:blipFill>
        <p:spPr bwMode="auto">
          <a:xfrm>
            <a:off x="6348134" y="4864998"/>
            <a:ext cx="1054156" cy="116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rotWithShape="1">
          <a:blip r:embed="rId7">
            <a:clrChange>
              <a:clrFrom>
                <a:srgbClr val="FCFEFC"/>
              </a:clrFrom>
              <a:clrTo>
                <a:srgbClr val="FCFEFC">
                  <a:alpha val="0"/>
                </a:srgbClr>
              </a:clrTo>
            </a:clrChange>
            <a:extLst>
              <a:ext uri="{28A0092B-C50C-407E-A947-70E740481C1C}">
                <a14:useLocalDpi xmlns:a14="http://schemas.microsoft.com/office/drawing/2010/main"/>
              </a:ext>
            </a:extLst>
          </a:blip>
          <a:srcRect l="39149" t="34282" r="51312" b="45420"/>
          <a:stretch/>
        </p:blipFill>
        <p:spPr bwMode="auto">
          <a:xfrm>
            <a:off x="7564667" y="4617751"/>
            <a:ext cx="1654890" cy="148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descr="http://phenomics.cn/images/demo/Arabidopsi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2109" y="1732160"/>
            <a:ext cx="1587559" cy="11207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phenomics.cn/images/demo/Arabidopsi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8109" y="2893592"/>
            <a:ext cx="1587559" cy="1120776"/>
          </a:xfrm>
          <a:prstGeom prst="rect">
            <a:avLst/>
          </a:prstGeom>
          <a:noFill/>
          <a:extLst>
            <a:ext uri="{909E8E84-426E-40DD-AFC4-6F175D3DCCD1}">
              <a14:hiddenFill xmlns:a14="http://schemas.microsoft.com/office/drawing/2010/main">
                <a:solidFill>
                  <a:srgbClr val="FFFFFF"/>
                </a:solidFill>
              </a14:hiddenFill>
            </a:ext>
          </a:extLst>
        </p:spPr>
      </p:pic>
      <p:sp>
        <p:nvSpPr>
          <p:cNvPr id="67" name="CasellaDiTesto 7">
            <a:extLst>
              <a:ext uri="{FF2B5EF4-FFF2-40B4-BE49-F238E27FC236}">
                <a16:creationId xmlns:a16="http://schemas.microsoft.com/office/drawing/2014/main" id="{9B75BB8F-C1D4-4DC4-805A-893C92EF8217}"/>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pic>
        <p:nvPicPr>
          <p:cNvPr id="3" name="Immagine 2">
            <a:extLst>
              <a:ext uri="{FF2B5EF4-FFF2-40B4-BE49-F238E27FC236}">
                <a16:creationId xmlns:a16="http://schemas.microsoft.com/office/drawing/2014/main" id="{7E4F3896-93C3-498B-BDEE-6DCB41FE92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20643" y="2084488"/>
            <a:ext cx="2533262" cy="2533262"/>
          </a:xfrm>
          <a:prstGeom prst="rect">
            <a:avLst/>
          </a:prstGeom>
        </p:spPr>
      </p:pic>
      <p:sp>
        <p:nvSpPr>
          <p:cNvPr id="55" name="CasellaDiTesto 1">
            <a:extLst>
              <a:ext uri="{FF2B5EF4-FFF2-40B4-BE49-F238E27FC236}">
                <a16:creationId xmlns:a16="http://schemas.microsoft.com/office/drawing/2014/main" id="{27661B16-F49E-4849-990F-E73C8082E041}"/>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68" name="Gruppo 1">
            <a:extLst>
              <a:ext uri="{FF2B5EF4-FFF2-40B4-BE49-F238E27FC236}">
                <a16:creationId xmlns:a16="http://schemas.microsoft.com/office/drawing/2014/main" id="{27D5F311-CF3B-4CA5-914B-B611BCCF6DD9}"/>
              </a:ext>
            </a:extLst>
          </p:cNvPr>
          <p:cNvGrpSpPr/>
          <p:nvPr/>
        </p:nvGrpSpPr>
        <p:grpSpPr>
          <a:xfrm>
            <a:off x="479376" y="622205"/>
            <a:ext cx="5710447" cy="369332"/>
            <a:chOff x="551384" y="1052736"/>
            <a:chExt cx="5492101" cy="369332"/>
          </a:xfrm>
        </p:grpSpPr>
        <p:sp>
          <p:nvSpPr>
            <p:cNvPr id="69" name="Pentagon 41">
              <a:extLst>
                <a:ext uri="{FF2B5EF4-FFF2-40B4-BE49-F238E27FC236}">
                  <a16:creationId xmlns:a16="http://schemas.microsoft.com/office/drawing/2014/main" id="{70E0D98B-8792-4E61-A1C3-AFE2C79AA24B}"/>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0" name="Chevron 42">
              <a:extLst>
                <a:ext uri="{FF2B5EF4-FFF2-40B4-BE49-F238E27FC236}">
                  <a16:creationId xmlns:a16="http://schemas.microsoft.com/office/drawing/2014/main" id="{7782C327-F106-4383-A9D1-566454266677}"/>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1" name="Chevron 43">
              <a:extLst>
                <a:ext uri="{FF2B5EF4-FFF2-40B4-BE49-F238E27FC236}">
                  <a16:creationId xmlns:a16="http://schemas.microsoft.com/office/drawing/2014/main" id="{21B62C58-2C4D-40C4-A92B-ACA08D261CD1}"/>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2" name="Chevron 44">
              <a:extLst>
                <a:ext uri="{FF2B5EF4-FFF2-40B4-BE49-F238E27FC236}">
                  <a16:creationId xmlns:a16="http://schemas.microsoft.com/office/drawing/2014/main" id="{111B550F-CD33-4DF0-B80D-9F934FB0CE44}"/>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3" name="Chevron 45">
              <a:extLst>
                <a:ext uri="{FF2B5EF4-FFF2-40B4-BE49-F238E27FC236}">
                  <a16:creationId xmlns:a16="http://schemas.microsoft.com/office/drawing/2014/main" id="{655CAAEE-F509-4933-9F34-1E0E56BA52B4}"/>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4" name="TextBox 46">
              <a:extLst>
                <a:ext uri="{FF2B5EF4-FFF2-40B4-BE49-F238E27FC236}">
                  <a16:creationId xmlns:a16="http://schemas.microsoft.com/office/drawing/2014/main" id="{EB75627D-E53B-4A86-916A-538F3321BC9B}"/>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75" name="TextBox 47">
              <a:extLst>
                <a:ext uri="{FF2B5EF4-FFF2-40B4-BE49-F238E27FC236}">
                  <a16:creationId xmlns:a16="http://schemas.microsoft.com/office/drawing/2014/main" id="{F02B8A8E-1787-4A4C-98C5-5940CA5692E1}"/>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76" name="TextBox 48">
              <a:extLst>
                <a:ext uri="{FF2B5EF4-FFF2-40B4-BE49-F238E27FC236}">
                  <a16:creationId xmlns:a16="http://schemas.microsoft.com/office/drawing/2014/main" id="{DEBEA2CC-612A-4C9C-9E84-2AFF1424CE20}"/>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77" name="TextBox 49">
              <a:extLst>
                <a:ext uri="{FF2B5EF4-FFF2-40B4-BE49-F238E27FC236}">
                  <a16:creationId xmlns:a16="http://schemas.microsoft.com/office/drawing/2014/main" id="{E1C7CFDC-9ED4-49FE-9ACB-DE16F5670833}"/>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78" name="TextBox 50">
              <a:extLst>
                <a:ext uri="{FF2B5EF4-FFF2-40B4-BE49-F238E27FC236}">
                  <a16:creationId xmlns:a16="http://schemas.microsoft.com/office/drawing/2014/main" id="{98131803-B811-4242-8981-7866A276DDAC}"/>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38048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wipe(left)">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xEl>
                                              <p:pRg st="2" end="2"/>
                                            </p:txEl>
                                          </p:spTgt>
                                        </p:tgtEl>
                                        <p:attrNameLst>
                                          <p:attrName>style.visibility</p:attrName>
                                        </p:attrNameLst>
                                      </p:cBhvr>
                                      <p:to>
                                        <p:strVal val="visible"/>
                                      </p:to>
                                    </p:set>
                                    <p:animEffect transition="in" filter="wipe(left)">
                                      <p:cBhvr>
                                        <p:cTn id="12" dur="500"/>
                                        <p:tgtEl>
                                          <p:spTgt spid="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
                                            <p:txEl>
                                              <p:pRg st="4" end="4"/>
                                            </p:txEl>
                                          </p:spTgt>
                                        </p:tgtEl>
                                        <p:attrNameLst>
                                          <p:attrName>style.visibility</p:attrName>
                                        </p:attrNameLst>
                                      </p:cBhvr>
                                      <p:to>
                                        <p:strVal val="visible"/>
                                      </p:to>
                                    </p:set>
                                    <p:animEffect transition="in" filter="wipe(left)">
                                      <p:cBhvr>
                                        <p:cTn id="17" dur="500"/>
                                        <p:tgtEl>
                                          <p:spTgt spid="3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ntr" presetSubtype="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par>
                                <p:cTn id="31" presetID="10"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4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7"/>
          <p:cNvGrpSpPr>
            <a:grpSpLocks/>
          </p:cNvGrpSpPr>
          <p:nvPr/>
        </p:nvGrpSpPr>
        <p:grpSpPr bwMode="auto">
          <a:xfrm>
            <a:off x="5280438" y="1918481"/>
            <a:ext cx="719574" cy="4095751"/>
            <a:chOff x="2561" y="884"/>
            <a:chExt cx="340" cy="2580"/>
          </a:xfrm>
        </p:grpSpPr>
        <p:sp>
          <p:nvSpPr>
            <p:cNvPr id="30" name="Text Box 33"/>
            <p:cNvSpPr txBox="1">
              <a:spLocks noChangeArrowheads="1"/>
            </p:cNvSpPr>
            <p:nvPr/>
          </p:nvSpPr>
          <p:spPr bwMode="auto">
            <a:xfrm>
              <a:off x="2602" y="884"/>
              <a:ext cx="233" cy="291"/>
            </a:xfrm>
            <a:prstGeom prst="rect">
              <a:avLst/>
            </a:prstGeom>
            <a:noFill/>
            <a:ln w="9525">
              <a:noFill/>
              <a:miter lim="800000"/>
              <a:headEnd/>
              <a:tailEnd/>
            </a:ln>
            <a:effectLst/>
          </p:spPr>
          <p:txBody>
            <a:bodyPr wrap="none">
              <a:spAutoFit/>
            </a:bodyPr>
            <a:lstStyle/>
            <a:p>
              <a:r>
                <a:rPr lang="it-IT" dirty="0">
                  <a:solidFill>
                    <a:srgbClr val="FF0000"/>
                  </a:solidFill>
                  <a:sym typeface="Webdings" pitchFamily="18" charset="2"/>
                </a:rPr>
                <a:t></a:t>
              </a:r>
            </a:p>
          </p:txBody>
        </p:sp>
        <p:sp>
          <p:nvSpPr>
            <p:cNvPr id="31" name="Rectangle 34"/>
            <p:cNvSpPr>
              <a:spLocks noChangeArrowheads="1"/>
            </p:cNvSpPr>
            <p:nvPr/>
          </p:nvSpPr>
          <p:spPr bwMode="auto">
            <a:xfrm>
              <a:off x="2561" y="1392"/>
              <a:ext cx="340" cy="452"/>
            </a:xfrm>
            <a:prstGeom prst="rect">
              <a:avLst/>
            </a:prstGeom>
            <a:noFill/>
            <a:ln w="9525">
              <a:noFill/>
              <a:miter lim="800000"/>
              <a:headEnd/>
              <a:tailEnd/>
            </a:ln>
            <a:effectLst/>
          </p:spPr>
          <p:txBody>
            <a:bodyPr>
              <a:spAutoFit/>
            </a:bodyPr>
            <a:lstStyle/>
            <a:p>
              <a:r>
                <a:rPr lang="it-IT" sz="3900">
                  <a:solidFill>
                    <a:srgbClr val="008000"/>
                  </a:solidFill>
                  <a:sym typeface="Webdings" pitchFamily="18" charset="2"/>
                </a:rPr>
                <a:t></a:t>
              </a:r>
            </a:p>
          </p:txBody>
        </p:sp>
        <p:sp>
          <p:nvSpPr>
            <p:cNvPr id="32" name="Text Box 35"/>
            <p:cNvSpPr txBox="1">
              <a:spLocks noChangeArrowheads="1"/>
            </p:cNvSpPr>
            <p:nvPr/>
          </p:nvSpPr>
          <p:spPr bwMode="auto">
            <a:xfrm>
              <a:off x="2588" y="2050"/>
              <a:ext cx="233" cy="291"/>
            </a:xfrm>
            <a:prstGeom prst="rect">
              <a:avLst/>
            </a:prstGeom>
            <a:noFill/>
            <a:ln w="9525">
              <a:noFill/>
              <a:miter lim="800000"/>
              <a:headEnd/>
              <a:tailEnd/>
            </a:ln>
            <a:effectLst/>
          </p:spPr>
          <p:txBody>
            <a:bodyPr wrap="none">
              <a:spAutoFit/>
            </a:bodyPr>
            <a:lstStyle/>
            <a:p>
              <a:r>
                <a:rPr lang="it-IT">
                  <a:solidFill>
                    <a:srgbClr val="FF0000"/>
                  </a:solidFill>
                  <a:sym typeface="Webdings" pitchFamily="18" charset="2"/>
                </a:rPr>
                <a:t></a:t>
              </a:r>
            </a:p>
          </p:txBody>
        </p:sp>
        <p:sp>
          <p:nvSpPr>
            <p:cNvPr id="33" name="Text Box 36"/>
            <p:cNvSpPr txBox="1">
              <a:spLocks noChangeArrowheads="1"/>
            </p:cNvSpPr>
            <p:nvPr/>
          </p:nvSpPr>
          <p:spPr bwMode="auto">
            <a:xfrm>
              <a:off x="2597" y="2615"/>
              <a:ext cx="233" cy="291"/>
            </a:xfrm>
            <a:prstGeom prst="rect">
              <a:avLst/>
            </a:prstGeom>
            <a:noFill/>
            <a:ln w="9525">
              <a:noFill/>
              <a:miter lim="800000"/>
              <a:headEnd/>
              <a:tailEnd/>
            </a:ln>
            <a:effectLst/>
          </p:spPr>
          <p:txBody>
            <a:bodyPr wrap="none">
              <a:spAutoFit/>
            </a:bodyPr>
            <a:lstStyle/>
            <a:p>
              <a:r>
                <a:rPr lang="it-IT">
                  <a:solidFill>
                    <a:srgbClr val="FF0000"/>
                  </a:solidFill>
                  <a:sym typeface="Webdings" pitchFamily="18" charset="2"/>
                </a:rPr>
                <a:t></a:t>
              </a:r>
            </a:p>
          </p:txBody>
        </p:sp>
        <p:sp>
          <p:nvSpPr>
            <p:cNvPr id="34" name="Text Box 37"/>
            <p:cNvSpPr txBox="1">
              <a:spLocks noChangeArrowheads="1"/>
            </p:cNvSpPr>
            <p:nvPr/>
          </p:nvSpPr>
          <p:spPr bwMode="auto">
            <a:xfrm>
              <a:off x="2602" y="3173"/>
              <a:ext cx="233" cy="291"/>
            </a:xfrm>
            <a:prstGeom prst="rect">
              <a:avLst/>
            </a:prstGeom>
            <a:noFill/>
            <a:ln w="9525">
              <a:noFill/>
              <a:miter lim="800000"/>
              <a:headEnd/>
              <a:tailEnd/>
            </a:ln>
            <a:effectLst/>
          </p:spPr>
          <p:txBody>
            <a:bodyPr wrap="none">
              <a:spAutoFit/>
            </a:bodyPr>
            <a:lstStyle/>
            <a:p>
              <a:r>
                <a:rPr lang="it-IT" dirty="0">
                  <a:solidFill>
                    <a:srgbClr val="FF0000"/>
                  </a:solidFill>
                  <a:sym typeface="Webdings" pitchFamily="18" charset="2"/>
                </a:rPr>
                <a:t></a:t>
              </a:r>
            </a:p>
          </p:txBody>
        </p:sp>
      </p:grpSp>
      <p:sp>
        <p:nvSpPr>
          <p:cNvPr id="37" name="Text Box 40"/>
          <p:cNvSpPr txBox="1">
            <a:spLocks noChangeArrowheads="1"/>
          </p:cNvSpPr>
          <p:nvPr/>
        </p:nvSpPr>
        <p:spPr bwMode="auto">
          <a:xfrm>
            <a:off x="3114293" y="6392988"/>
            <a:ext cx="1462804" cy="492396"/>
          </a:xfrm>
          <a:prstGeom prst="rect">
            <a:avLst/>
          </a:prstGeom>
          <a:noFill/>
          <a:ln w="9525">
            <a:noFill/>
            <a:miter lim="800000"/>
            <a:headEnd/>
            <a:tailEnd/>
          </a:ln>
          <a:effectLst/>
        </p:spPr>
        <p:txBody>
          <a:bodyPr wrap="none" lIns="121872" tIns="60937" rIns="121872" bIns="60937">
            <a:spAutoFit/>
          </a:bodyPr>
          <a:lstStyle/>
          <a:p>
            <a:r>
              <a:rPr lang="it-IT" dirty="0">
                <a:solidFill>
                  <a:srgbClr val="2C5352"/>
                </a:solidFill>
                <a:latin typeface="Arial" panose="020B0604020202020204" pitchFamily="34" charset="0"/>
                <a:cs typeface="Arial" panose="020B0604020202020204" pitchFamily="34" charset="0"/>
              </a:rPr>
              <a:t>3 meses</a:t>
            </a:r>
          </a:p>
        </p:txBody>
      </p:sp>
      <p:grpSp>
        <p:nvGrpSpPr>
          <p:cNvPr id="38" name="Group 41"/>
          <p:cNvGrpSpPr>
            <a:grpSpLocks/>
          </p:cNvGrpSpPr>
          <p:nvPr/>
        </p:nvGrpSpPr>
        <p:grpSpPr bwMode="auto">
          <a:xfrm>
            <a:off x="6768423" y="3280554"/>
            <a:ext cx="1477241" cy="1774825"/>
            <a:chOff x="3390" y="1742"/>
            <a:chExt cx="698" cy="1118"/>
          </a:xfrm>
        </p:grpSpPr>
        <p:pic>
          <p:nvPicPr>
            <p:cNvPr id="41" name="Picture 44" descr="microtom_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0" y="1742"/>
              <a:ext cx="698" cy="698"/>
            </a:xfrm>
            <a:prstGeom prst="rect">
              <a:avLst/>
            </a:prstGeom>
            <a:noFill/>
          </p:spPr>
        </p:pic>
        <p:sp>
          <p:nvSpPr>
            <p:cNvPr id="43" name="Text Box 46"/>
            <p:cNvSpPr txBox="1">
              <a:spLocks noChangeArrowheads="1"/>
            </p:cNvSpPr>
            <p:nvPr/>
          </p:nvSpPr>
          <p:spPr bwMode="auto">
            <a:xfrm>
              <a:off x="3390" y="2569"/>
              <a:ext cx="662" cy="291"/>
            </a:xfrm>
            <a:prstGeom prst="rect">
              <a:avLst/>
            </a:prstGeom>
            <a:noFill/>
            <a:ln w="9525">
              <a:noFill/>
              <a:miter lim="800000"/>
              <a:headEnd/>
              <a:tailEnd/>
            </a:ln>
            <a:effectLst/>
          </p:spPr>
          <p:txBody>
            <a:bodyPr wrap="none">
              <a:spAutoFit/>
            </a:bodyPr>
            <a:lstStyle/>
            <a:p>
              <a:r>
                <a:rPr lang="it-IT" dirty="0">
                  <a:solidFill>
                    <a:srgbClr val="2C5352"/>
                  </a:solidFill>
                  <a:latin typeface="Arial" panose="020B0604020202020204" pitchFamily="34" charset="0"/>
                  <a:cs typeface="Arial" panose="020B0604020202020204" pitchFamily="34" charset="0"/>
                </a:rPr>
                <a:t>6 meses</a:t>
              </a:r>
            </a:p>
          </p:txBody>
        </p:sp>
      </p:grpSp>
      <p:sp>
        <p:nvSpPr>
          <p:cNvPr id="48" name="Text Box 51"/>
          <p:cNvSpPr txBox="1">
            <a:spLocks noChangeArrowheads="1"/>
          </p:cNvSpPr>
          <p:nvPr/>
        </p:nvSpPr>
        <p:spPr bwMode="auto">
          <a:xfrm>
            <a:off x="9263941" y="3873136"/>
            <a:ext cx="2927267" cy="861728"/>
          </a:xfrm>
          <a:prstGeom prst="rect">
            <a:avLst/>
          </a:prstGeom>
          <a:noFill/>
          <a:ln w="9525">
            <a:noFill/>
            <a:miter lim="800000"/>
            <a:headEnd/>
            <a:tailEnd/>
          </a:ln>
          <a:effectLst/>
        </p:spPr>
        <p:txBody>
          <a:bodyPr wrap="square" lIns="121872" tIns="60937" rIns="121872" bIns="60937">
            <a:spAutoFit/>
          </a:bodyPr>
          <a:lstStyle/>
          <a:p>
            <a:pPr algn="ctr"/>
            <a:r>
              <a:rPr lang="it-IT" dirty="0">
                <a:solidFill>
                  <a:srgbClr val="2C5352"/>
                </a:solidFill>
                <a:latin typeface="Arial" panose="020B0604020202020204" pitchFamily="34" charset="0"/>
                <a:cs typeface="Arial" panose="020B0604020202020204" pitchFamily="34" charset="0"/>
              </a:rPr>
              <a:t>Ensaios agronómicos</a:t>
            </a:r>
          </a:p>
        </p:txBody>
      </p:sp>
      <p:pic>
        <p:nvPicPr>
          <p:cNvPr id="2050" name="Picture 2" descr="http://www.anamastohum.com/_common/assets/images/timthumb.php?src=/_common/assets/images/products/d3e2fb76dab045a61a57fb705cef8e5f.jpg&amp;w=720&amp;h=540&amp;m=k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46731" y="2200405"/>
            <a:ext cx="2897154" cy="1665335"/>
          </a:xfrm>
          <a:prstGeom prst="rect">
            <a:avLst/>
          </a:prstGeom>
          <a:noFill/>
          <a:extLst>
            <a:ext uri="{909E8E84-426E-40DD-AFC4-6F175D3DCCD1}">
              <a14:hiddenFill xmlns:a14="http://schemas.microsoft.com/office/drawing/2010/main">
                <a:solidFill>
                  <a:srgbClr val="FFFFFF"/>
                </a:solidFill>
              </a14:hiddenFill>
            </a:ext>
          </a:extLst>
        </p:spPr>
      </p:pic>
      <p:sp>
        <p:nvSpPr>
          <p:cNvPr id="50" name="Line 30"/>
          <p:cNvSpPr>
            <a:spLocks noChangeShapeType="1"/>
          </p:cNvSpPr>
          <p:nvPr/>
        </p:nvSpPr>
        <p:spPr bwMode="auto">
          <a:xfrm flipV="1">
            <a:off x="240112" y="6304855"/>
            <a:ext cx="0" cy="36004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72" tIns="60937" rIns="121872" bIns="60937" anchor="ctr"/>
          <a:lstStyle/>
          <a:p>
            <a:pPr fontAlgn="base">
              <a:spcBef>
                <a:spcPct val="0"/>
              </a:spcBef>
              <a:spcAft>
                <a:spcPct val="0"/>
              </a:spcAft>
              <a:defRPr/>
            </a:pPr>
            <a:endParaRPr lang="it-IT">
              <a:solidFill>
                <a:srgbClr val="000000"/>
              </a:solidFill>
              <a:cs typeface="ＭＳ Ｐゴシック" charset="0"/>
            </a:endParaRPr>
          </a:p>
        </p:txBody>
      </p:sp>
      <p:pic>
        <p:nvPicPr>
          <p:cNvPr id="45" name="Picture 44" descr="Schermata 2015-04-22 alle 11.03.3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885" y="1696343"/>
            <a:ext cx="5208137" cy="4536504"/>
          </a:xfrm>
          <a:prstGeom prst="rect">
            <a:avLst/>
          </a:prstGeom>
        </p:spPr>
      </p:pic>
      <p:sp>
        <p:nvSpPr>
          <p:cNvPr id="52" name="Line 30"/>
          <p:cNvSpPr>
            <a:spLocks noChangeShapeType="1"/>
          </p:cNvSpPr>
          <p:nvPr/>
        </p:nvSpPr>
        <p:spPr bwMode="auto">
          <a:xfrm flipH="1" flipV="1">
            <a:off x="4727848" y="6664895"/>
            <a:ext cx="888162" cy="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72" tIns="60937" rIns="121872" bIns="60937" anchor="ctr"/>
          <a:lstStyle/>
          <a:p>
            <a:pPr fontAlgn="base">
              <a:spcBef>
                <a:spcPct val="0"/>
              </a:spcBef>
              <a:spcAft>
                <a:spcPct val="0"/>
              </a:spcAft>
              <a:defRPr/>
            </a:pPr>
            <a:endParaRPr lang="it-IT">
              <a:solidFill>
                <a:srgbClr val="000000"/>
              </a:solidFill>
              <a:cs typeface="ＭＳ Ｐゴシック" charset="0"/>
            </a:endParaRPr>
          </a:p>
        </p:txBody>
      </p:sp>
      <p:sp>
        <p:nvSpPr>
          <p:cNvPr id="53" name="Line 30"/>
          <p:cNvSpPr>
            <a:spLocks noChangeShapeType="1"/>
          </p:cNvSpPr>
          <p:nvPr/>
        </p:nvSpPr>
        <p:spPr bwMode="auto">
          <a:xfrm flipV="1">
            <a:off x="5616010" y="6088831"/>
            <a:ext cx="0" cy="576064"/>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72" tIns="60937" rIns="121872" bIns="60937" anchor="ctr"/>
          <a:lstStyle/>
          <a:p>
            <a:pPr fontAlgn="base">
              <a:spcBef>
                <a:spcPct val="0"/>
              </a:spcBef>
              <a:spcAft>
                <a:spcPct val="0"/>
              </a:spcAft>
              <a:defRPr/>
            </a:pPr>
            <a:endParaRPr lang="it-IT">
              <a:solidFill>
                <a:srgbClr val="000000"/>
              </a:solidFill>
              <a:cs typeface="ＭＳ Ｐゴシック" charset="0"/>
            </a:endParaRPr>
          </a:p>
        </p:txBody>
      </p:sp>
      <p:pic>
        <p:nvPicPr>
          <p:cNvPr id="47" name="Picture 4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00003" y="2920485"/>
            <a:ext cx="671987" cy="264345"/>
          </a:xfrm>
          <a:prstGeom prst="rect">
            <a:avLst/>
          </a:prstGeom>
        </p:spPr>
      </p:pic>
      <p:pic>
        <p:nvPicPr>
          <p:cNvPr id="54" name="Picture 5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67988" y="1768352"/>
            <a:ext cx="1455339" cy="1168253"/>
          </a:xfrm>
          <a:prstGeom prst="rect">
            <a:avLst/>
          </a:prstGeom>
        </p:spPr>
      </p:pic>
      <p:pic>
        <p:nvPicPr>
          <p:cNvPr id="56" name="Picture 5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99959" y="2224093"/>
            <a:ext cx="671987" cy="264345"/>
          </a:xfrm>
          <a:prstGeom prst="rect">
            <a:avLst/>
          </a:prstGeom>
        </p:spPr>
      </p:pic>
      <p:pic>
        <p:nvPicPr>
          <p:cNvPr id="57" name="Picture 5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99959" y="3568557"/>
            <a:ext cx="671987" cy="264345"/>
          </a:xfrm>
          <a:prstGeom prst="rect">
            <a:avLst/>
          </a:prstGeom>
        </p:spPr>
      </p:pic>
      <p:sp>
        <p:nvSpPr>
          <p:cNvPr id="58" name="Line 30"/>
          <p:cNvSpPr>
            <a:spLocks noChangeShapeType="1"/>
          </p:cNvSpPr>
          <p:nvPr/>
        </p:nvSpPr>
        <p:spPr bwMode="auto">
          <a:xfrm flipV="1">
            <a:off x="6096001" y="4504655"/>
            <a:ext cx="0" cy="36004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72" tIns="60937" rIns="121872" bIns="60937" anchor="ctr"/>
          <a:lstStyle/>
          <a:p>
            <a:pPr fontAlgn="base">
              <a:spcBef>
                <a:spcPct val="0"/>
              </a:spcBef>
              <a:spcAft>
                <a:spcPct val="0"/>
              </a:spcAft>
              <a:defRPr/>
            </a:pPr>
            <a:endParaRPr lang="it-IT">
              <a:solidFill>
                <a:srgbClr val="000000"/>
              </a:solidFill>
              <a:cs typeface="ＭＳ Ｐゴシック" charset="0"/>
            </a:endParaRPr>
          </a:p>
        </p:txBody>
      </p:sp>
      <p:sp>
        <p:nvSpPr>
          <p:cNvPr id="59" name="Line 30"/>
          <p:cNvSpPr>
            <a:spLocks noChangeShapeType="1"/>
          </p:cNvSpPr>
          <p:nvPr/>
        </p:nvSpPr>
        <p:spPr bwMode="auto">
          <a:xfrm flipH="1" flipV="1">
            <a:off x="6096003" y="4864695"/>
            <a:ext cx="671987" cy="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72" tIns="60937" rIns="121872" bIns="60937" anchor="ctr"/>
          <a:lstStyle/>
          <a:p>
            <a:pPr fontAlgn="base">
              <a:spcBef>
                <a:spcPct val="0"/>
              </a:spcBef>
              <a:spcAft>
                <a:spcPct val="0"/>
              </a:spcAft>
              <a:defRPr/>
            </a:pPr>
            <a:endParaRPr lang="it-IT">
              <a:solidFill>
                <a:srgbClr val="000000"/>
              </a:solidFill>
              <a:cs typeface="ＭＳ Ｐゴシック" charset="0"/>
            </a:endParaRPr>
          </a:p>
        </p:txBody>
      </p:sp>
      <p:sp>
        <p:nvSpPr>
          <p:cNvPr id="60" name="Line 30"/>
          <p:cNvSpPr>
            <a:spLocks noChangeShapeType="1"/>
          </p:cNvSpPr>
          <p:nvPr/>
        </p:nvSpPr>
        <p:spPr bwMode="auto">
          <a:xfrm flipH="1" flipV="1">
            <a:off x="8399959" y="4864695"/>
            <a:ext cx="767985" cy="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72" tIns="60937" rIns="121872" bIns="60937" anchor="ctr"/>
          <a:lstStyle/>
          <a:p>
            <a:pPr fontAlgn="base">
              <a:spcBef>
                <a:spcPct val="0"/>
              </a:spcBef>
              <a:spcAft>
                <a:spcPct val="0"/>
              </a:spcAft>
              <a:defRPr/>
            </a:pPr>
            <a:endParaRPr lang="it-IT">
              <a:solidFill>
                <a:srgbClr val="000000"/>
              </a:solidFill>
              <a:cs typeface="ＭＳ Ｐゴシック" charset="0"/>
            </a:endParaRPr>
          </a:p>
        </p:txBody>
      </p:sp>
      <p:sp>
        <p:nvSpPr>
          <p:cNvPr id="61" name="Line 30"/>
          <p:cNvSpPr>
            <a:spLocks noChangeShapeType="1"/>
          </p:cNvSpPr>
          <p:nvPr/>
        </p:nvSpPr>
        <p:spPr bwMode="auto">
          <a:xfrm flipV="1">
            <a:off x="9167942" y="4504655"/>
            <a:ext cx="0" cy="360040"/>
          </a:xfrm>
          <a:prstGeom prst="line">
            <a:avLst/>
          </a:prstGeom>
          <a:noFill/>
          <a:ln w="28575" cap="rnd">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72" tIns="60937" rIns="121872" bIns="60937" anchor="ctr"/>
          <a:lstStyle/>
          <a:p>
            <a:pPr fontAlgn="base">
              <a:spcBef>
                <a:spcPct val="0"/>
              </a:spcBef>
              <a:spcAft>
                <a:spcPct val="0"/>
              </a:spcAft>
              <a:defRPr/>
            </a:pPr>
            <a:endParaRPr lang="it-IT">
              <a:solidFill>
                <a:srgbClr val="000000"/>
              </a:solidFill>
              <a:cs typeface="ＭＳ Ｐゴシック" charset="0"/>
            </a:endParaRPr>
          </a:p>
        </p:txBody>
      </p:sp>
      <p:sp>
        <p:nvSpPr>
          <p:cNvPr id="29" name="CasellaDiTesto 28"/>
          <p:cNvSpPr txBox="1"/>
          <p:nvPr/>
        </p:nvSpPr>
        <p:spPr>
          <a:xfrm>
            <a:off x="797" y="1060020"/>
            <a:ext cx="12190410" cy="492309"/>
          </a:xfrm>
          <a:prstGeom prst="rect">
            <a:avLst/>
          </a:prstGeom>
          <a:noFill/>
        </p:spPr>
        <p:txBody>
          <a:bodyPr wrap="square" lIns="121754" tIns="60877" rIns="121754" bIns="60877" rtlCol="0">
            <a:spAutoFit/>
          </a:bodyPr>
          <a:lstStyle/>
          <a:p>
            <a:pPr algn="ctr"/>
            <a:r>
              <a:rPr lang="it-IT" dirty="0">
                <a:ln w="19050">
                  <a:noFill/>
                </a:ln>
                <a:solidFill>
                  <a:srgbClr val="2C5352"/>
                </a:solidFill>
                <a:latin typeface="Arial" panose="020B0604020202020204" pitchFamily="34" charset="0"/>
                <a:cs typeface="Arial" panose="020B0604020202020204" pitchFamily="34" charset="0"/>
              </a:rPr>
              <a:t>EXEMPLO TÍPICO</a:t>
            </a:r>
          </a:p>
        </p:txBody>
      </p:sp>
      <p:sp>
        <p:nvSpPr>
          <p:cNvPr id="4" name="CasellaDiTesto 3"/>
          <p:cNvSpPr txBox="1"/>
          <p:nvPr/>
        </p:nvSpPr>
        <p:spPr>
          <a:xfrm>
            <a:off x="6960099" y="5745342"/>
            <a:ext cx="4860189" cy="415470"/>
          </a:xfrm>
          <a:prstGeom prst="rect">
            <a:avLst/>
          </a:prstGeom>
          <a:noFill/>
        </p:spPr>
        <p:txBody>
          <a:bodyPr wrap="none" lIns="91414" tIns="45706" rIns="91414" bIns="45706" rtlCol="0">
            <a:spAutoFit/>
          </a:bodyPr>
          <a:lstStyle/>
          <a:p>
            <a:r>
              <a:rPr lang="pt-BR" sz="2100" dirty="0">
                <a:solidFill>
                  <a:srgbClr val="2C5352"/>
                </a:solidFill>
                <a:latin typeface="Arial" panose="020B0604020202020204" pitchFamily="34" charset="0"/>
                <a:cs typeface="Arial" panose="020B0604020202020204" pitchFamily="34" charset="0"/>
              </a:rPr>
              <a:t>Genômica: Não só em </a:t>
            </a:r>
            <a:r>
              <a:rPr lang="pt-BR" sz="2100" dirty="0" err="1">
                <a:solidFill>
                  <a:srgbClr val="2C5352"/>
                </a:solidFill>
                <a:latin typeface="Arial" panose="020B0604020202020204" pitchFamily="34" charset="0"/>
                <a:cs typeface="Arial" panose="020B0604020202020204" pitchFamily="34" charset="0"/>
              </a:rPr>
              <a:t>Arabidopsis</a:t>
            </a:r>
            <a:r>
              <a:rPr lang="pt-BR" sz="2100" dirty="0">
                <a:solidFill>
                  <a:srgbClr val="2C5352"/>
                </a:solidFill>
                <a:latin typeface="Arial" panose="020B0604020202020204" pitchFamily="34" charset="0"/>
                <a:cs typeface="Arial" panose="020B0604020202020204" pitchFamily="34" charset="0"/>
              </a:rPr>
              <a:t>...</a:t>
            </a:r>
            <a:endParaRPr lang="it-IT" sz="2100" dirty="0">
              <a:solidFill>
                <a:srgbClr val="2C5352"/>
              </a:solidFill>
              <a:latin typeface="Arial" panose="020B0604020202020204" pitchFamily="34" charset="0"/>
              <a:cs typeface="Arial" panose="020B0604020202020204" pitchFamily="34" charset="0"/>
            </a:endParaRPr>
          </a:p>
        </p:txBody>
      </p:sp>
      <p:sp>
        <p:nvSpPr>
          <p:cNvPr id="79" name="CasellaDiTesto 7">
            <a:extLst>
              <a:ext uri="{FF2B5EF4-FFF2-40B4-BE49-F238E27FC236}">
                <a16:creationId xmlns:a16="http://schemas.microsoft.com/office/drawing/2014/main" id="{A206151F-7010-447F-92E4-CF567A3472F4}"/>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42" name="CasellaDiTesto 1">
            <a:extLst>
              <a:ext uri="{FF2B5EF4-FFF2-40B4-BE49-F238E27FC236}">
                <a16:creationId xmlns:a16="http://schemas.microsoft.com/office/drawing/2014/main" id="{ADD399B1-5060-4F81-B213-6F1AC4FE25A4}"/>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44" name="Gruppo 1">
            <a:extLst>
              <a:ext uri="{FF2B5EF4-FFF2-40B4-BE49-F238E27FC236}">
                <a16:creationId xmlns:a16="http://schemas.microsoft.com/office/drawing/2014/main" id="{9B6E9E36-98A8-4E14-9A24-EC49F11019DF}"/>
              </a:ext>
            </a:extLst>
          </p:cNvPr>
          <p:cNvGrpSpPr/>
          <p:nvPr/>
        </p:nvGrpSpPr>
        <p:grpSpPr>
          <a:xfrm>
            <a:off x="479376" y="622205"/>
            <a:ext cx="5710447" cy="369332"/>
            <a:chOff x="551384" y="1052736"/>
            <a:chExt cx="5492101" cy="369332"/>
          </a:xfrm>
        </p:grpSpPr>
        <p:sp>
          <p:nvSpPr>
            <p:cNvPr id="46" name="Pentagon 41">
              <a:extLst>
                <a:ext uri="{FF2B5EF4-FFF2-40B4-BE49-F238E27FC236}">
                  <a16:creationId xmlns:a16="http://schemas.microsoft.com/office/drawing/2014/main" id="{85E7A25E-F8DF-4427-9E23-B8F740EC9566}"/>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9" name="Chevron 42">
              <a:extLst>
                <a:ext uri="{FF2B5EF4-FFF2-40B4-BE49-F238E27FC236}">
                  <a16:creationId xmlns:a16="http://schemas.microsoft.com/office/drawing/2014/main" id="{AC8EA388-4F4B-4C11-B881-009C8571D2C3}"/>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1" name="Chevron 43">
              <a:extLst>
                <a:ext uri="{FF2B5EF4-FFF2-40B4-BE49-F238E27FC236}">
                  <a16:creationId xmlns:a16="http://schemas.microsoft.com/office/drawing/2014/main" id="{8A53EFE3-ABCD-42ED-AFF1-BFBA658801A0}"/>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5" name="Chevron 44">
              <a:extLst>
                <a:ext uri="{FF2B5EF4-FFF2-40B4-BE49-F238E27FC236}">
                  <a16:creationId xmlns:a16="http://schemas.microsoft.com/office/drawing/2014/main" id="{F867AC5E-B7FE-460F-95A6-F72D4258D9C6}"/>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2" name="Chevron 45">
              <a:extLst>
                <a:ext uri="{FF2B5EF4-FFF2-40B4-BE49-F238E27FC236}">
                  <a16:creationId xmlns:a16="http://schemas.microsoft.com/office/drawing/2014/main" id="{60569428-4336-4F4A-8E40-01FC4F7DBF33}"/>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3" name="TextBox 46">
              <a:extLst>
                <a:ext uri="{FF2B5EF4-FFF2-40B4-BE49-F238E27FC236}">
                  <a16:creationId xmlns:a16="http://schemas.microsoft.com/office/drawing/2014/main" id="{69FFA472-C0A0-4200-BBB1-6B4A40CFFBFA}"/>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4" name="TextBox 47">
              <a:extLst>
                <a:ext uri="{FF2B5EF4-FFF2-40B4-BE49-F238E27FC236}">
                  <a16:creationId xmlns:a16="http://schemas.microsoft.com/office/drawing/2014/main" id="{17FFCA2A-7262-472F-BF3D-42FE3F7D2BD1}"/>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5" name="TextBox 48">
              <a:extLst>
                <a:ext uri="{FF2B5EF4-FFF2-40B4-BE49-F238E27FC236}">
                  <a16:creationId xmlns:a16="http://schemas.microsoft.com/office/drawing/2014/main" id="{7805E3A1-84D4-4E58-87B5-2853DF930F5A}"/>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78" name="TextBox 49">
              <a:extLst>
                <a:ext uri="{FF2B5EF4-FFF2-40B4-BE49-F238E27FC236}">
                  <a16:creationId xmlns:a16="http://schemas.microsoft.com/office/drawing/2014/main" id="{8A317D59-92DE-452F-AB1D-2A2CCA981B65}"/>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80" name="TextBox 50">
              <a:extLst>
                <a:ext uri="{FF2B5EF4-FFF2-40B4-BE49-F238E27FC236}">
                  <a16:creationId xmlns:a16="http://schemas.microsoft.com/office/drawing/2014/main" id="{DC0C1FFA-9800-464E-9270-5B62C5D93258}"/>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50713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lide(from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par>
                                <p:cTn id="13" presetID="22" presetClass="entr" presetSubtype="8"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500"/>
                                        <p:tgtEl>
                                          <p:spTgt spid="5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left)">
                                      <p:cBhvr>
                                        <p:cTn id="18" dur="500"/>
                                        <p:tgtEl>
                                          <p:spTgt spid="5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22" presetClass="entr" presetSubtype="8"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left)">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8" fill="hold"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left)">
                                      <p:cBhvr>
                                        <p:cTn id="38" dur="500"/>
                                        <p:tgtEl>
                                          <p:spTgt spid="57"/>
                                        </p:tgtEl>
                                      </p:cBhvr>
                                    </p:animEffect>
                                  </p:childTnLst>
                                </p:cTn>
                              </p:par>
                              <p:par>
                                <p:cTn id="39" presetID="22" presetClass="entr" presetSubtype="8"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wipe(left)">
                                      <p:cBhvr>
                                        <p:cTn id="41" dur="500"/>
                                        <p:tgtEl>
                                          <p:spTgt spid="205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left)">
                                      <p:cBhvr>
                                        <p:cTn id="44" dur="5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8" grpId="0" animBg="1"/>
      <p:bldP spid="59" grpId="0" animBg="1"/>
      <p:bldP spid="60" grpId="0" animBg="1"/>
      <p:bldP spid="61"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9"/>
          <p:cNvSpPr/>
          <p:nvPr/>
        </p:nvSpPr>
        <p:spPr>
          <a:xfrm>
            <a:off x="479376" y="1741149"/>
            <a:ext cx="11552854" cy="646331"/>
          </a:xfrm>
          <a:prstGeom prst="rect">
            <a:avLst/>
          </a:prstGeom>
        </p:spPr>
        <p:txBody>
          <a:bodyPr wrap="square">
            <a:spAutoFit/>
          </a:bodyPr>
          <a:lstStyle/>
          <a:p>
            <a:pPr eaLnBrk="1" hangingPunct="1">
              <a:defRPr/>
            </a:pPr>
            <a:r>
              <a:rPr lang="pt-BR" sz="1800" b="0" dirty="0">
                <a:solidFill>
                  <a:prstClr val="black">
                    <a:lumMod val="75000"/>
                    <a:lumOff val="25000"/>
                  </a:prstClr>
                </a:solidFill>
                <a:latin typeface="Arial" panose="020B0604020202020204" pitchFamily="34" charset="0"/>
                <a:cs typeface="Arial" panose="020B0604020202020204" pitchFamily="34" charset="0"/>
              </a:rPr>
              <a:t>Visão geral sobre o </a:t>
            </a:r>
            <a:r>
              <a:rPr lang="pt-BR" sz="1800" b="0" dirty="0" err="1">
                <a:solidFill>
                  <a:prstClr val="black">
                    <a:lumMod val="75000"/>
                    <a:lumOff val="25000"/>
                  </a:prstClr>
                </a:solidFill>
                <a:latin typeface="Arial" panose="020B0604020202020204" pitchFamily="34" charset="0"/>
                <a:cs typeface="Arial" panose="020B0604020202020204" pitchFamily="34" charset="0"/>
              </a:rPr>
              <a:t>transcriptoma</a:t>
            </a:r>
            <a:r>
              <a:rPr lang="pt-BR" sz="1800" b="0" dirty="0">
                <a:solidFill>
                  <a:prstClr val="black">
                    <a:lumMod val="75000"/>
                    <a:lumOff val="25000"/>
                  </a:prstClr>
                </a:solidFill>
                <a:latin typeface="Arial" panose="020B0604020202020204" pitchFamily="34" charset="0"/>
                <a:cs typeface="Arial" panose="020B0604020202020204" pitchFamily="34" charset="0"/>
              </a:rPr>
              <a:t> de </a:t>
            </a:r>
            <a:r>
              <a:rPr lang="pt-BR" sz="1800" b="0" dirty="0" err="1">
                <a:solidFill>
                  <a:prstClr val="black">
                    <a:lumMod val="75000"/>
                    <a:lumOff val="25000"/>
                  </a:prstClr>
                </a:solidFill>
                <a:latin typeface="Arial" panose="020B0604020202020204" pitchFamily="34" charset="0"/>
                <a:cs typeface="Arial" panose="020B0604020202020204" pitchFamily="34" charset="0"/>
              </a:rPr>
              <a:t>Arabidopsis</a:t>
            </a:r>
            <a:r>
              <a:rPr lang="pt-BR" sz="1800" b="0" dirty="0">
                <a:solidFill>
                  <a:prstClr val="black">
                    <a:lumMod val="75000"/>
                    <a:lumOff val="25000"/>
                  </a:prstClr>
                </a:solidFill>
                <a:latin typeface="Arial" panose="020B0604020202020204" pitchFamily="34" charset="0"/>
                <a:cs typeface="Arial" panose="020B0604020202020204" pitchFamily="34" charset="0"/>
              </a:rPr>
              <a:t> em resposta a MEGAFOL comparado à testemunha não tratada (impressão digital)</a:t>
            </a:r>
            <a:endParaRPr lang="en-US" sz="1800" b="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1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66907" y="2132857"/>
            <a:ext cx="5876346" cy="4604000"/>
          </a:xfrm>
          <a:prstGeom prst="rect">
            <a:avLst/>
          </a:prstGeom>
          <a:noFill/>
          <a:ln w="50800">
            <a:solidFill>
              <a:srgbClr val="000000"/>
            </a:solidFill>
            <a:miter lim="800000"/>
            <a:headEnd/>
            <a:tailEnd/>
          </a:ln>
        </p:spPr>
      </p:pic>
      <p:sp>
        <p:nvSpPr>
          <p:cNvPr id="16" name="Text Box 16"/>
          <p:cNvSpPr txBox="1">
            <a:spLocks noChangeArrowheads="1"/>
          </p:cNvSpPr>
          <p:nvPr/>
        </p:nvSpPr>
        <p:spPr bwMode="auto">
          <a:xfrm>
            <a:off x="9590084" y="5117512"/>
            <a:ext cx="2340700" cy="630942"/>
          </a:xfrm>
          <a:prstGeom prst="rect">
            <a:avLst/>
          </a:prstGeom>
          <a:solidFill>
            <a:schemeClr val="accent5">
              <a:lumMod val="90000"/>
            </a:schemeClr>
          </a:solidFill>
          <a:ln w="15875">
            <a:solidFill>
              <a:srgbClr val="FF0000"/>
            </a:solidFill>
            <a:miter lim="800000"/>
            <a:headEnd/>
            <a:tailEnd/>
          </a:ln>
        </p:spPr>
        <p:txBody>
          <a:bodyPr wrap="square">
            <a:spAutoFit/>
          </a:bodyPr>
          <a:lstStyle/>
          <a:p>
            <a:pPr algn="ctr" eaLnBrk="1" hangingPunct="1">
              <a:spcBef>
                <a:spcPct val="50000"/>
              </a:spcBef>
            </a:pPr>
            <a:r>
              <a:rPr lang="en-US" sz="1750" b="0" dirty="0">
                <a:solidFill>
                  <a:prstClr val="black">
                    <a:lumMod val="75000"/>
                    <a:lumOff val="25000"/>
                  </a:prstClr>
                </a:solidFill>
                <a:latin typeface="Arial" panose="020B0604020202020204" pitchFamily="34" charset="0"/>
                <a:ea typeface="+mn-ea"/>
                <a:cs typeface="Arial" panose="020B0604020202020204" pitchFamily="34" charset="0"/>
              </a:rPr>
              <a:t>+ 127 de genes </a:t>
            </a:r>
            <a:r>
              <a:rPr lang="en-US" sz="1750" b="0" dirty="0" err="1">
                <a:solidFill>
                  <a:prstClr val="black">
                    <a:lumMod val="75000"/>
                    <a:lumOff val="25000"/>
                  </a:prstClr>
                </a:solidFill>
                <a:latin typeface="Arial" panose="020B0604020202020204" pitchFamily="34" charset="0"/>
                <a:ea typeface="+mn-ea"/>
                <a:cs typeface="Arial" panose="020B0604020202020204" pitchFamily="34" charset="0"/>
              </a:rPr>
              <a:t>superexpressos</a:t>
            </a:r>
            <a:r>
              <a:rPr lang="en-US" sz="1750" b="0" dirty="0">
                <a:solidFill>
                  <a:prstClr val="black">
                    <a:lumMod val="75000"/>
                    <a:lumOff val="25000"/>
                  </a:prstClr>
                </a:solidFill>
                <a:latin typeface="Arial" panose="020B0604020202020204" pitchFamily="34" charset="0"/>
                <a:ea typeface="+mn-ea"/>
                <a:cs typeface="Arial" panose="020B0604020202020204" pitchFamily="34" charset="0"/>
              </a:rPr>
              <a:t> &gt; 3</a:t>
            </a:r>
          </a:p>
        </p:txBody>
      </p:sp>
      <p:sp>
        <p:nvSpPr>
          <p:cNvPr id="17" name="Line 20"/>
          <p:cNvSpPr>
            <a:spLocks noChangeShapeType="1"/>
          </p:cNvSpPr>
          <p:nvPr/>
        </p:nvSpPr>
        <p:spPr bwMode="auto">
          <a:xfrm flipV="1">
            <a:off x="9549103" y="2060848"/>
            <a:ext cx="0" cy="4896544"/>
          </a:xfrm>
          <a:prstGeom prst="line">
            <a:avLst/>
          </a:prstGeom>
          <a:noFill/>
          <a:ln w="22225">
            <a:solidFill>
              <a:srgbClr val="FF0000"/>
            </a:solidFill>
            <a:round/>
            <a:headEnd/>
            <a:tailEnd type="arrow" w="med" len="med"/>
          </a:ln>
        </p:spPr>
        <p:txBody>
          <a:bodyPr/>
          <a:lstStyle/>
          <a:p>
            <a:pPr eaLnBrk="1" hangingPunct="1"/>
            <a:endParaRPr lang="it-IT" sz="1800" b="0" dirty="0">
              <a:solidFill>
                <a:srgbClr val="000000"/>
              </a:solidFill>
              <a:latin typeface="Arial" pitchFamily="34" charset="0"/>
              <a:ea typeface="ＭＳ Ｐゴシック"/>
              <a:cs typeface="Arial" pitchFamily="34" charset="0"/>
            </a:endParaRPr>
          </a:p>
        </p:txBody>
      </p:sp>
      <p:sp>
        <p:nvSpPr>
          <p:cNvPr id="18" name="Rectangle 17"/>
          <p:cNvSpPr/>
          <p:nvPr/>
        </p:nvSpPr>
        <p:spPr bwMode="auto">
          <a:xfrm>
            <a:off x="582958" y="2654915"/>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9" name="Rectangle 18"/>
          <p:cNvSpPr/>
          <p:nvPr/>
        </p:nvSpPr>
        <p:spPr bwMode="auto">
          <a:xfrm>
            <a:off x="582958" y="4437112"/>
            <a:ext cx="1800200" cy="1080120"/>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fontAlgn="auto" hangingPunct="1">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GENÓMICA</a:t>
            </a:r>
          </a:p>
          <a:p>
            <a:pPr algn="ctr" eaLnBrk="1" fontAlgn="auto" hangingPunct="1">
              <a:spcBef>
                <a:spcPts val="0"/>
              </a:spcBef>
              <a:spcAft>
                <a:spcPts val="0"/>
              </a:spcAft>
            </a:pPr>
            <a:r>
              <a:rPr lang="en-US" sz="1600" b="0" i="1" dirty="0">
                <a:solidFill>
                  <a:schemeClr val="bg1"/>
                </a:solidFill>
                <a:latin typeface="Arial" panose="020B0604020202020204" pitchFamily="34" charset="0"/>
                <a:cs typeface="Arial" panose="020B0604020202020204" pitchFamily="34" charset="0"/>
              </a:rPr>
              <a:t>Microarray, qPCR and Next Gen. Sequencing</a:t>
            </a:r>
          </a:p>
        </p:txBody>
      </p:sp>
      <p:sp>
        <p:nvSpPr>
          <p:cNvPr id="21" name="Rectangle 20"/>
          <p:cNvSpPr/>
          <p:nvPr/>
        </p:nvSpPr>
        <p:spPr bwMode="auto">
          <a:xfrm>
            <a:off x="726974" y="2798931"/>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22" name="Picture 21" descr="201506_Affymetrix_Array_Chi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9022" y="2942947"/>
            <a:ext cx="1296144" cy="1296144"/>
          </a:xfrm>
          <a:prstGeom prst="rect">
            <a:avLst/>
          </a:prstGeom>
        </p:spPr>
      </p:pic>
      <p:pic>
        <p:nvPicPr>
          <p:cNvPr id="23" name="Picture 22" descr="glass-36749_640.png"/>
          <p:cNvPicPr>
            <a:picLocks noChangeAspect="1"/>
          </p:cNvPicPr>
          <p:nvPr/>
        </p:nvPicPr>
        <p:blipFill rotWithShape="1">
          <a:blip r:embed="rId4" cstate="email">
            <a:alphaModFix amt="56000"/>
            <a:extLst>
              <a:ext uri="{28A0092B-C50C-407E-A947-70E740481C1C}">
                <a14:useLocalDpi xmlns:a14="http://schemas.microsoft.com/office/drawing/2010/main"/>
              </a:ext>
            </a:extLst>
          </a:blip>
          <a:srcRect r="14993" b="25675"/>
          <a:stretch/>
        </p:blipFill>
        <p:spPr>
          <a:xfrm rot="5400000">
            <a:off x="675097" y="3210849"/>
            <a:ext cx="1151506" cy="1047751"/>
          </a:xfrm>
          <a:prstGeom prst="rect">
            <a:avLst/>
          </a:prstGeom>
        </p:spPr>
      </p:pic>
      <p:pic>
        <p:nvPicPr>
          <p:cNvPr id="24" name="Picture 23" descr="Genomics-England-logo-2015.png"/>
          <p:cNvPicPr>
            <a:picLocks noChangeAspect="1"/>
          </p:cNvPicPr>
          <p:nvPr/>
        </p:nvPicPr>
        <p:blipFill rotWithShape="1">
          <a:blip r:embed="rId5" cstate="email">
            <a:extLst>
              <a:ext uri="{28A0092B-C50C-407E-A947-70E740481C1C}">
                <a14:useLocalDpi xmlns:a14="http://schemas.microsoft.com/office/drawing/2010/main"/>
              </a:ext>
            </a:extLst>
          </a:blip>
          <a:srcRect l="68112" t="41371" r="2992" b="5186"/>
          <a:stretch/>
        </p:blipFill>
        <p:spPr>
          <a:xfrm rot="10800000">
            <a:off x="870990" y="3202132"/>
            <a:ext cx="864096" cy="820933"/>
          </a:xfrm>
          <a:prstGeom prst="ellipse">
            <a:avLst/>
          </a:prstGeom>
        </p:spPr>
      </p:pic>
      <p:pic>
        <p:nvPicPr>
          <p:cNvPr id="25" name="Picture 5"/>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4386"/>
          <a:stretch/>
        </p:blipFill>
        <p:spPr bwMode="auto">
          <a:xfrm>
            <a:off x="870990" y="5517232"/>
            <a:ext cx="1268358" cy="400780"/>
          </a:xfrm>
          <a:prstGeom prst="rect">
            <a:avLst/>
          </a:prstGeom>
          <a:solidFill>
            <a:schemeClr val="accent6">
              <a:lumMod val="50000"/>
            </a:schemeClr>
          </a:solidFill>
          <a:ln>
            <a:noFill/>
          </a:ln>
          <a:extLst>
            <a:ext uri="{91240B29-F687-4f45-9708-019B960494DF}">
              <a14:hiddenLine xmlns="" xmlns:a14="http://schemas.microsoft.com/office/drawing/2010/main" w="9525">
                <a:solidFill>
                  <a:schemeClr val="tx1"/>
                </a:solidFill>
                <a:miter lim="800000"/>
                <a:headEnd/>
                <a:tailEnd/>
              </a14:hiddenLine>
            </a:ext>
          </a:extLst>
        </p:spPr>
      </p:pic>
      <p:sp>
        <p:nvSpPr>
          <p:cNvPr id="39" name="CasellaDiTesto 7">
            <a:extLst>
              <a:ext uri="{FF2B5EF4-FFF2-40B4-BE49-F238E27FC236}">
                <a16:creationId xmlns:a16="http://schemas.microsoft.com/office/drawing/2014/main" id="{192204BB-6202-4B40-89D2-D346F131CB11}"/>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pic>
        <p:nvPicPr>
          <p:cNvPr id="3" name="Immagine 2">
            <a:extLst>
              <a:ext uri="{FF2B5EF4-FFF2-40B4-BE49-F238E27FC236}">
                <a16:creationId xmlns:a16="http://schemas.microsoft.com/office/drawing/2014/main" id="{724D9532-2C98-4785-BE02-8F99FBCFD9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01597" y="2385319"/>
            <a:ext cx="2834935" cy="2834935"/>
          </a:xfrm>
          <a:prstGeom prst="rect">
            <a:avLst/>
          </a:prstGeom>
        </p:spPr>
      </p:pic>
      <p:pic>
        <p:nvPicPr>
          <p:cNvPr id="5" name="Immagine 4">
            <a:extLst>
              <a:ext uri="{FF2B5EF4-FFF2-40B4-BE49-F238E27FC236}">
                <a16:creationId xmlns:a16="http://schemas.microsoft.com/office/drawing/2014/main" id="{37667C55-8A74-4657-BA80-8731BFC17DB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19044" y="2632601"/>
            <a:ext cx="3028647" cy="3028647"/>
          </a:xfrm>
          <a:prstGeom prst="rect">
            <a:avLst/>
          </a:prstGeom>
        </p:spPr>
      </p:pic>
      <p:sp>
        <p:nvSpPr>
          <p:cNvPr id="37" name="CasellaDiTesto 1">
            <a:extLst>
              <a:ext uri="{FF2B5EF4-FFF2-40B4-BE49-F238E27FC236}">
                <a16:creationId xmlns:a16="http://schemas.microsoft.com/office/drawing/2014/main" id="{DCCF4EC1-C812-4DCA-9F6F-1314777A8E82}"/>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40" name="Gruppo 1">
            <a:extLst>
              <a:ext uri="{FF2B5EF4-FFF2-40B4-BE49-F238E27FC236}">
                <a16:creationId xmlns:a16="http://schemas.microsoft.com/office/drawing/2014/main" id="{84922DF2-E422-44D7-B4EE-7AED4CA5A6B9}"/>
              </a:ext>
            </a:extLst>
          </p:cNvPr>
          <p:cNvGrpSpPr/>
          <p:nvPr/>
        </p:nvGrpSpPr>
        <p:grpSpPr>
          <a:xfrm>
            <a:off x="479376" y="622205"/>
            <a:ext cx="5710447" cy="369332"/>
            <a:chOff x="551384" y="1052736"/>
            <a:chExt cx="5492101" cy="369332"/>
          </a:xfrm>
        </p:grpSpPr>
        <p:sp>
          <p:nvSpPr>
            <p:cNvPr id="41" name="Pentagon 41">
              <a:extLst>
                <a:ext uri="{FF2B5EF4-FFF2-40B4-BE49-F238E27FC236}">
                  <a16:creationId xmlns:a16="http://schemas.microsoft.com/office/drawing/2014/main" id="{C2A3A04E-66EA-421A-9C36-602C296CC6F1}"/>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2" name="Chevron 42">
              <a:extLst>
                <a:ext uri="{FF2B5EF4-FFF2-40B4-BE49-F238E27FC236}">
                  <a16:creationId xmlns:a16="http://schemas.microsoft.com/office/drawing/2014/main" id="{A787DD59-9007-49F9-88CE-ABB483857DCD}"/>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3" name="Chevron 43">
              <a:extLst>
                <a:ext uri="{FF2B5EF4-FFF2-40B4-BE49-F238E27FC236}">
                  <a16:creationId xmlns:a16="http://schemas.microsoft.com/office/drawing/2014/main" id="{11A03075-BC6D-4CFA-9897-A31307F94C31}"/>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4" name="Chevron 44">
              <a:extLst>
                <a:ext uri="{FF2B5EF4-FFF2-40B4-BE49-F238E27FC236}">
                  <a16:creationId xmlns:a16="http://schemas.microsoft.com/office/drawing/2014/main" id="{DCCDA256-2605-4155-9FB0-936BDD9B187A}"/>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5" name="Chevron 45">
              <a:extLst>
                <a:ext uri="{FF2B5EF4-FFF2-40B4-BE49-F238E27FC236}">
                  <a16:creationId xmlns:a16="http://schemas.microsoft.com/office/drawing/2014/main" id="{3FF6F7A5-29FD-479C-B06B-2D537F467D4F}"/>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6" name="TextBox 46">
              <a:extLst>
                <a:ext uri="{FF2B5EF4-FFF2-40B4-BE49-F238E27FC236}">
                  <a16:creationId xmlns:a16="http://schemas.microsoft.com/office/drawing/2014/main" id="{6A1F9503-8B38-4F6B-8870-5377F74BF801}"/>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7" name="TextBox 47">
              <a:extLst>
                <a:ext uri="{FF2B5EF4-FFF2-40B4-BE49-F238E27FC236}">
                  <a16:creationId xmlns:a16="http://schemas.microsoft.com/office/drawing/2014/main" id="{BED84C27-719C-4E34-856F-9FCEC12D042E}"/>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48" name="TextBox 48">
              <a:extLst>
                <a:ext uri="{FF2B5EF4-FFF2-40B4-BE49-F238E27FC236}">
                  <a16:creationId xmlns:a16="http://schemas.microsoft.com/office/drawing/2014/main" id="{AD359AE9-6CF9-48D1-BD40-F3C171381B80}"/>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49" name="TextBox 49">
              <a:extLst>
                <a:ext uri="{FF2B5EF4-FFF2-40B4-BE49-F238E27FC236}">
                  <a16:creationId xmlns:a16="http://schemas.microsoft.com/office/drawing/2014/main" id="{66FEA548-B05F-4C2C-99F3-A2E82590A9AA}"/>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50" name="TextBox 50">
              <a:extLst>
                <a:ext uri="{FF2B5EF4-FFF2-40B4-BE49-F238E27FC236}">
                  <a16:creationId xmlns:a16="http://schemas.microsoft.com/office/drawing/2014/main" id="{1A02568D-4D17-4884-AA25-06D07B46BE9B}"/>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011640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5440" y="980728"/>
            <a:ext cx="8860145" cy="55428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CasellaDiTesto 5">
            <a:extLst>
              <a:ext uri="{FF2B5EF4-FFF2-40B4-BE49-F238E27FC236}">
                <a16:creationId xmlns:a16="http://schemas.microsoft.com/office/drawing/2014/main" id="{1D532A78-47F0-4666-BD02-18AC806D42A8}"/>
              </a:ext>
            </a:extLst>
          </p:cNvPr>
          <p:cNvSpPr txBox="1"/>
          <p:nvPr/>
        </p:nvSpPr>
        <p:spPr>
          <a:xfrm>
            <a:off x="420619" y="188640"/>
            <a:ext cx="8843731"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BIOESTIMULANTES DE PLANTAS</a:t>
            </a:r>
          </a:p>
        </p:txBody>
      </p:sp>
    </p:spTree>
    <p:extLst>
      <p:ext uri="{BB962C8B-B14F-4D97-AF65-F5344CB8AC3E}">
        <p14:creationId xmlns:p14="http://schemas.microsoft.com/office/powerpoint/2010/main" val="2637138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9"/>
          <p:cNvSpPr/>
          <p:nvPr/>
        </p:nvSpPr>
        <p:spPr>
          <a:xfrm>
            <a:off x="519810" y="1828875"/>
            <a:ext cx="11696870" cy="646331"/>
          </a:xfrm>
          <a:prstGeom prst="rect">
            <a:avLst/>
          </a:prstGeom>
        </p:spPr>
        <p:txBody>
          <a:bodyPr wrap="square">
            <a:spAutoFit/>
          </a:bodyPr>
          <a:lstStyle/>
          <a:p>
            <a:pPr eaLnBrk="1" fontAlgn="auto" hangingPunct="1">
              <a:spcBef>
                <a:spcPts val="0"/>
              </a:spcBef>
              <a:spcAft>
                <a:spcPts val="0"/>
              </a:spcAft>
            </a:pPr>
            <a:r>
              <a:rPr lang="pt-BR" sz="1800" i="1" dirty="0">
                <a:solidFill>
                  <a:prstClr val="black">
                    <a:lumMod val="75000"/>
                    <a:lumOff val="25000"/>
                  </a:prstClr>
                </a:solidFill>
                <a:latin typeface="Arial" panose="020B0604020202020204" pitchFamily="34" charset="0"/>
                <a:cs typeface="Arial" panose="020B0604020202020204" pitchFamily="34" charset="0"/>
              </a:rPr>
              <a:t>Genômica funcional como uma ferramenta poderosa para decifrar os gatilhos moleculares e fisiológicos para respostas específicas em sistemas de planta</a:t>
            </a:r>
            <a:endParaRPr lang="it-IT" sz="1800" i="1" dirty="0">
              <a:solidFill>
                <a:prstClr val="black">
                  <a:lumMod val="75000"/>
                  <a:lumOff val="25000"/>
                </a:prstClr>
              </a:solidFill>
              <a:latin typeface="Arial" panose="020B0604020202020204" pitchFamily="34" charset="0"/>
              <a:cs typeface="Arial" panose="020B0604020202020204" pitchFamily="34" charset="0"/>
            </a:endParaRPr>
          </a:p>
        </p:txBody>
      </p:sp>
      <p:sp>
        <p:nvSpPr>
          <p:cNvPr id="13" name="Rectangle 12"/>
          <p:cNvSpPr/>
          <p:nvPr/>
        </p:nvSpPr>
        <p:spPr bwMode="auto">
          <a:xfrm>
            <a:off x="433865" y="2687806"/>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6" name="Rectangle 15"/>
          <p:cNvSpPr/>
          <p:nvPr/>
        </p:nvSpPr>
        <p:spPr bwMode="auto">
          <a:xfrm>
            <a:off x="577881" y="2831822"/>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17" name="Picture 16" descr="201506_Affymetrix_Array_Chi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929" y="2975838"/>
            <a:ext cx="1296144" cy="1296144"/>
          </a:xfrm>
          <a:prstGeom prst="rect">
            <a:avLst/>
          </a:prstGeom>
        </p:spPr>
      </p:pic>
      <p:pic>
        <p:nvPicPr>
          <p:cNvPr id="18" name="Picture 17" descr="glass-36749_640.png"/>
          <p:cNvPicPr>
            <a:picLocks noChangeAspect="1"/>
          </p:cNvPicPr>
          <p:nvPr/>
        </p:nvPicPr>
        <p:blipFill rotWithShape="1">
          <a:blip r:embed="rId3" cstate="email">
            <a:alphaModFix amt="56000"/>
            <a:extLst>
              <a:ext uri="{28A0092B-C50C-407E-A947-70E740481C1C}">
                <a14:useLocalDpi xmlns:a14="http://schemas.microsoft.com/office/drawing/2010/main"/>
              </a:ext>
            </a:extLst>
          </a:blip>
          <a:srcRect r="14993" b="25675"/>
          <a:stretch/>
        </p:blipFill>
        <p:spPr>
          <a:xfrm rot="5400000">
            <a:off x="526004" y="3243740"/>
            <a:ext cx="1151506" cy="1047751"/>
          </a:xfrm>
          <a:prstGeom prst="rect">
            <a:avLst/>
          </a:prstGeom>
        </p:spPr>
      </p:pic>
      <p:pic>
        <p:nvPicPr>
          <p:cNvPr id="19" name="Picture 18" descr="Genomics-England-logo-2015.png"/>
          <p:cNvPicPr>
            <a:picLocks noChangeAspect="1"/>
          </p:cNvPicPr>
          <p:nvPr/>
        </p:nvPicPr>
        <p:blipFill rotWithShape="1">
          <a:blip r:embed="rId4" cstate="email">
            <a:extLst>
              <a:ext uri="{28A0092B-C50C-407E-A947-70E740481C1C}">
                <a14:useLocalDpi xmlns:a14="http://schemas.microsoft.com/office/drawing/2010/main"/>
              </a:ext>
            </a:extLst>
          </a:blip>
          <a:srcRect l="68112" t="41371" r="2992" b="5186"/>
          <a:stretch/>
        </p:blipFill>
        <p:spPr>
          <a:xfrm rot="10800000">
            <a:off x="721897" y="3235023"/>
            <a:ext cx="864096" cy="820933"/>
          </a:xfrm>
          <a:prstGeom prst="ellipse">
            <a:avLst/>
          </a:prstGeom>
        </p:spPr>
      </p:pic>
      <p:pic>
        <p:nvPicPr>
          <p:cNvPr id="22"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4386"/>
          <a:stretch/>
        </p:blipFill>
        <p:spPr bwMode="auto">
          <a:xfrm>
            <a:off x="721897" y="5550123"/>
            <a:ext cx="1268358" cy="400780"/>
          </a:xfrm>
          <a:prstGeom prst="rect">
            <a:avLst/>
          </a:prstGeom>
          <a:solidFill>
            <a:schemeClr val="accent6">
              <a:lumMod val="50000"/>
            </a:schemeClr>
          </a:solidFill>
          <a:ln>
            <a:noFill/>
          </a:ln>
          <a:extLst>
            <a:ext uri="{91240B29-F687-4f45-9708-019B960494DF}">
              <a14:hiddenLine xmlns="" xmlns:a14="http://schemas.microsoft.com/office/drawing/2010/main" w="9525">
                <a:solidFill>
                  <a:schemeClr val="tx1"/>
                </a:solidFill>
                <a:miter lim="800000"/>
                <a:headEnd/>
                <a:tailEnd/>
              </a14:hiddenLine>
            </a:ext>
          </a:extLst>
        </p:spPr>
      </p:pic>
      <p:sp>
        <p:nvSpPr>
          <p:cNvPr id="24" name="CasellaDiTesto 1"/>
          <p:cNvSpPr txBox="1"/>
          <p:nvPr/>
        </p:nvSpPr>
        <p:spPr>
          <a:xfrm>
            <a:off x="7130609" y="2237755"/>
            <a:ext cx="2875528" cy="292388"/>
          </a:xfrm>
          <a:prstGeom prst="rect">
            <a:avLst/>
          </a:prstGeom>
          <a:noFill/>
        </p:spPr>
        <p:txBody>
          <a:bodyPr wrap="none" rtlCol="0">
            <a:spAutoFit/>
          </a:bodyPr>
          <a:lstStyle/>
          <a:p>
            <a:pPr eaLnBrk="1" fontAlgn="auto" hangingPunct="1">
              <a:spcBef>
                <a:spcPts val="0"/>
              </a:spcBef>
              <a:spcAft>
                <a:spcPts val="0"/>
              </a:spcAft>
            </a:pPr>
            <a:r>
              <a:rPr lang="it-IT" sz="1300" dirty="0">
                <a:solidFill>
                  <a:prstClr val="black">
                    <a:lumMod val="50000"/>
                    <a:lumOff val="50000"/>
                  </a:prstClr>
                </a:solidFill>
                <a:latin typeface="Arial" panose="020B0604020202020204" pitchFamily="34" charset="0"/>
                <a:ea typeface="+mn-ea"/>
                <a:cs typeface="Arial" panose="020B0604020202020204" pitchFamily="34" charset="0"/>
              </a:rPr>
              <a:t>Le25 (abiotic stress marker gene)</a:t>
            </a:r>
          </a:p>
        </p:txBody>
      </p:sp>
      <p:sp>
        <p:nvSpPr>
          <p:cNvPr id="28" name="TextBox 27"/>
          <p:cNvSpPr txBox="1"/>
          <p:nvPr/>
        </p:nvSpPr>
        <p:spPr>
          <a:xfrm>
            <a:off x="6689483" y="2323842"/>
            <a:ext cx="327308" cy="2362185"/>
          </a:xfrm>
          <a:prstGeom prst="rect">
            <a:avLst/>
          </a:prstGeom>
          <a:noFill/>
        </p:spPr>
        <p:txBody>
          <a:bodyPr wrap="none" rtlCol="0">
            <a:spAutoFit/>
          </a:bodyPr>
          <a:lstStyle/>
          <a:p>
            <a:pPr>
              <a:lnSpc>
                <a:spcPct val="250000"/>
              </a:lnSpc>
            </a:pPr>
            <a:r>
              <a:rPr lang="en-US" sz="1000" b="0" dirty="0">
                <a:solidFill>
                  <a:schemeClr val="bg2">
                    <a:lumMod val="75000"/>
                  </a:schemeClr>
                </a:solidFill>
              </a:rPr>
              <a:t>50</a:t>
            </a:r>
          </a:p>
          <a:p>
            <a:pPr>
              <a:lnSpc>
                <a:spcPct val="250000"/>
              </a:lnSpc>
            </a:pPr>
            <a:r>
              <a:rPr lang="en-US" sz="1000" b="0" dirty="0">
                <a:solidFill>
                  <a:schemeClr val="bg2">
                    <a:lumMod val="75000"/>
                  </a:schemeClr>
                </a:solidFill>
              </a:rPr>
              <a:t>40</a:t>
            </a:r>
          </a:p>
          <a:p>
            <a:pPr>
              <a:lnSpc>
                <a:spcPct val="250000"/>
              </a:lnSpc>
            </a:pPr>
            <a:r>
              <a:rPr lang="en-US" sz="1000" b="0" dirty="0">
                <a:solidFill>
                  <a:schemeClr val="bg2">
                    <a:lumMod val="75000"/>
                  </a:schemeClr>
                </a:solidFill>
              </a:rPr>
              <a:t>30</a:t>
            </a:r>
          </a:p>
          <a:p>
            <a:pPr>
              <a:lnSpc>
                <a:spcPct val="250000"/>
              </a:lnSpc>
            </a:pPr>
            <a:r>
              <a:rPr lang="en-US" sz="1000" b="0" dirty="0">
                <a:solidFill>
                  <a:schemeClr val="bg2">
                    <a:lumMod val="75000"/>
                  </a:schemeClr>
                </a:solidFill>
              </a:rPr>
              <a:t>20</a:t>
            </a:r>
          </a:p>
          <a:p>
            <a:pPr>
              <a:lnSpc>
                <a:spcPct val="250000"/>
              </a:lnSpc>
            </a:pPr>
            <a:r>
              <a:rPr lang="en-US" sz="1000" b="0" dirty="0">
                <a:solidFill>
                  <a:schemeClr val="bg2">
                    <a:lumMod val="75000"/>
                  </a:schemeClr>
                </a:solidFill>
              </a:rPr>
              <a:t>10</a:t>
            </a:r>
          </a:p>
          <a:p>
            <a:pPr>
              <a:lnSpc>
                <a:spcPct val="250000"/>
              </a:lnSpc>
            </a:pPr>
            <a:r>
              <a:rPr lang="en-US" sz="1000" b="0" dirty="0">
                <a:solidFill>
                  <a:schemeClr val="bg2">
                    <a:lumMod val="75000"/>
                  </a:schemeClr>
                </a:solidFill>
              </a:rPr>
              <a:t>0</a:t>
            </a:r>
          </a:p>
        </p:txBody>
      </p:sp>
      <p:grpSp>
        <p:nvGrpSpPr>
          <p:cNvPr id="14" name="Gruppo 13">
            <a:extLst>
              <a:ext uri="{FF2B5EF4-FFF2-40B4-BE49-F238E27FC236}">
                <a16:creationId xmlns:a16="http://schemas.microsoft.com/office/drawing/2014/main" id="{763B3367-CD72-4F1C-BC53-6AEF5AB69167}"/>
              </a:ext>
            </a:extLst>
          </p:cNvPr>
          <p:cNvGrpSpPr/>
          <p:nvPr/>
        </p:nvGrpSpPr>
        <p:grpSpPr>
          <a:xfrm>
            <a:off x="2666114" y="2453779"/>
            <a:ext cx="7848872" cy="4143573"/>
            <a:chOff x="2567608" y="2060848"/>
            <a:chExt cx="8281529" cy="4371981"/>
          </a:xfrm>
        </p:grpSpPr>
        <p:pic>
          <p:nvPicPr>
            <p:cNvPr id="21"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37057" b="7596"/>
            <a:stretch/>
          </p:blipFill>
          <p:spPr bwMode="auto">
            <a:xfrm>
              <a:off x="2567608" y="2060848"/>
              <a:ext cx="8137963" cy="43719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ettangolo 11"/>
            <p:cNvSpPr/>
            <p:nvPr/>
          </p:nvSpPr>
          <p:spPr>
            <a:xfrm>
              <a:off x="6168008" y="2060848"/>
              <a:ext cx="4681129" cy="275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pic>
          <p:nvPicPr>
            <p:cNvPr id="41" name="Picture 40" descr="Schermata 2018-01-25 alle 16.26.48.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00056" y="2170717"/>
              <a:ext cx="3960440" cy="2266395"/>
            </a:xfrm>
            <a:prstGeom prst="rect">
              <a:avLst/>
            </a:prstGeom>
          </p:spPr>
        </p:pic>
        <p:sp>
          <p:nvSpPr>
            <p:cNvPr id="27" name="TextBox 26"/>
            <p:cNvSpPr txBox="1"/>
            <p:nvPr/>
          </p:nvSpPr>
          <p:spPr>
            <a:xfrm>
              <a:off x="7248128" y="4149080"/>
              <a:ext cx="648072" cy="246221"/>
            </a:xfrm>
            <a:prstGeom prst="rect">
              <a:avLst/>
            </a:prstGeom>
            <a:noFill/>
          </p:spPr>
          <p:txBody>
            <a:bodyPr wrap="square" rtlCol="0">
              <a:spAutoFit/>
            </a:bodyPr>
            <a:lstStyle/>
            <a:p>
              <a:pPr algn="ctr"/>
              <a:r>
                <a:rPr lang="en-US" sz="1000" b="0" dirty="0">
                  <a:solidFill>
                    <a:schemeClr val="bg2">
                      <a:lumMod val="75000"/>
                    </a:schemeClr>
                  </a:solidFill>
                </a:rPr>
                <a:t>2 h</a:t>
              </a:r>
            </a:p>
          </p:txBody>
        </p:sp>
        <p:sp>
          <p:nvSpPr>
            <p:cNvPr id="29" name="TextBox 28"/>
            <p:cNvSpPr txBox="1"/>
            <p:nvPr/>
          </p:nvSpPr>
          <p:spPr>
            <a:xfrm>
              <a:off x="8400256" y="4149080"/>
              <a:ext cx="648072" cy="246221"/>
            </a:xfrm>
            <a:prstGeom prst="rect">
              <a:avLst/>
            </a:prstGeom>
            <a:noFill/>
          </p:spPr>
          <p:txBody>
            <a:bodyPr wrap="square" rtlCol="0">
              <a:spAutoFit/>
            </a:bodyPr>
            <a:lstStyle/>
            <a:p>
              <a:pPr algn="ctr"/>
              <a:r>
                <a:rPr lang="en-US" sz="1000" b="0" dirty="0">
                  <a:solidFill>
                    <a:schemeClr val="bg2">
                      <a:lumMod val="75000"/>
                    </a:schemeClr>
                  </a:solidFill>
                </a:rPr>
                <a:t>4 h</a:t>
              </a:r>
            </a:p>
          </p:txBody>
        </p:sp>
        <p:sp>
          <p:nvSpPr>
            <p:cNvPr id="30" name="TextBox 29"/>
            <p:cNvSpPr txBox="1"/>
            <p:nvPr/>
          </p:nvSpPr>
          <p:spPr>
            <a:xfrm>
              <a:off x="9510574" y="4149080"/>
              <a:ext cx="648072" cy="246221"/>
            </a:xfrm>
            <a:prstGeom prst="rect">
              <a:avLst/>
            </a:prstGeom>
            <a:noFill/>
          </p:spPr>
          <p:txBody>
            <a:bodyPr wrap="square" rtlCol="0">
              <a:spAutoFit/>
            </a:bodyPr>
            <a:lstStyle/>
            <a:p>
              <a:pPr algn="ctr"/>
              <a:r>
                <a:rPr lang="en-US" sz="1000" b="0" dirty="0">
                  <a:solidFill>
                    <a:schemeClr val="bg2">
                      <a:lumMod val="75000"/>
                    </a:schemeClr>
                  </a:solidFill>
                </a:rPr>
                <a:t>8 h</a:t>
              </a:r>
            </a:p>
          </p:txBody>
        </p:sp>
        <p:sp>
          <p:nvSpPr>
            <p:cNvPr id="31" name="TextBox 30"/>
            <p:cNvSpPr txBox="1"/>
            <p:nvPr/>
          </p:nvSpPr>
          <p:spPr>
            <a:xfrm rot="16200000">
              <a:off x="5319011" y="3125869"/>
              <a:ext cx="2376264" cy="246221"/>
            </a:xfrm>
            <a:prstGeom prst="rect">
              <a:avLst/>
            </a:prstGeom>
            <a:noFill/>
          </p:spPr>
          <p:txBody>
            <a:bodyPr wrap="square" rtlCol="0">
              <a:spAutoFit/>
            </a:bodyPr>
            <a:lstStyle/>
            <a:p>
              <a:pPr algn="ctr"/>
              <a:r>
                <a:rPr lang="en-US" sz="1000" b="0" dirty="0">
                  <a:solidFill>
                    <a:schemeClr val="bg2">
                      <a:lumMod val="75000"/>
                    </a:schemeClr>
                  </a:solidFill>
                </a:rPr>
                <a:t>Relative Expression Level</a:t>
              </a:r>
            </a:p>
          </p:txBody>
        </p:sp>
        <p:pic>
          <p:nvPicPr>
            <p:cNvPr id="36" name="Picture 35" descr="Schermata 2018-01-25 alle 16.35.55.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46278" y="4470043"/>
              <a:ext cx="2952329" cy="255101"/>
            </a:xfrm>
            <a:prstGeom prst="rect">
              <a:avLst/>
            </a:prstGeom>
          </p:spPr>
        </p:pic>
        <p:sp>
          <p:nvSpPr>
            <p:cNvPr id="37" name="TextBox 36"/>
            <p:cNvSpPr txBox="1"/>
            <p:nvPr/>
          </p:nvSpPr>
          <p:spPr>
            <a:xfrm>
              <a:off x="7062303" y="4470043"/>
              <a:ext cx="648072" cy="246221"/>
            </a:xfrm>
            <a:prstGeom prst="rect">
              <a:avLst/>
            </a:prstGeom>
            <a:noFill/>
          </p:spPr>
          <p:txBody>
            <a:bodyPr wrap="square" rtlCol="0">
              <a:spAutoFit/>
            </a:bodyPr>
            <a:lstStyle/>
            <a:p>
              <a:pPr algn="ctr"/>
              <a:r>
                <a:rPr lang="en-US" sz="1000" b="0" dirty="0">
                  <a:solidFill>
                    <a:schemeClr val="bg2">
                      <a:lumMod val="75000"/>
                    </a:schemeClr>
                  </a:solidFill>
                </a:rPr>
                <a:t>Control</a:t>
              </a:r>
            </a:p>
          </p:txBody>
        </p:sp>
        <p:sp>
          <p:nvSpPr>
            <p:cNvPr id="38" name="TextBox 37"/>
            <p:cNvSpPr txBox="1"/>
            <p:nvPr/>
          </p:nvSpPr>
          <p:spPr>
            <a:xfrm>
              <a:off x="8718487" y="4470043"/>
              <a:ext cx="864096" cy="246221"/>
            </a:xfrm>
            <a:prstGeom prst="rect">
              <a:avLst/>
            </a:prstGeom>
            <a:noFill/>
          </p:spPr>
          <p:txBody>
            <a:bodyPr wrap="square" rtlCol="0">
              <a:spAutoFit/>
            </a:bodyPr>
            <a:lstStyle/>
            <a:p>
              <a:pPr algn="ctr"/>
              <a:r>
                <a:rPr lang="en-US" sz="1000" b="0" dirty="0" err="1">
                  <a:solidFill>
                    <a:schemeClr val="bg2">
                      <a:lumMod val="75000"/>
                    </a:schemeClr>
                  </a:solidFill>
                </a:rPr>
                <a:t>Protot</a:t>
              </a:r>
              <a:r>
                <a:rPr lang="en-US" sz="1000" b="0" dirty="0">
                  <a:solidFill>
                    <a:schemeClr val="bg2">
                      <a:lumMod val="75000"/>
                    </a:schemeClr>
                  </a:solidFill>
                </a:rPr>
                <a:t>. 17</a:t>
              </a:r>
            </a:p>
          </p:txBody>
        </p:sp>
        <p:sp>
          <p:nvSpPr>
            <p:cNvPr id="39" name="TextBox 38"/>
            <p:cNvSpPr txBox="1"/>
            <p:nvPr/>
          </p:nvSpPr>
          <p:spPr>
            <a:xfrm>
              <a:off x="7782383" y="4470043"/>
              <a:ext cx="864096" cy="246221"/>
            </a:xfrm>
            <a:prstGeom prst="rect">
              <a:avLst/>
            </a:prstGeom>
            <a:noFill/>
          </p:spPr>
          <p:txBody>
            <a:bodyPr wrap="square" rtlCol="0">
              <a:spAutoFit/>
            </a:bodyPr>
            <a:lstStyle/>
            <a:p>
              <a:pPr algn="ctr"/>
              <a:r>
                <a:rPr lang="en-US" sz="1000" b="0" dirty="0" err="1">
                  <a:solidFill>
                    <a:schemeClr val="bg2">
                      <a:lumMod val="75000"/>
                    </a:schemeClr>
                  </a:solidFill>
                </a:rPr>
                <a:t>Protot</a:t>
              </a:r>
              <a:r>
                <a:rPr lang="en-US" sz="1000" b="0" dirty="0">
                  <a:solidFill>
                    <a:schemeClr val="bg2">
                      <a:lumMod val="75000"/>
                    </a:schemeClr>
                  </a:solidFill>
                </a:rPr>
                <a:t>. 16</a:t>
              </a:r>
            </a:p>
          </p:txBody>
        </p:sp>
        <p:sp>
          <p:nvSpPr>
            <p:cNvPr id="40" name="TextBox 39"/>
            <p:cNvSpPr txBox="1"/>
            <p:nvPr/>
          </p:nvSpPr>
          <p:spPr>
            <a:xfrm>
              <a:off x="9654591" y="4470043"/>
              <a:ext cx="864096" cy="246221"/>
            </a:xfrm>
            <a:prstGeom prst="rect">
              <a:avLst/>
            </a:prstGeom>
            <a:noFill/>
          </p:spPr>
          <p:txBody>
            <a:bodyPr wrap="square" rtlCol="0">
              <a:spAutoFit/>
            </a:bodyPr>
            <a:lstStyle/>
            <a:p>
              <a:pPr algn="ctr"/>
              <a:r>
                <a:rPr lang="en-US" sz="1000" b="0" dirty="0" err="1">
                  <a:solidFill>
                    <a:schemeClr val="bg2">
                      <a:lumMod val="75000"/>
                    </a:schemeClr>
                  </a:solidFill>
                </a:rPr>
                <a:t>Protot</a:t>
              </a:r>
              <a:r>
                <a:rPr lang="en-US" sz="1000" b="0" dirty="0">
                  <a:solidFill>
                    <a:schemeClr val="bg2">
                      <a:lumMod val="75000"/>
                    </a:schemeClr>
                  </a:solidFill>
                </a:rPr>
                <a:t>. 18</a:t>
              </a:r>
            </a:p>
          </p:txBody>
        </p:sp>
        <p:sp>
          <p:nvSpPr>
            <p:cNvPr id="42" name="Rectangle 41"/>
            <p:cNvSpPr/>
            <p:nvPr/>
          </p:nvSpPr>
          <p:spPr bwMode="auto">
            <a:xfrm>
              <a:off x="6384032" y="2132856"/>
              <a:ext cx="4176464" cy="2592288"/>
            </a:xfrm>
            <a:prstGeom prst="rect">
              <a:avLst/>
            </a:prstGeom>
            <a:noFill/>
            <a:ln w="9525" cap="flat" cmpd="sng" algn="ctr">
              <a:solidFill>
                <a:srgbClr val="7777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grpSp>
      <p:sp>
        <p:nvSpPr>
          <p:cNvPr id="43" name="Rectangle 18"/>
          <p:cNvSpPr/>
          <p:nvPr/>
        </p:nvSpPr>
        <p:spPr bwMode="auto">
          <a:xfrm>
            <a:off x="433865" y="4470003"/>
            <a:ext cx="1800200" cy="1080120"/>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fontAlgn="auto" hangingPunct="1">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GENÓMICA</a:t>
            </a:r>
          </a:p>
          <a:p>
            <a:pPr algn="ctr" eaLnBrk="1" fontAlgn="auto" hangingPunct="1">
              <a:spcBef>
                <a:spcPts val="0"/>
              </a:spcBef>
              <a:spcAft>
                <a:spcPts val="0"/>
              </a:spcAft>
            </a:pPr>
            <a:r>
              <a:rPr lang="en-US" sz="1600" b="0" i="1" dirty="0">
                <a:solidFill>
                  <a:schemeClr val="bg1"/>
                </a:solidFill>
                <a:latin typeface="Arial" panose="020B0604020202020204" pitchFamily="34" charset="0"/>
                <a:cs typeface="Arial" panose="020B0604020202020204" pitchFamily="34" charset="0"/>
              </a:rPr>
              <a:t>Microarray, qPCR and Next Gen. Sequencing</a:t>
            </a:r>
          </a:p>
        </p:txBody>
      </p:sp>
      <p:sp>
        <p:nvSpPr>
          <p:cNvPr id="52" name="CasellaDiTesto 7">
            <a:extLst>
              <a:ext uri="{FF2B5EF4-FFF2-40B4-BE49-F238E27FC236}">
                <a16:creationId xmlns:a16="http://schemas.microsoft.com/office/drawing/2014/main" id="{5111EB3E-3A06-4960-8C80-3C82C4DF3CA0}"/>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53" name="CasellaDiTesto 1">
            <a:extLst>
              <a:ext uri="{FF2B5EF4-FFF2-40B4-BE49-F238E27FC236}">
                <a16:creationId xmlns:a16="http://schemas.microsoft.com/office/drawing/2014/main" id="{C9EFF8D0-99F6-4A26-9565-8EF13AB6EBAD}"/>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54" name="Gruppo 1">
            <a:extLst>
              <a:ext uri="{FF2B5EF4-FFF2-40B4-BE49-F238E27FC236}">
                <a16:creationId xmlns:a16="http://schemas.microsoft.com/office/drawing/2014/main" id="{7657DFD4-C362-471F-AF73-93C733B7D105}"/>
              </a:ext>
            </a:extLst>
          </p:cNvPr>
          <p:cNvGrpSpPr/>
          <p:nvPr/>
        </p:nvGrpSpPr>
        <p:grpSpPr>
          <a:xfrm>
            <a:off x="479376" y="622205"/>
            <a:ext cx="5710447" cy="369332"/>
            <a:chOff x="551384" y="1052736"/>
            <a:chExt cx="5492101" cy="369332"/>
          </a:xfrm>
        </p:grpSpPr>
        <p:sp>
          <p:nvSpPr>
            <p:cNvPr id="55" name="Pentagon 41">
              <a:extLst>
                <a:ext uri="{FF2B5EF4-FFF2-40B4-BE49-F238E27FC236}">
                  <a16:creationId xmlns:a16="http://schemas.microsoft.com/office/drawing/2014/main" id="{5BB429BC-D5B3-418C-83C2-BFC510412BAD}"/>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6" name="Chevron 42">
              <a:extLst>
                <a:ext uri="{FF2B5EF4-FFF2-40B4-BE49-F238E27FC236}">
                  <a16:creationId xmlns:a16="http://schemas.microsoft.com/office/drawing/2014/main" id="{27A4DBB6-36E9-4EDE-B502-95A8B9FD5CCE}"/>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7" name="Chevron 43">
              <a:extLst>
                <a:ext uri="{FF2B5EF4-FFF2-40B4-BE49-F238E27FC236}">
                  <a16:creationId xmlns:a16="http://schemas.microsoft.com/office/drawing/2014/main" id="{292CAB92-E3CA-49A0-A60A-4CD1E2478397}"/>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8" name="Chevron 44">
              <a:extLst>
                <a:ext uri="{FF2B5EF4-FFF2-40B4-BE49-F238E27FC236}">
                  <a16:creationId xmlns:a16="http://schemas.microsoft.com/office/drawing/2014/main" id="{83EE81ED-B5D6-4B8B-917C-D67749C72337}"/>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9" name="Chevron 45">
              <a:extLst>
                <a:ext uri="{FF2B5EF4-FFF2-40B4-BE49-F238E27FC236}">
                  <a16:creationId xmlns:a16="http://schemas.microsoft.com/office/drawing/2014/main" id="{F7D173F7-F679-4540-BFFF-81FFF12811B9}"/>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0" name="TextBox 46">
              <a:extLst>
                <a:ext uri="{FF2B5EF4-FFF2-40B4-BE49-F238E27FC236}">
                  <a16:creationId xmlns:a16="http://schemas.microsoft.com/office/drawing/2014/main" id="{FA80390D-C21E-442C-A09C-52CBD78E37F4}"/>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1" name="TextBox 47">
              <a:extLst>
                <a:ext uri="{FF2B5EF4-FFF2-40B4-BE49-F238E27FC236}">
                  <a16:creationId xmlns:a16="http://schemas.microsoft.com/office/drawing/2014/main" id="{9409C4D3-FAC6-43D1-987B-9A3C189FE9CA}"/>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2" name="TextBox 48">
              <a:extLst>
                <a:ext uri="{FF2B5EF4-FFF2-40B4-BE49-F238E27FC236}">
                  <a16:creationId xmlns:a16="http://schemas.microsoft.com/office/drawing/2014/main" id="{B2673E3F-3CA2-49F6-A870-45EF50C5E87B}"/>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63" name="TextBox 49">
              <a:extLst>
                <a:ext uri="{FF2B5EF4-FFF2-40B4-BE49-F238E27FC236}">
                  <a16:creationId xmlns:a16="http://schemas.microsoft.com/office/drawing/2014/main" id="{E47B62E1-4C7C-466E-AEA6-B20978C91798}"/>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4" name="TextBox 50">
              <a:extLst>
                <a:ext uri="{FF2B5EF4-FFF2-40B4-BE49-F238E27FC236}">
                  <a16:creationId xmlns:a16="http://schemas.microsoft.com/office/drawing/2014/main" id="{DE5609F8-2DC1-428F-A178-66FCB2AFBCA2}"/>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196769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9"/>
          <p:cNvSpPr/>
          <p:nvPr/>
        </p:nvSpPr>
        <p:spPr>
          <a:xfrm>
            <a:off x="4148975" y="1136066"/>
            <a:ext cx="7563648" cy="646331"/>
          </a:xfrm>
          <a:prstGeom prst="rect">
            <a:avLst/>
          </a:prstGeom>
        </p:spPr>
        <p:txBody>
          <a:bodyPr wrap="square">
            <a:spAutoFit/>
          </a:bodyPr>
          <a:lstStyle/>
          <a:p>
            <a:pPr eaLnBrk="1" fontAlgn="auto" hangingPunct="1">
              <a:spcBef>
                <a:spcPts val="0"/>
              </a:spcBef>
              <a:spcAft>
                <a:spcPts val="0"/>
              </a:spcAft>
            </a:pPr>
            <a:r>
              <a:rPr lang="pt-BR" sz="1800" i="1" dirty="0">
                <a:solidFill>
                  <a:prstClr val="black">
                    <a:lumMod val="75000"/>
                    <a:lumOff val="25000"/>
                  </a:prstClr>
                </a:solidFill>
                <a:latin typeface="Arial" panose="020B0604020202020204" pitchFamily="34" charset="0"/>
                <a:cs typeface="Arial" panose="020B0604020202020204" pitchFamily="34" charset="0"/>
              </a:rPr>
              <a:t>Análise de imagem de alto rendimento, </a:t>
            </a:r>
            <a:r>
              <a:rPr lang="pt-BR" sz="1800" i="1" dirty="0" err="1">
                <a:solidFill>
                  <a:prstClr val="black">
                    <a:lumMod val="75000"/>
                    <a:lumOff val="25000"/>
                  </a:prstClr>
                </a:solidFill>
                <a:latin typeface="Arial" panose="020B0604020202020204" pitchFamily="34" charset="0"/>
                <a:cs typeface="Arial" panose="020B0604020202020204" pitchFamily="34" charset="0"/>
              </a:rPr>
              <a:t>multi</a:t>
            </a:r>
            <a:r>
              <a:rPr lang="pt-BR" sz="1800" i="1" dirty="0">
                <a:solidFill>
                  <a:prstClr val="black">
                    <a:lumMod val="75000"/>
                    <a:lumOff val="25000"/>
                  </a:prstClr>
                </a:solidFill>
                <a:latin typeface="Arial" panose="020B0604020202020204" pitchFamily="34" charset="0"/>
                <a:cs typeface="Arial" panose="020B0604020202020204" pitchFamily="34" charset="0"/>
              </a:rPr>
              <a:t> espectro para detectar parâmetros fisiológicos e </a:t>
            </a:r>
            <a:r>
              <a:rPr lang="pt-BR" sz="1800" i="1" dirty="0" err="1">
                <a:solidFill>
                  <a:prstClr val="black">
                    <a:lumMod val="75000"/>
                    <a:lumOff val="25000"/>
                  </a:prstClr>
                </a:solidFill>
                <a:latin typeface="Arial" panose="020B0604020202020204" pitchFamily="34" charset="0"/>
                <a:cs typeface="Arial" panose="020B0604020202020204" pitchFamily="34" charset="0"/>
              </a:rPr>
              <a:t>morfométricos</a:t>
            </a:r>
            <a:endParaRPr lang="it-IT" sz="1800" i="1" dirty="0">
              <a:solidFill>
                <a:prstClr val="black">
                  <a:lumMod val="75000"/>
                  <a:lumOff val="25000"/>
                </a:prstClr>
              </a:solidFill>
              <a:latin typeface="Arial" panose="020B0604020202020204" pitchFamily="34" charset="0"/>
              <a:cs typeface="Arial" panose="020B0604020202020204" pitchFamily="34" charset="0"/>
            </a:endParaRPr>
          </a:p>
        </p:txBody>
      </p:sp>
      <p:sp>
        <p:nvSpPr>
          <p:cNvPr id="14" name="Rectangle 13"/>
          <p:cNvSpPr/>
          <p:nvPr/>
        </p:nvSpPr>
        <p:spPr bwMode="auto">
          <a:xfrm>
            <a:off x="335360" y="2276872"/>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5" name="Rectangle 14"/>
          <p:cNvSpPr/>
          <p:nvPr/>
        </p:nvSpPr>
        <p:spPr bwMode="auto">
          <a:xfrm>
            <a:off x="335360" y="4059069"/>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6" name="TextBox 21"/>
          <p:cNvSpPr txBox="1"/>
          <p:nvPr/>
        </p:nvSpPr>
        <p:spPr>
          <a:xfrm>
            <a:off x="391040" y="4202504"/>
            <a:ext cx="1744520" cy="738664"/>
          </a:xfrm>
          <a:prstGeom prst="rect">
            <a:avLst/>
          </a:prstGeom>
          <a:noFill/>
        </p:spPr>
        <p:txBody>
          <a:bodyPr wrap="square" lIns="0" rIns="0"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FENÔMICA</a:t>
            </a:r>
          </a:p>
          <a:p>
            <a:pPr algn="ctr" eaLnBrk="1" fontAlgn="auto" hangingPunct="1">
              <a:spcBef>
                <a:spcPts val="0"/>
              </a:spcBef>
              <a:spcAft>
                <a:spcPts val="0"/>
              </a:spcAft>
            </a:pPr>
            <a:r>
              <a:rPr lang="en-US" sz="1400" b="0" i="1" dirty="0">
                <a:solidFill>
                  <a:schemeClr val="bg1"/>
                </a:solidFill>
                <a:latin typeface="Arial" panose="020B0604020202020204" pitchFamily="34" charset="0"/>
                <a:cs typeface="Arial" panose="020B0604020202020204" pitchFamily="34" charset="0"/>
              </a:rPr>
              <a:t>High throughput image analysis </a:t>
            </a:r>
          </a:p>
        </p:txBody>
      </p:sp>
      <p:sp>
        <p:nvSpPr>
          <p:cNvPr id="17" name="Rectangle 16"/>
          <p:cNvSpPr/>
          <p:nvPr/>
        </p:nvSpPr>
        <p:spPr bwMode="auto">
          <a:xfrm>
            <a:off x="479376" y="2420888"/>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18" name="Picture 17" descr="Schermata 2018-01-25 alle 11.08.1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376" y="2564904"/>
            <a:ext cx="1508707" cy="1368152"/>
          </a:xfrm>
          <a:prstGeom prst="rect">
            <a:avLst/>
          </a:prstGeom>
        </p:spPr>
      </p:pic>
      <p:pic>
        <p:nvPicPr>
          <p:cNvPr id="19" name="Picture 18" descr="grafic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84" y="2492896"/>
            <a:ext cx="1368152" cy="432048"/>
          </a:xfrm>
          <a:prstGeom prst="rect">
            <a:avLst/>
          </a:prstGeom>
        </p:spPr>
      </p:pic>
      <p:pic>
        <p:nvPicPr>
          <p:cNvPr id="20"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91754" y="1988840"/>
            <a:ext cx="4466828" cy="3631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1" name="Rettangolo 10"/>
          <p:cNvSpPr/>
          <p:nvPr/>
        </p:nvSpPr>
        <p:spPr>
          <a:xfrm>
            <a:off x="2062878" y="5610726"/>
            <a:ext cx="5185250" cy="584775"/>
          </a:xfrm>
          <a:prstGeom prst="rect">
            <a:avLst/>
          </a:prstGeom>
        </p:spPr>
        <p:txBody>
          <a:bodyPr wrap="square">
            <a:spAutoFit/>
          </a:bodyPr>
          <a:lstStyle/>
          <a:p>
            <a:pPr algn="ctr" eaLnBrk="1" fontAlgn="auto" hangingPunct="1">
              <a:spcBef>
                <a:spcPts val="0"/>
              </a:spcBef>
              <a:spcAft>
                <a:spcPts val="0"/>
              </a:spcAft>
            </a:pPr>
            <a:r>
              <a:rPr lang="it-IT" sz="1600" b="0" dirty="0">
                <a:solidFill>
                  <a:prstClr val="black">
                    <a:lumMod val="75000"/>
                    <a:lumOff val="25000"/>
                  </a:prstClr>
                </a:solidFill>
                <a:latin typeface="Arial" panose="020B0604020202020204" pitchFamily="34" charset="0"/>
                <a:ea typeface="+mn-ea"/>
                <a:cs typeface="Arial" panose="020B0604020202020204" pitchFamily="34" charset="0"/>
              </a:rPr>
              <a:t>Sistema para análise fenômica para plantas-modelo em laboratório</a:t>
            </a:r>
          </a:p>
        </p:txBody>
      </p:sp>
      <p:cxnSp>
        <p:nvCxnSpPr>
          <p:cNvPr id="29" name="Straight Connector 28"/>
          <p:cNvCxnSpPr/>
          <p:nvPr/>
        </p:nvCxnSpPr>
        <p:spPr bwMode="auto">
          <a:xfrm>
            <a:off x="6888089" y="3789040"/>
            <a:ext cx="720080"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30" name="Straight Connector 29"/>
          <p:cNvCxnSpPr/>
          <p:nvPr/>
        </p:nvCxnSpPr>
        <p:spPr bwMode="auto">
          <a:xfrm>
            <a:off x="7320137" y="2348880"/>
            <a:ext cx="288032"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31" name="Straight Connector 30"/>
          <p:cNvCxnSpPr/>
          <p:nvPr/>
        </p:nvCxnSpPr>
        <p:spPr bwMode="auto">
          <a:xfrm>
            <a:off x="7320137" y="5013176"/>
            <a:ext cx="288032" cy="0"/>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cxnSp>
        <p:nvCxnSpPr>
          <p:cNvPr id="32" name="Straight Connector 31"/>
          <p:cNvCxnSpPr/>
          <p:nvPr/>
        </p:nvCxnSpPr>
        <p:spPr bwMode="auto">
          <a:xfrm flipV="1">
            <a:off x="7320136" y="2348880"/>
            <a:ext cx="1" cy="2664296"/>
          </a:xfrm>
          <a:prstGeom prst="line">
            <a:avLst/>
          </a:prstGeom>
          <a:solidFill>
            <a:schemeClr val="accent1"/>
          </a:solidFill>
          <a:ln w="19050" cap="flat" cmpd="sng" algn="ctr">
            <a:solidFill>
              <a:schemeClr val="bg2">
                <a:lumMod val="60000"/>
                <a:lumOff val="40000"/>
              </a:schemeClr>
            </a:solidFill>
            <a:prstDash val="solid"/>
            <a:round/>
            <a:headEnd type="none" w="med" len="med"/>
            <a:tailEnd type="none" w="med" len="med"/>
          </a:ln>
          <a:effectLst/>
        </p:spPr>
      </p:cxnSp>
      <p:sp>
        <p:nvSpPr>
          <p:cNvPr id="33" name="Rectangle 32"/>
          <p:cNvSpPr/>
          <p:nvPr/>
        </p:nvSpPr>
        <p:spPr bwMode="auto">
          <a:xfrm>
            <a:off x="7608168" y="2114496"/>
            <a:ext cx="1224136" cy="792088"/>
          </a:xfrm>
          <a:prstGeom prst="rect">
            <a:avLst/>
          </a:prstGeom>
          <a:noFill/>
          <a:ln w="9525" cap="flat" cmpd="sng" algn="ctr">
            <a:solidFill>
              <a:srgbClr val="7777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5" name="Rectangle 34"/>
          <p:cNvSpPr/>
          <p:nvPr/>
        </p:nvSpPr>
        <p:spPr bwMode="auto">
          <a:xfrm>
            <a:off x="7608168" y="3099973"/>
            <a:ext cx="1224136" cy="864096"/>
          </a:xfrm>
          <a:prstGeom prst="rect">
            <a:avLst/>
          </a:prstGeom>
          <a:noFill/>
          <a:ln w="9525" cap="flat" cmpd="sng" algn="ctr">
            <a:solidFill>
              <a:srgbClr val="7777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6" name="Rectangle 35"/>
          <p:cNvSpPr/>
          <p:nvPr/>
        </p:nvSpPr>
        <p:spPr bwMode="auto">
          <a:xfrm>
            <a:off x="7608169" y="4089952"/>
            <a:ext cx="1224136" cy="864096"/>
          </a:xfrm>
          <a:prstGeom prst="rect">
            <a:avLst/>
          </a:prstGeom>
          <a:noFill/>
          <a:ln w="9525" cap="flat" cmpd="sng" algn="ctr">
            <a:solidFill>
              <a:srgbClr val="7777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37" name="Rectangle 7"/>
          <p:cNvSpPr>
            <a:spLocks noChangeArrowheads="1"/>
          </p:cNvSpPr>
          <p:nvPr/>
        </p:nvSpPr>
        <p:spPr bwMode="auto">
          <a:xfrm>
            <a:off x="8976320" y="2204864"/>
            <a:ext cx="3023855" cy="523220"/>
          </a:xfrm>
          <a:prstGeom prst="rect">
            <a:avLst/>
          </a:prstGeom>
          <a:solidFill>
            <a:srgbClr val="235754"/>
          </a:solidFill>
          <a:ln w="9525" algn="ctr">
            <a:noFill/>
            <a:miter lim="800000"/>
            <a:headEnd/>
            <a:tailEnd/>
          </a:ln>
          <a:effectLst/>
        </p:spPr>
        <p:txBody>
          <a:bodyPr wrap="square">
            <a:spAutoFit/>
          </a:bodyPr>
          <a:lstStyle/>
          <a:p>
            <a:pPr eaLnBrk="1" fontAlgn="auto" hangingPunct="1">
              <a:spcBef>
                <a:spcPct val="20000"/>
              </a:spcBef>
              <a:spcAft>
                <a:spcPts val="0"/>
              </a:spcAft>
              <a:defRPr/>
            </a:pPr>
            <a:r>
              <a:rPr lang="en-US" sz="1400" dirty="0">
                <a:solidFill>
                  <a:schemeClr val="bg1"/>
                </a:solidFill>
                <a:latin typeface="Arial" panose="020B0604020202020204" pitchFamily="34" charset="0"/>
                <a:ea typeface="+mn-ea"/>
                <a:cs typeface="Arial" panose="020B0604020202020204" pitchFamily="34" charset="0"/>
              </a:rPr>
              <a:t>UV </a:t>
            </a:r>
            <a:r>
              <a:rPr lang="pt-BR" sz="1400" dirty="0">
                <a:solidFill>
                  <a:schemeClr val="bg1"/>
                </a:solidFill>
                <a:latin typeface="Arial" panose="020B0604020202020204" pitchFamily="34" charset="0"/>
                <a:ea typeface="+mn-ea"/>
                <a:cs typeface="Arial" panose="020B0604020202020204" pitchFamily="34" charset="0"/>
              </a:rPr>
              <a:t>(fluorescência): para analisar a eficiência fotossintética</a:t>
            </a:r>
            <a:endParaRPr lang="en-US" sz="1400" b="0" dirty="0">
              <a:solidFill>
                <a:schemeClr val="bg1"/>
              </a:solidFill>
              <a:latin typeface="Arial" panose="020B0604020202020204" pitchFamily="34" charset="0"/>
              <a:ea typeface="+mn-ea"/>
              <a:cs typeface="Arial" panose="020B0604020202020204" pitchFamily="34" charset="0"/>
            </a:endParaRPr>
          </a:p>
        </p:txBody>
      </p:sp>
      <p:sp>
        <p:nvSpPr>
          <p:cNvPr id="38" name="Rectangle 4"/>
          <p:cNvSpPr>
            <a:spLocks noChangeArrowheads="1"/>
          </p:cNvSpPr>
          <p:nvPr/>
        </p:nvSpPr>
        <p:spPr bwMode="auto">
          <a:xfrm>
            <a:off x="8981743" y="3127334"/>
            <a:ext cx="3018913" cy="830997"/>
          </a:xfrm>
          <a:prstGeom prst="rect">
            <a:avLst/>
          </a:prstGeom>
          <a:solidFill>
            <a:srgbClr val="235754"/>
          </a:solidFill>
          <a:ln w="9525" algn="ctr">
            <a:noFill/>
            <a:miter lim="800000"/>
            <a:headEnd/>
            <a:tailEnd/>
          </a:ln>
          <a:effectLst/>
        </p:spPr>
        <p:txBody>
          <a:bodyPr wrap="square">
            <a:spAutoFit/>
          </a:bodyPr>
          <a:lstStyle/>
          <a:p>
            <a:pPr eaLnBrk="1" fontAlgn="auto" hangingPunct="1">
              <a:spcBef>
                <a:spcPct val="20000"/>
              </a:spcBef>
              <a:spcAft>
                <a:spcPts val="0"/>
              </a:spcAft>
              <a:defRPr/>
            </a:pPr>
            <a:r>
              <a:rPr lang="en-US" sz="1600" dirty="0" err="1">
                <a:solidFill>
                  <a:schemeClr val="bg1"/>
                </a:solidFill>
                <a:latin typeface="Arial" panose="020B0604020202020204" pitchFamily="34" charset="0"/>
                <a:ea typeface="+mn-ea"/>
                <a:cs typeface="Arial" panose="020B0604020202020204" pitchFamily="34" charset="0"/>
              </a:rPr>
              <a:t>Visível</a:t>
            </a:r>
            <a:r>
              <a:rPr lang="en-US" sz="1600" dirty="0">
                <a:solidFill>
                  <a:schemeClr val="bg1"/>
                </a:solidFill>
                <a:latin typeface="Arial" panose="020B0604020202020204" pitchFamily="34" charset="0"/>
                <a:ea typeface="+mn-ea"/>
                <a:cs typeface="Arial" panose="020B0604020202020204" pitchFamily="34" charset="0"/>
              </a:rPr>
              <a:t>- RGB</a:t>
            </a:r>
            <a:r>
              <a:rPr lang="en-US" sz="1600" b="0" dirty="0">
                <a:solidFill>
                  <a:schemeClr val="bg1"/>
                </a:solidFill>
                <a:latin typeface="Arial" panose="020B0604020202020204" pitchFamily="34" charset="0"/>
                <a:ea typeface="+mn-ea"/>
                <a:cs typeface="Arial" panose="020B0604020202020204" pitchFamily="34" charset="0"/>
              </a:rPr>
              <a:t>:</a:t>
            </a:r>
            <a:r>
              <a:rPr lang="pt-BR" sz="1600" b="0" dirty="0">
                <a:solidFill>
                  <a:schemeClr val="bg1"/>
                </a:solidFill>
                <a:latin typeface="Arial" panose="020B0604020202020204" pitchFamily="34" charset="0"/>
                <a:ea typeface="+mn-ea"/>
                <a:cs typeface="Arial" panose="020B0604020202020204" pitchFamily="34" charset="0"/>
              </a:rPr>
              <a:t> biomassa digital, arquitetura, índice de verde e amarelo da planta</a:t>
            </a:r>
            <a:endParaRPr lang="en-US" sz="1600" b="0" dirty="0">
              <a:solidFill>
                <a:schemeClr val="bg1"/>
              </a:solidFill>
              <a:latin typeface="Arial" panose="020B0604020202020204" pitchFamily="34" charset="0"/>
              <a:ea typeface="+mn-ea"/>
              <a:cs typeface="Arial" panose="020B0604020202020204" pitchFamily="34" charset="0"/>
            </a:endParaRPr>
          </a:p>
        </p:txBody>
      </p:sp>
      <p:sp>
        <p:nvSpPr>
          <p:cNvPr id="39" name="Rectangle 4"/>
          <p:cNvSpPr>
            <a:spLocks noChangeArrowheads="1"/>
          </p:cNvSpPr>
          <p:nvPr/>
        </p:nvSpPr>
        <p:spPr bwMode="auto">
          <a:xfrm>
            <a:off x="8979521" y="4163575"/>
            <a:ext cx="3020924" cy="584776"/>
          </a:xfrm>
          <a:prstGeom prst="rect">
            <a:avLst/>
          </a:prstGeom>
          <a:solidFill>
            <a:srgbClr val="235754"/>
          </a:solidFill>
          <a:ln w="9525" algn="ctr">
            <a:noFill/>
            <a:miter lim="800000"/>
            <a:headEnd/>
            <a:tailEnd/>
          </a:ln>
          <a:effectLst/>
        </p:spPr>
        <p:txBody>
          <a:bodyPr wrap="square">
            <a:spAutoFit/>
          </a:bodyPr>
          <a:lstStyle/>
          <a:p>
            <a:pPr eaLnBrk="1" fontAlgn="auto" hangingPunct="1">
              <a:spcBef>
                <a:spcPct val="20000"/>
              </a:spcBef>
              <a:spcAft>
                <a:spcPts val="0"/>
              </a:spcAft>
              <a:defRPr/>
            </a:pPr>
            <a:r>
              <a:rPr lang="en-US" sz="1600" dirty="0">
                <a:solidFill>
                  <a:schemeClr val="bg1"/>
                </a:solidFill>
                <a:latin typeface="Arial" panose="020B0604020202020204" pitchFamily="34" charset="0"/>
                <a:ea typeface="+mn-ea"/>
                <a:cs typeface="Arial" panose="020B0604020202020204" pitchFamily="34" charset="0"/>
              </a:rPr>
              <a:t>NIR (Near Infra-Red)</a:t>
            </a:r>
            <a:r>
              <a:rPr lang="en-US" sz="1600" b="0" dirty="0">
                <a:solidFill>
                  <a:schemeClr val="bg1"/>
                </a:solidFill>
                <a:latin typeface="Arial" panose="020B0604020202020204" pitchFamily="34" charset="0"/>
                <a:ea typeface="+mn-ea"/>
                <a:cs typeface="Arial" panose="020B0604020202020204" pitchFamily="34" charset="0"/>
              </a:rPr>
              <a:t>: </a:t>
            </a:r>
            <a:r>
              <a:rPr lang="pt-BR" sz="1600" b="0" dirty="0">
                <a:solidFill>
                  <a:schemeClr val="bg1"/>
                </a:solidFill>
                <a:latin typeface="Arial" panose="020B0604020202020204" pitchFamily="34" charset="0"/>
                <a:ea typeface="+mn-ea"/>
                <a:cs typeface="Arial" panose="020B0604020202020204" pitchFamily="34" charset="0"/>
              </a:rPr>
              <a:t>teor de água da planta</a:t>
            </a:r>
            <a:endParaRPr lang="en-US" sz="1600" b="0" dirty="0">
              <a:solidFill>
                <a:schemeClr val="bg1"/>
              </a:solidFill>
              <a:latin typeface="Arial" panose="020B0604020202020204" pitchFamily="34" charset="0"/>
              <a:ea typeface="+mn-ea"/>
              <a:cs typeface="Arial" panose="020B0604020202020204" pitchFamily="34" charset="0"/>
            </a:endParaRPr>
          </a:p>
        </p:txBody>
      </p:sp>
      <p:pic>
        <p:nvPicPr>
          <p:cNvPr id="40" name="Picture 9"/>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804920" y="2132856"/>
            <a:ext cx="883368" cy="730911"/>
          </a:xfrm>
          <a:prstGeom prst="rect">
            <a:avLst/>
          </a:prstGeom>
          <a:noFill/>
          <a:ln w="36000">
            <a:noFill/>
            <a:round/>
            <a:headEnd/>
            <a:tailEnd/>
          </a:ln>
          <a:effectLst/>
          <a:extLst>
            <a:ext uri="{909E8E84-426E-40dd-AFC4-6F175D3DCCD1}">
              <a14:hiddenFill xmlns="" xmlns:a14="http://schemas.microsoft.com/office/drawing/2010/main">
                <a:blipFill dpi="0" rotWithShape="0">
                  <a:blip/>
                  <a:srcRect/>
                  <a:stretch>
                    <a:fillRect/>
                  </a:stretch>
                </a:blip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1" name="Picture 18" descr="RGB TV"/>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680176" y="3171981"/>
            <a:ext cx="1035887" cy="728056"/>
          </a:xfrm>
          <a:prstGeom prst="rect">
            <a:avLst/>
          </a:prstGeom>
          <a:noFill/>
          <a:ln w="9525">
            <a:noFill/>
            <a:miter lim="800000"/>
            <a:headEnd/>
            <a:tailEnd/>
          </a:ln>
        </p:spPr>
      </p:pic>
      <p:pic>
        <p:nvPicPr>
          <p:cNvPr id="42" name="Picture 8"/>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rot="5400000">
            <a:off x="7831524" y="4025276"/>
            <a:ext cx="723063" cy="9904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3" name="CasellaDiTesto 22"/>
          <p:cNvSpPr txBox="1"/>
          <p:nvPr/>
        </p:nvSpPr>
        <p:spPr>
          <a:xfrm>
            <a:off x="7604812" y="5055647"/>
            <a:ext cx="4395363" cy="923330"/>
          </a:xfrm>
          <a:prstGeom prst="rect">
            <a:avLst/>
          </a:prstGeom>
          <a:solidFill>
            <a:srgbClr val="235754"/>
          </a:solidFill>
        </p:spPr>
        <p:txBody>
          <a:bodyPr wrap="square" rtlCol="0">
            <a:spAutoFit/>
          </a:bodyPr>
          <a:lstStyle/>
          <a:p>
            <a:pPr algn="ctr" eaLnBrk="1" fontAlgn="auto" hangingPunct="1">
              <a:spcBef>
                <a:spcPts val="0"/>
              </a:spcBef>
              <a:spcAft>
                <a:spcPts val="0"/>
              </a:spcAft>
            </a:pPr>
            <a:r>
              <a:rPr lang="pt-BR" sz="1800" dirty="0">
                <a:solidFill>
                  <a:schemeClr val="bg1"/>
                </a:solidFill>
                <a:latin typeface="Arial" panose="020B0604020202020204" pitchFamily="34" charset="0"/>
                <a:ea typeface="+mn-ea"/>
                <a:cs typeface="Arial" panose="020B0604020202020204" pitchFamily="34" charset="0"/>
              </a:rPr>
              <a:t>RESULTADO: Caracterização do fenótipo, estado nutricional, fisiológico e teor de água de plantas</a:t>
            </a:r>
            <a:endParaRPr lang="it-IT" sz="1800" b="0" dirty="0">
              <a:solidFill>
                <a:schemeClr val="bg1"/>
              </a:solidFill>
              <a:latin typeface="Arial" panose="020B0604020202020204" pitchFamily="34" charset="0"/>
              <a:ea typeface="+mn-ea"/>
              <a:cs typeface="Arial" panose="020B0604020202020204" pitchFamily="34" charset="0"/>
            </a:endParaRPr>
          </a:p>
        </p:txBody>
      </p:sp>
      <p:sp>
        <p:nvSpPr>
          <p:cNvPr id="45" name="Rettangolo 8"/>
          <p:cNvSpPr/>
          <p:nvPr/>
        </p:nvSpPr>
        <p:spPr>
          <a:xfrm>
            <a:off x="2468740" y="2008863"/>
            <a:ext cx="5041052" cy="37037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sp>
        <p:nvSpPr>
          <p:cNvPr id="57" name="CasellaDiTesto 7">
            <a:extLst>
              <a:ext uri="{FF2B5EF4-FFF2-40B4-BE49-F238E27FC236}">
                <a16:creationId xmlns:a16="http://schemas.microsoft.com/office/drawing/2014/main" id="{FD4DE823-ECF6-43DA-BE48-209B0E762907}"/>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Fenômica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58" name="CasellaDiTesto 1">
            <a:extLst>
              <a:ext uri="{FF2B5EF4-FFF2-40B4-BE49-F238E27FC236}">
                <a16:creationId xmlns:a16="http://schemas.microsoft.com/office/drawing/2014/main" id="{B95B4421-9180-4A29-997B-F72BC459BA4E}"/>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59" name="Gruppo 1">
            <a:extLst>
              <a:ext uri="{FF2B5EF4-FFF2-40B4-BE49-F238E27FC236}">
                <a16:creationId xmlns:a16="http://schemas.microsoft.com/office/drawing/2014/main" id="{D12AADB1-2CA6-464D-99A6-355C52AE1347}"/>
              </a:ext>
            </a:extLst>
          </p:cNvPr>
          <p:cNvGrpSpPr/>
          <p:nvPr/>
        </p:nvGrpSpPr>
        <p:grpSpPr>
          <a:xfrm>
            <a:off x="479376" y="622205"/>
            <a:ext cx="5710447" cy="369332"/>
            <a:chOff x="551384" y="1052736"/>
            <a:chExt cx="5492101" cy="369332"/>
          </a:xfrm>
        </p:grpSpPr>
        <p:sp>
          <p:nvSpPr>
            <p:cNvPr id="60" name="Pentagon 41">
              <a:extLst>
                <a:ext uri="{FF2B5EF4-FFF2-40B4-BE49-F238E27FC236}">
                  <a16:creationId xmlns:a16="http://schemas.microsoft.com/office/drawing/2014/main" id="{63F9D80D-908B-4717-9D73-A960011A3B40}"/>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1" name="Chevron 42">
              <a:extLst>
                <a:ext uri="{FF2B5EF4-FFF2-40B4-BE49-F238E27FC236}">
                  <a16:creationId xmlns:a16="http://schemas.microsoft.com/office/drawing/2014/main" id="{DEDDF35C-B5C2-4AF9-815B-2E79F5EE1401}"/>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2" name="Chevron 43">
              <a:extLst>
                <a:ext uri="{FF2B5EF4-FFF2-40B4-BE49-F238E27FC236}">
                  <a16:creationId xmlns:a16="http://schemas.microsoft.com/office/drawing/2014/main" id="{CF8FB4EE-7348-4A37-B2CC-50C9DBA15F1B}"/>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3" name="Chevron 44">
              <a:extLst>
                <a:ext uri="{FF2B5EF4-FFF2-40B4-BE49-F238E27FC236}">
                  <a16:creationId xmlns:a16="http://schemas.microsoft.com/office/drawing/2014/main" id="{969FC585-0907-47BD-A199-9495EEE4484C}"/>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4" name="Chevron 45">
              <a:extLst>
                <a:ext uri="{FF2B5EF4-FFF2-40B4-BE49-F238E27FC236}">
                  <a16:creationId xmlns:a16="http://schemas.microsoft.com/office/drawing/2014/main" id="{32407944-C435-4B50-8797-8E52DED795DE}"/>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5" name="TextBox 46">
              <a:extLst>
                <a:ext uri="{FF2B5EF4-FFF2-40B4-BE49-F238E27FC236}">
                  <a16:creationId xmlns:a16="http://schemas.microsoft.com/office/drawing/2014/main" id="{ED232778-C53D-43F3-9F2B-9D64DC8AD918}"/>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6" name="TextBox 47">
              <a:extLst>
                <a:ext uri="{FF2B5EF4-FFF2-40B4-BE49-F238E27FC236}">
                  <a16:creationId xmlns:a16="http://schemas.microsoft.com/office/drawing/2014/main" id="{CAB81C88-CACD-4C42-B87E-B8AD2C460A05}"/>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7" name="TextBox 48">
              <a:extLst>
                <a:ext uri="{FF2B5EF4-FFF2-40B4-BE49-F238E27FC236}">
                  <a16:creationId xmlns:a16="http://schemas.microsoft.com/office/drawing/2014/main" id="{29558440-0F6E-49C1-B703-8064C31F2914}"/>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68" name="TextBox 49">
              <a:extLst>
                <a:ext uri="{FF2B5EF4-FFF2-40B4-BE49-F238E27FC236}">
                  <a16:creationId xmlns:a16="http://schemas.microsoft.com/office/drawing/2014/main" id="{B6AEAEB9-D04B-42F2-85BD-0550BC6B0B6E}"/>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9" name="TextBox 50">
              <a:extLst>
                <a:ext uri="{FF2B5EF4-FFF2-40B4-BE49-F238E27FC236}">
                  <a16:creationId xmlns:a16="http://schemas.microsoft.com/office/drawing/2014/main" id="{B96B9FD4-7EC1-455B-927E-407A4AB92DE7}"/>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57567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P spid="38" grpId="0" animBg="1"/>
      <p:bldP spid="39" grpId="0" animBg="1"/>
      <p:bldP spid="43" grpId="0" animBg="1"/>
      <p:bldP spid="4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3"/>
          <p:cNvSpPr txBox="1">
            <a:spLocks noChangeArrowheads="1"/>
          </p:cNvSpPr>
          <p:nvPr/>
        </p:nvSpPr>
        <p:spPr bwMode="auto">
          <a:xfrm>
            <a:off x="4357916" y="44891"/>
            <a:ext cx="1392056" cy="338094"/>
          </a:xfrm>
          <a:prstGeom prst="rect">
            <a:avLst/>
          </a:prstGeom>
          <a:noFill/>
          <a:ln w="9525">
            <a:noFill/>
            <a:miter lim="800000"/>
            <a:headEnd/>
            <a:tailEnd/>
          </a:ln>
        </p:spPr>
        <p:txBody>
          <a:bodyPr wrap="none">
            <a:spAutoFit/>
          </a:bodyPr>
          <a:lstStyle/>
          <a:p>
            <a:pPr>
              <a:defRPr/>
            </a:pPr>
            <a:r>
              <a:rPr lang="it-IT" sz="1600" kern="0">
                <a:solidFill>
                  <a:sysClr val="window" lastClr="FFFFFF"/>
                </a:solidFill>
                <a:latin typeface="Arial"/>
                <a:ea typeface="ＭＳ Ｐゴシック"/>
              </a:rPr>
              <a:t>GEAPOWER</a:t>
            </a:r>
            <a:endParaRPr lang="it-IT" sz="1500" kern="0">
              <a:solidFill>
                <a:sysClr val="window" lastClr="FFFFFF"/>
              </a:solidFill>
              <a:latin typeface="Arial"/>
              <a:ea typeface="ＭＳ Ｐゴシック"/>
            </a:endParaRPr>
          </a:p>
        </p:txBody>
      </p:sp>
      <p:sp>
        <p:nvSpPr>
          <p:cNvPr id="8" name="Text Box 33"/>
          <p:cNvSpPr txBox="1">
            <a:spLocks noChangeArrowheads="1"/>
          </p:cNvSpPr>
          <p:nvPr/>
        </p:nvSpPr>
        <p:spPr bwMode="auto">
          <a:xfrm>
            <a:off x="6498428" y="1294565"/>
            <a:ext cx="3887926" cy="446218"/>
          </a:xfrm>
          <a:prstGeom prst="rect">
            <a:avLst/>
          </a:prstGeom>
          <a:noFill/>
          <a:ln w="9525">
            <a:noFill/>
            <a:miter lim="800000"/>
            <a:headEnd/>
            <a:tailEnd/>
          </a:ln>
          <a:effectLst/>
        </p:spPr>
        <p:txBody>
          <a:bodyPr wrap="square">
            <a:spAutoFit/>
          </a:bodyPr>
          <a:lstStyle/>
          <a:p>
            <a:pPr algn="ctr" eaLnBrk="0" hangingPunct="0">
              <a:spcBef>
                <a:spcPct val="50000"/>
              </a:spcBef>
              <a:defRPr/>
            </a:pPr>
            <a:r>
              <a:rPr lang="it-IT" sz="2300" i="1" dirty="0">
                <a:ln w="12700">
                  <a:solidFill>
                    <a:srgbClr val="000000">
                      <a:satMod val="155000"/>
                    </a:srgbClr>
                  </a:solidFill>
                  <a:prstDash val="solid"/>
                </a:ln>
                <a:solidFill>
                  <a:srgbClr val="3333CC">
                    <a:lumMod val="75000"/>
                  </a:srgbClr>
                </a:solidFill>
                <a:effectLst>
                  <a:outerShdw blurRad="41275" dist="20320" dir="1800000" algn="tl" rotWithShape="0">
                    <a:srgbClr val="000000">
                      <a:alpha val="40000"/>
                    </a:srgbClr>
                  </a:outerShdw>
                </a:effectLst>
                <a:latin typeface="Verdana" pitchFamily="34" charset="0"/>
                <a:ea typeface="ＭＳ Ｐゴシック"/>
              </a:rPr>
              <a:t>Abordagem fenômica</a:t>
            </a:r>
          </a:p>
        </p:txBody>
      </p:sp>
      <p:pic>
        <p:nvPicPr>
          <p:cNvPr id="9" name="Picture 7" descr="foto serra scan estern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4109" y="1876511"/>
            <a:ext cx="8412211" cy="4911634"/>
          </a:xfrm>
          <a:prstGeom prst="rect">
            <a:avLst/>
          </a:prstGeom>
          <a:noFill/>
          <a:ln w="25400">
            <a:solidFill>
              <a:srgbClr val="FFFFFF"/>
            </a:solidFill>
            <a:miter lim="800000"/>
            <a:headEnd/>
            <a:tailEnd/>
          </a:ln>
        </p:spPr>
      </p:pic>
      <p:sp>
        <p:nvSpPr>
          <p:cNvPr id="10" name="Rettangolo 9"/>
          <p:cNvSpPr/>
          <p:nvPr/>
        </p:nvSpPr>
        <p:spPr>
          <a:xfrm>
            <a:off x="945360" y="5857941"/>
            <a:ext cx="2519952" cy="43199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it-IT">
              <a:solidFill>
                <a:srgbClr val="FFFFFF"/>
              </a:solidFill>
            </a:endParaRPr>
          </a:p>
        </p:txBody>
      </p:sp>
      <p:sp>
        <p:nvSpPr>
          <p:cNvPr id="11" name="Rettangolo 10"/>
          <p:cNvSpPr/>
          <p:nvPr/>
        </p:nvSpPr>
        <p:spPr>
          <a:xfrm>
            <a:off x="2218001" y="2064843"/>
            <a:ext cx="2447953" cy="43199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it-IT">
              <a:solidFill>
                <a:srgbClr val="FFFFFF"/>
              </a:solidFill>
            </a:endParaRPr>
          </a:p>
        </p:txBody>
      </p:sp>
      <p:sp>
        <p:nvSpPr>
          <p:cNvPr id="12" name="Rettangolo 11"/>
          <p:cNvSpPr/>
          <p:nvPr/>
        </p:nvSpPr>
        <p:spPr>
          <a:xfrm>
            <a:off x="7137243" y="2556920"/>
            <a:ext cx="1391721" cy="50399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it-IT">
              <a:solidFill>
                <a:srgbClr val="FFFFFF"/>
              </a:solidFill>
            </a:endParaRPr>
          </a:p>
        </p:txBody>
      </p:sp>
      <p:sp>
        <p:nvSpPr>
          <p:cNvPr id="13" name="Rettangolo arrotondato 12"/>
          <p:cNvSpPr/>
          <p:nvPr/>
        </p:nvSpPr>
        <p:spPr>
          <a:xfrm>
            <a:off x="801562" y="4561819"/>
            <a:ext cx="7919007" cy="180053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endParaRPr>
          </a:p>
        </p:txBody>
      </p:sp>
      <p:sp>
        <p:nvSpPr>
          <p:cNvPr id="14" name="Rettangolo arrotondato 13"/>
          <p:cNvSpPr/>
          <p:nvPr/>
        </p:nvSpPr>
        <p:spPr>
          <a:xfrm>
            <a:off x="7137243" y="2473858"/>
            <a:ext cx="1511897" cy="2015961"/>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endParaRPr>
          </a:p>
        </p:txBody>
      </p:sp>
      <p:sp>
        <p:nvSpPr>
          <p:cNvPr id="15" name="Rettangolo arrotondato 14"/>
          <p:cNvSpPr/>
          <p:nvPr/>
        </p:nvSpPr>
        <p:spPr>
          <a:xfrm>
            <a:off x="2025341" y="2401858"/>
            <a:ext cx="5111902" cy="208796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endParaRPr>
          </a:p>
        </p:txBody>
      </p:sp>
      <p:sp>
        <p:nvSpPr>
          <p:cNvPr id="16" name="CasellaDiTesto 16"/>
          <p:cNvSpPr txBox="1">
            <a:spLocks noChangeArrowheads="1"/>
          </p:cNvSpPr>
          <p:nvPr/>
        </p:nvSpPr>
        <p:spPr bwMode="auto">
          <a:xfrm>
            <a:off x="2096795" y="1825871"/>
            <a:ext cx="184707" cy="461605"/>
          </a:xfrm>
          <a:prstGeom prst="rect">
            <a:avLst/>
          </a:prstGeom>
          <a:noFill/>
          <a:ln w="9525">
            <a:noFill/>
            <a:miter lim="800000"/>
            <a:headEnd/>
            <a:tailEnd/>
          </a:ln>
        </p:spPr>
        <p:txBody>
          <a:bodyPr wrap="none">
            <a:spAutoFit/>
          </a:bodyPr>
          <a:lstStyle/>
          <a:p>
            <a:pPr eaLnBrk="0" hangingPunct="0"/>
            <a:endParaRPr lang="it-IT">
              <a:solidFill>
                <a:srgbClr val="000000"/>
              </a:solidFill>
              <a:latin typeface="Arial"/>
              <a:ea typeface="ＭＳ Ｐゴシック"/>
            </a:endParaRPr>
          </a:p>
        </p:txBody>
      </p:sp>
      <p:sp>
        <p:nvSpPr>
          <p:cNvPr id="17" name="Rettangolo 16"/>
          <p:cNvSpPr/>
          <p:nvPr/>
        </p:nvSpPr>
        <p:spPr>
          <a:xfrm>
            <a:off x="944854" y="5907050"/>
            <a:ext cx="2569934" cy="313932"/>
          </a:xfrm>
          <a:prstGeom prst="rect">
            <a:avLst/>
          </a:prstGeom>
        </p:spPr>
        <p:txBody>
          <a:bodyPr wrap="none">
            <a:spAutoFit/>
          </a:bodyPr>
          <a:lstStyle/>
          <a:p>
            <a:pPr marL="609539" indent="-609539">
              <a:lnSpc>
                <a:spcPct val="90000"/>
              </a:lnSpc>
              <a:spcBef>
                <a:spcPct val="20000"/>
              </a:spcBef>
              <a:defRPr/>
            </a:pPr>
            <a:r>
              <a:rPr lang="it-IT" sz="1600" kern="0" dirty="0">
                <a:solidFill>
                  <a:srgbClr val="FF0000"/>
                </a:solidFill>
                <a:latin typeface="Arial"/>
                <a:ea typeface="ＭＳ Ｐゴシック"/>
              </a:rPr>
              <a:t>1. Sistema de transporte</a:t>
            </a:r>
          </a:p>
        </p:txBody>
      </p:sp>
      <p:sp>
        <p:nvSpPr>
          <p:cNvPr id="18" name="Rettangolo 17"/>
          <p:cNvSpPr>
            <a:spLocks noChangeArrowheads="1"/>
          </p:cNvSpPr>
          <p:nvPr/>
        </p:nvSpPr>
        <p:spPr bwMode="auto">
          <a:xfrm>
            <a:off x="2313335" y="2113863"/>
            <a:ext cx="2420856" cy="313932"/>
          </a:xfrm>
          <a:prstGeom prst="rect">
            <a:avLst/>
          </a:prstGeom>
          <a:noFill/>
          <a:ln w="9525">
            <a:noFill/>
            <a:miter lim="800000"/>
            <a:headEnd/>
            <a:tailEnd/>
          </a:ln>
        </p:spPr>
        <p:txBody>
          <a:bodyPr wrap="none">
            <a:spAutoFit/>
          </a:bodyPr>
          <a:lstStyle/>
          <a:p>
            <a:pPr marL="609539" indent="-609539">
              <a:lnSpc>
                <a:spcPct val="90000"/>
              </a:lnSpc>
            </a:pPr>
            <a:r>
              <a:rPr lang="it-IT" sz="1600" dirty="0">
                <a:solidFill>
                  <a:srgbClr val="FF0000"/>
                </a:solidFill>
                <a:latin typeface="Arial"/>
                <a:ea typeface="ＭＳ Ｐゴシック"/>
                <a:cs typeface="Tahoma" pitchFamily="34" charset="0"/>
              </a:rPr>
              <a:t>2. estações de imagem</a:t>
            </a:r>
          </a:p>
        </p:txBody>
      </p:sp>
      <p:sp>
        <p:nvSpPr>
          <p:cNvPr id="19" name="Rettangolo 18"/>
          <p:cNvSpPr/>
          <p:nvPr/>
        </p:nvSpPr>
        <p:spPr>
          <a:xfrm>
            <a:off x="7209241" y="2545856"/>
            <a:ext cx="1691457" cy="424732"/>
          </a:xfrm>
          <a:prstGeom prst="rect">
            <a:avLst/>
          </a:prstGeom>
        </p:spPr>
        <p:txBody>
          <a:bodyPr wrap="square">
            <a:spAutoFit/>
          </a:bodyPr>
          <a:lstStyle/>
          <a:p>
            <a:pPr marL="609539" indent="-609539">
              <a:lnSpc>
                <a:spcPct val="90000"/>
              </a:lnSpc>
              <a:defRPr/>
            </a:pPr>
            <a:r>
              <a:rPr lang="it-IT" sz="1200" dirty="0">
                <a:solidFill>
                  <a:srgbClr val="FF0000"/>
                </a:solidFill>
                <a:latin typeface="Arial"/>
                <a:ea typeface="ＭＳ Ｐゴシック"/>
                <a:cs typeface="Tahoma" pitchFamily="34" charset="0"/>
              </a:rPr>
              <a:t>3.Estação de</a:t>
            </a:r>
          </a:p>
          <a:p>
            <a:pPr marL="609539" indent="-609539">
              <a:lnSpc>
                <a:spcPct val="90000"/>
              </a:lnSpc>
              <a:defRPr/>
            </a:pPr>
            <a:r>
              <a:rPr lang="it-IT" sz="1200" dirty="0">
                <a:solidFill>
                  <a:srgbClr val="FF0000"/>
                </a:solidFill>
                <a:latin typeface="Arial"/>
                <a:ea typeface="ＭＳ Ｐゴシック"/>
                <a:cs typeface="Tahoma" pitchFamily="34" charset="0"/>
              </a:rPr>
              <a:t>computador</a:t>
            </a:r>
          </a:p>
        </p:txBody>
      </p:sp>
      <p:pic>
        <p:nvPicPr>
          <p:cNvPr id="4710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1253" y="1956777"/>
            <a:ext cx="2519952" cy="343629"/>
          </a:xfrm>
          <a:prstGeom prst="rect">
            <a:avLst/>
          </a:prstGeom>
          <a:noFill/>
          <a:ln w="9525">
            <a:noFill/>
            <a:miter lim="800000"/>
            <a:headEnd/>
            <a:tailEnd/>
          </a:ln>
        </p:spPr>
      </p:pic>
      <p:pic>
        <p:nvPicPr>
          <p:cNvPr id="471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46905" y="4748298"/>
            <a:ext cx="1146278" cy="1087378"/>
          </a:xfrm>
          <a:prstGeom prst="rect">
            <a:avLst/>
          </a:prstGeom>
          <a:noFill/>
          <a:ln w="9525">
            <a:noFill/>
            <a:miter lim="800000"/>
            <a:headEnd/>
            <a:tailEnd/>
          </a:ln>
        </p:spPr>
      </p:pic>
      <p:grpSp>
        <p:nvGrpSpPr>
          <p:cNvPr id="2" name="Gruppo 27"/>
          <p:cNvGrpSpPr/>
          <p:nvPr/>
        </p:nvGrpSpPr>
        <p:grpSpPr>
          <a:xfrm>
            <a:off x="1233356" y="2761852"/>
            <a:ext cx="3311937" cy="2231957"/>
            <a:chOff x="35496" y="2492896"/>
            <a:chExt cx="3312368" cy="2232248"/>
          </a:xfrm>
        </p:grpSpPr>
        <p:pic>
          <p:nvPicPr>
            <p:cNvPr id="4710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504" y="2492896"/>
              <a:ext cx="3022121" cy="2232248"/>
            </a:xfrm>
            <a:prstGeom prst="rect">
              <a:avLst/>
            </a:prstGeom>
            <a:noFill/>
            <a:ln w="9525">
              <a:noFill/>
              <a:miter lim="800000"/>
              <a:headEnd/>
              <a:tailEnd/>
            </a:ln>
          </p:spPr>
        </p:pic>
        <p:sp>
          <p:nvSpPr>
            <p:cNvPr id="27" name="Rettangolo 26"/>
            <p:cNvSpPr/>
            <p:nvPr/>
          </p:nvSpPr>
          <p:spPr>
            <a:xfrm>
              <a:off x="35496" y="3717032"/>
              <a:ext cx="3312368" cy="523220"/>
            </a:xfrm>
            <a:prstGeom prst="rect">
              <a:avLst/>
            </a:prstGeom>
          </p:spPr>
          <p:txBody>
            <a:bodyPr wrap="square">
              <a:spAutoFit/>
            </a:bodyPr>
            <a:lstStyle/>
            <a:p>
              <a:pPr eaLnBrk="0" hangingPunct="0">
                <a:buFont typeface="Arial" pitchFamily="34" charset="0"/>
                <a:buChar char="•"/>
              </a:pPr>
              <a:r>
                <a:rPr lang="es-CO" sz="1400" dirty="0">
                  <a:solidFill>
                    <a:srgbClr val="FFFFFF"/>
                  </a:solidFill>
                  <a:latin typeface="Arial Narrow" pitchFamily="34" charset="0"/>
                  <a:ea typeface="ＭＳ Ｐゴシック"/>
                </a:rPr>
                <a:t>Fluorescence/Photosynthesis</a:t>
              </a:r>
            </a:p>
            <a:p>
              <a:pPr eaLnBrk="0" hangingPunct="0">
                <a:buFont typeface="Arial" pitchFamily="34" charset="0"/>
                <a:buChar char="•"/>
              </a:pPr>
              <a:r>
                <a:rPr lang="es-CO" sz="1400" dirty="0">
                  <a:solidFill>
                    <a:srgbClr val="FFFFFF"/>
                  </a:solidFill>
                  <a:latin typeface="Arial Narrow" pitchFamily="34" charset="0"/>
                  <a:ea typeface="ＭＳ Ｐゴシック"/>
                </a:rPr>
                <a:t> Health index</a:t>
              </a:r>
            </a:p>
          </p:txBody>
        </p:sp>
      </p:grpSp>
      <p:grpSp>
        <p:nvGrpSpPr>
          <p:cNvPr id="6" name="Gruppo 28"/>
          <p:cNvGrpSpPr/>
          <p:nvPr/>
        </p:nvGrpSpPr>
        <p:grpSpPr>
          <a:xfrm>
            <a:off x="1521351" y="2729754"/>
            <a:ext cx="4721496" cy="2264055"/>
            <a:chOff x="-180528" y="2060848"/>
            <a:chExt cx="4722111" cy="2264350"/>
          </a:xfrm>
        </p:grpSpPr>
        <p:grpSp>
          <p:nvGrpSpPr>
            <p:cNvPr id="7" name="Gruppo 5"/>
            <p:cNvGrpSpPr/>
            <p:nvPr/>
          </p:nvGrpSpPr>
          <p:grpSpPr>
            <a:xfrm>
              <a:off x="1547664" y="2060848"/>
              <a:ext cx="2993919" cy="2264350"/>
              <a:chOff x="1547664" y="2060848"/>
              <a:chExt cx="2993919" cy="2264350"/>
            </a:xfrm>
          </p:grpSpPr>
          <p:pic>
            <p:nvPicPr>
              <p:cNvPr id="3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47664" y="2060848"/>
                <a:ext cx="2993919" cy="2264350"/>
              </a:xfrm>
              <a:prstGeom prst="rect">
                <a:avLst/>
              </a:prstGeom>
              <a:noFill/>
              <a:ln w="9525" algn="ctr">
                <a:noFill/>
                <a:miter lim="800000"/>
                <a:headEnd/>
                <a:tailEnd/>
              </a:ln>
            </p:spPr>
          </p:pic>
          <p:sp>
            <p:nvSpPr>
              <p:cNvPr id="33" name="CasellaDiTesto 2"/>
              <p:cNvSpPr txBox="1"/>
              <p:nvPr/>
            </p:nvSpPr>
            <p:spPr>
              <a:xfrm>
                <a:off x="1547664" y="2060848"/>
                <a:ext cx="1008112" cy="461665"/>
              </a:xfrm>
              <a:prstGeom prst="rect">
                <a:avLst/>
              </a:prstGeom>
              <a:noFill/>
            </p:spPr>
            <p:txBody>
              <a:bodyPr wrap="square" rtlCol="0">
                <a:spAutoFit/>
              </a:bodyPr>
              <a:lstStyle/>
              <a:p>
                <a:pPr eaLnBrk="0" hangingPunct="0"/>
                <a:r>
                  <a:rPr lang="es-CO" dirty="0">
                    <a:solidFill>
                      <a:srgbClr val="FFFFFF"/>
                    </a:solidFill>
                    <a:latin typeface="Arial"/>
                    <a:ea typeface="ＭＳ Ｐゴシック"/>
                  </a:rPr>
                  <a:t>NIR</a:t>
                </a:r>
              </a:p>
            </p:txBody>
          </p:sp>
        </p:grpSp>
        <p:sp>
          <p:nvSpPr>
            <p:cNvPr id="31" name="Rettangolo 30"/>
            <p:cNvSpPr/>
            <p:nvPr/>
          </p:nvSpPr>
          <p:spPr>
            <a:xfrm>
              <a:off x="-180528" y="3068960"/>
              <a:ext cx="4572000" cy="523220"/>
            </a:xfrm>
            <a:prstGeom prst="rect">
              <a:avLst/>
            </a:prstGeom>
          </p:spPr>
          <p:txBody>
            <a:bodyPr>
              <a:spAutoFit/>
            </a:bodyPr>
            <a:lstStyle/>
            <a:p>
              <a:pPr algn="ctr" eaLnBrk="0" hangingPunct="0">
                <a:buFont typeface="Arial" pitchFamily="34" charset="0"/>
                <a:buChar char="•"/>
              </a:pPr>
              <a:r>
                <a:rPr lang="es-CO" sz="1400" dirty="0">
                  <a:solidFill>
                    <a:srgbClr val="000000"/>
                  </a:solidFill>
                  <a:latin typeface="Arial Narrow" pitchFamily="34" charset="0"/>
                  <a:ea typeface="ＭＳ Ｐゴシック"/>
                </a:rPr>
                <a:t>Water content</a:t>
              </a:r>
            </a:p>
            <a:p>
              <a:pPr algn="ctr" eaLnBrk="0" hangingPunct="0">
                <a:buFont typeface="Arial" pitchFamily="34" charset="0"/>
                <a:buChar char="•"/>
              </a:pPr>
              <a:r>
                <a:rPr lang="es-CO" sz="1400" dirty="0">
                  <a:solidFill>
                    <a:srgbClr val="000000"/>
                  </a:solidFill>
                  <a:latin typeface="Arial Narrow" pitchFamily="34" charset="0"/>
                  <a:ea typeface="ＭＳ Ｐゴシック"/>
                </a:rPr>
                <a:t> % Drought</a:t>
              </a:r>
            </a:p>
          </p:txBody>
        </p:sp>
      </p:grpSp>
      <p:grpSp>
        <p:nvGrpSpPr>
          <p:cNvPr id="20" name="Gruppo 33"/>
          <p:cNvGrpSpPr/>
          <p:nvPr/>
        </p:nvGrpSpPr>
        <p:grpSpPr>
          <a:xfrm>
            <a:off x="3177318" y="2732206"/>
            <a:ext cx="4571405" cy="2261603"/>
            <a:chOff x="395536" y="3573016"/>
            <a:chExt cx="4572000" cy="2261898"/>
          </a:xfrm>
        </p:grpSpPr>
        <p:pic>
          <p:nvPicPr>
            <p:cNvPr id="35"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005" y="3573016"/>
              <a:ext cx="2957867" cy="2261898"/>
            </a:xfrm>
            <a:prstGeom prst="rect">
              <a:avLst/>
            </a:prstGeom>
            <a:noFill/>
            <a:ln w="9525" algn="ctr">
              <a:noFill/>
              <a:miter lim="800000"/>
              <a:headEnd/>
              <a:tailEnd/>
            </a:ln>
          </p:spPr>
        </p:pic>
        <p:sp>
          <p:nvSpPr>
            <p:cNvPr id="36" name="CasellaDiTesto 35"/>
            <p:cNvSpPr txBox="1"/>
            <p:nvPr/>
          </p:nvSpPr>
          <p:spPr>
            <a:xfrm>
              <a:off x="899592" y="3573016"/>
              <a:ext cx="1872208" cy="461665"/>
            </a:xfrm>
            <a:prstGeom prst="rect">
              <a:avLst/>
            </a:prstGeom>
            <a:noFill/>
          </p:spPr>
          <p:txBody>
            <a:bodyPr wrap="square" rtlCol="0">
              <a:spAutoFit/>
            </a:bodyPr>
            <a:lstStyle/>
            <a:p>
              <a:pPr eaLnBrk="0" hangingPunct="0"/>
              <a:r>
                <a:rPr lang="es-CO" dirty="0">
                  <a:solidFill>
                    <a:srgbClr val="000000"/>
                  </a:solidFill>
                  <a:latin typeface="Arial"/>
                  <a:ea typeface="ＭＳ Ｐゴシック"/>
                </a:rPr>
                <a:t>RGB</a:t>
              </a:r>
            </a:p>
          </p:txBody>
        </p:sp>
        <p:sp>
          <p:nvSpPr>
            <p:cNvPr id="37" name="Rettangolo 36"/>
            <p:cNvSpPr/>
            <p:nvPr/>
          </p:nvSpPr>
          <p:spPr>
            <a:xfrm>
              <a:off x="395536" y="3956863"/>
              <a:ext cx="4572000" cy="954107"/>
            </a:xfrm>
            <a:prstGeom prst="rect">
              <a:avLst/>
            </a:prstGeom>
          </p:spPr>
          <p:txBody>
            <a:bodyPr>
              <a:spAutoFit/>
            </a:bodyPr>
            <a:lstStyle/>
            <a:p>
              <a:pPr lvl="1" eaLnBrk="0" hangingPunct="0">
                <a:buFont typeface="Arial" pitchFamily="34" charset="0"/>
                <a:buChar char="•"/>
              </a:pPr>
              <a:r>
                <a:rPr lang="it-IT" sz="1400" dirty="0">
                  <a:solidFill>
                    <a:srgbClr val="000000"/>
                  </a:solidFill>
                  <a:latin typeface="Arial Narrow" pitchFamily="34" charset="0"/>
                  <a:ea typeface="ＭＳ Ｐゴシック"/>
                </a:rPr>
                <a:t>ROI (“</a:t>
              </a:r>
              <a:r>
                <a:rPr lang="it-IT" sz="1400" u="sng" dirty="0" err="1">
                  <a:solidFill>
                    <a:srgbClr val="000000"/>
                  </a:solidFill>
                  <a:latin typeface="Arial Narrow" pitchFamily="34" charset="0"/>
                  <a:ea typeface="ＭＳ Ｐゴシック"/>
                </a:rPr>
                <a:t>R</a:t>
              </a:r>
              <a:r>
                <a:rPr lang="it-IT" sz="1400" dirty="0" err="1">
                  <a:solidFill>
                    <a:srgbClr val="000000"/>
                  </a:solidFill>
                  <a:latin typeface="Arial Narrow" pitchFamily="34" charset="0"/>
                  <a:ea typeface="ＭＳ Ｐゴシック"/>
                </a:rPr>
                <a:t>egion</a:t>
              </a:r>
              <a:r>
                <a:rPr lang="it-IT" sz="1400" dirty="0">
                  <a:solidFill>
                    <a:srgbClr val="000000"/>
                  </a:solidFill>
                  <a:latin typeface="Arial Narrow" pitchFamily="34" charset="0"/>
                  <a:ea typeface="ＭＳ Ｐゴシック"/>
                </a:rPr>
                <a:t> </a:t>
              </a:r>
              <a:r>
                <a:rPr lang="it-IT" sz="1400" u="sng" dirty="0" err="1">
                  <a:solidFill>
                    <a:srgbClr val="000000"/>
                  </a:solidFill>
                  <a:latin typeface="Arial Narrow" pitchFamily="34" charset="0"/>
                  <a:ea typeface="ＭＳ Ｐゴシック"/>
                </a:rPr>
                <a:t>O</a:t>
              </a:r>
              <a:r>
                <a:rPr lang="it-IT" sz="1400" dirty="0" err="1">
                  <a:solidFill>
                    <a:srgbClr val="000000"/>
                  </a:solidFill>
                  <a:latin typeface="Arial Narrow" pitchFamily="34" charset="0"/>
                  <a:ea typeface="ＭＳ Ｐゴシック"/>
                </a:rPr>
                <a:t>f</a:t>
              </a:r>
              <a:r>
                <a:rPr lang="it-IT" sz="1400" dirty="0">
                  <a:solidFill>
                    <a:srgbClr val="000000"/>
                  </a:solidFill>
                  <a:latin typeface="Arial Narrow" pitchFamily="34" charset="0"/>
                  <a:ea typeface="ＭＳ Ｐゴシック"/>
                </a:rPr>
                <a:t> </a:t>
              </a:r>
              <a:r>
                <a:rPr lang="it-IT" sz="1400" u="sng" dirty="0">
                  <a:solidFill>
                    <a:srgbClr val="000000"/>
                  </a:solidFill>
                  <a:latin typeface="Arial Narrow" pitchFamily="34" charset="0"/>
                  <a:ea typeface="ＭＳ Ｐゴシック"/>
                </a:rPr>
                <a:t>I</a:t>
              </a:r>
              <a:r>
                <a:rPr lang="it-IT" sz="1400" dirty="0">
                  <a:solidFill>
                    <a:srgbClr val="000000"/>
                  </a:solidFill>
                  <a:latin typeface="Arial Narrow" pitchFamily="34" charset="0"/>
                  <a:ea typeface="ＭＳ Ｐゴシック"/>
                </a:rPr>
                <a:t>nterest”)</a:t>
              </a:r>
            </a:p>
            <a:p>
              <a:pPr lvl="1" eaLnBrk="0" hangingPunct="0">
                <a:buFont typeface="Arial" pitchFamily="34" charset="0"/>
                <a:buChar char="•"/>
              </a:pPr>
              <a:r>
                <a:rPr lang="it-IT" sz="1400" dirty="0">
                  <a:solidFill>
                    <a:srgbClr val="000000"/>
                  </a:solidFill>
                  <a:latin typeface="Arial Narrow" pitchFamily="34" charset="0"/>
                  <a:ea typeface="ＭＳ Ｐゴシック"/>
                </a:rPr>
                <a:t> </a:t>
              </a:r>
              <a:r>
                <a:rPr lang="it-IT" sz="1400" dirty="0" err="1">
                  <a:solidFill>
                    <a:srgbClr val="000000"/>
                  </a:solidFill>
                  <a:latin typeface="Arial Narrow" pitchFamily="34" charset="0"/>
                  <a:ea typeface="ＭＳ Ｐゴシック"/>
                </a:rPr>
                <a:t>Digital</a:t>
              </a:r>
              <a:r>
                <a:rPr lang="it-IT" sz="1400" dirty="0">
                  <a:solidFill>
                    <a:srgbClr val="000000"/>
                  </a:solidFill>
                  <a:latin typeface="Arial Narrow" pitchFamily="34" charset="0"/>
                  <a:ea typeface="ＭＳ Ｐゴシック"/>
                </a:rPr>
                <a:t> </a:t>
              </a:r>
              <a:r>
                <a:rPr lang="it-IT" sz="1400" dirty="0" err="1">
                  <a:solidFill>
                    <a:srgbClr val="000000"/>
                  </a:solidFill>
                  <a:latin typeface="Arial Narrow" pitchFamily="34" charset="0"/>
                  <a:ea typeface="ＭＳ Ｐゴシック"/>
                </a:rPr>
                <a:t>biomass</a:t>
              </a:r>
              <a:endParaRPr lang="it-IT" sz="1400" dirty="0">
                <a:solidFill>
                  <a:srgbClr val="000000"/>
                </a:solidFill>
                <a:latin typeface="Arial Narrow" pitchFamily="34" charset="0"/>
                <a:ea typeface="ＭＳ Ｐゴシック"/>
              </a:endParaRPr>
            </a:p>
            <a:p>
              <a:pPr lvl="1" eaLnBrk="0" hangingPunct="0">
                <a:buFont typeface="Arial" pitchFamily="34" charset="0"/>
                <a:buChar char="•"/>
              </a:pPr>
              <a:r>
                <a:rPr lang="it-IT" sz="1400" dirty="0">
                  <a:solidFill>
                    <a:srgbClr val="000000"/>
                  </a:solidFill>
                  <a:latin typeface="Arial Narrow" pitchFamily="34" charset="0"/>
                  <a:ea typeface="ＭＳ Ｐゴシック"/>
                </a:rPr>
                <a:t> Green and yellow </a:t>
              </a:r>
              <a:r>
                <a:rPr lang="it-IT" sz="1400" dirty="0" err="1">
                  <a:solidFill>
                    <a:srgbClr val="000000"/>
                  </a:solidFill>
                  <a:latin typeface="Arial Narrow" pitchFamily="34" charset="0"/>
                  <a:ea typeface="ＭＳ Ｐゴシック"/>
                </a:rPr>
                <a:t>indexes</a:t>
              </a:r>
              <a:endParaRPr lang="it-IT" sz="1400" dirty="0">
                <a:solidFill>
                  <a:srgbClr val="000000"/>
                </a:solidFill>
                <a:latin typeface="Arial Narrow" pitchFamily="34" charset="0"/>
                <a:ea typeface="ＭＳ Ｐゴシック"/>
              </a:endParaRPr>
            </a:p>
            <a:p>
              <a:pPr eaLnBrk="0" hangingPunct="0"/>
              <a:r>
                <a:rPr lang="es-CO" sz="1400" dirty="0">
                  <a:solidFill>
                    <a:srgbClr val="000000"/>
                  </a:solidFill>
                  <a:latin typeface="Arial Narrow" pitchFamily="34" charset="0"/>
                  <a:ea typeface="ＭＳ Ｐゴシック"/>
                </a:rPr>
                <a:t> </a:t>
              </a:r>
            </a:p>
          </p:txBody>
        </p:sp>
      </p:grpSp>
      <p:grpSp>
        <p:nvGrpSpPr>
          <p:cNvPr id="21" name="Gruppo 37"/>
          <p:cNvGrpSpPr/>
          <p:nvPr/>
        </p:nvGrpSpPr>
        <p:grpSpPr>
          <a:xfrm>
            <a:off x="4545292" y="2689854"/>
            <a:ext cx="4571405" cy="2344934"/>
            <a:chOff x="5256584" y="2492896"/>
            <a:chExt cx="4572000" cy="2345239"/>
          </a:xfrm>
        </p:grpSpPr>
        <p:pic>
          <p:nvPicPr>
            <p:cNvPr id="39"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l="1819"/>
            <a:stretch>
              <a:fillRect/>
            </a:stretch>
          </p:blipFill>
          <p:spPr bwMode="auto">
            <a:xfrm>
              <a:off x="5292080" y="2492896"/>
              <a:ext cx="2613310" cy="2345239"/>
            </a:xfrm>
            <a:prstGeom prst="rect">
              <a:avLst/>
            </a:prstGeom>
            <a:noFill/>
            <a:ln w="9525">
              <a:noFill/>
              <a:miter lim="800000"/>
              <a:headEnd/>
              <a:tailEnd/>
            </a:ln>
          </p:spPr>
        </p:pic>
        <p:sp>
          <p:nvSpPr>
            <p:cNvPr id="40" name="Rettangolo 39"/>
            <p:cNvSpPr/>
            <p:nvPr/>
          </p:nvSpPr>
          <p:spPr>
            <a:xfrm>
              <a:off x="5256584" y="3411577"/>
              <a:ext cx="4572000" cy="1169551"/>
            </a:xfrm>
            <a:prstGeom prst="rect">
              <a:avLst/>
            </a:prstGeom>
          </p:spPr>
          <p:txBody>
            <a:bodyPr>
              <a:spAutoFit/>
            </a:bodyPr>
            <a:lstStyle/>
            <a:p>
              <a:pPr eaLnBrk="0" hangingPunct="0">
                <a:buFont typeface="Arial" pitchFamily="34" charset="0"/>
                <a:buChar char="•"/>
              </a:pPr>
              <a:r>
                <a:rPr lang="es-CO" sz="1400" dirty="0">
                  <a:solidFill>
                    <a:srgbClr val="FFFFFF"/>
                  </a:solidFill>
                  <a:latin typeface="Arial Narrow" pitchFamily="34" charset="0"/>
                  <a:ea typeface="ＭＳ Ｐゴシック"/>
                </a:rPr>
                <a:t>Water content</a:t>
              </a:r>
            </a:p>
            <a:p>
              <a:pPr eaLnBrk="0" hangingPunct="0">
                <a:buFont typeface="Arial" pitchFamily="34" charset="0"/>
                <a:buChar char="•"/>
              </a:pPr>
              <a:r>
                <a:rPr lang="es-CO" sz="1400" dirty="0">
                  <a:solidFill>
                    <a:srgbClr val="FFFFFF"/>
                  </a:solidFill>
                  <a:latin typeface="Arial Narrow" pitchFamily="34" charset="0"/>
                  <a:ea typeface="ＭＳ Ｐゴシック"/>
                </a:rPr>
                <a:t> % Drought</a:t>
              </a:r>
            </a:p>
            <a:p>
              <a:pPr eaLnBrk="0" hangingPunct="0">
                <a:buFont typeface="Arial" pitchFamily="34" charset="0"/>
                <a:buChar char="•"/>
              </a:pPr>
              <a:r>
                <a:rPr lang="es-CO" sz="1400" dirty="0">
                  <a:solidFill>
                    <a:srgbClr val="FFFFFF"/>
                  </a:solidFill>
                  <a:latin typeface="Arial Narrow" pitchFamily="34" charset="0"/>
                  <a:ea typeface="ＭＳ Ｐゴシック"/>
                </a:rPr>
                <a:t> Root size</a:t>
              </a:r>
            </a:p>
            <a:p>
              <a:pPr eaLnBrk="0" hangingPunct="0">
                <a:buFont typeface="Arial" pitchFamily="34" charset="0"/>
                <a:buChar char="•"/>
              </a:pPr>
              <a:r>
                <a:rPr lang="es-CO" sz="1400" dirty="0">
                  <a:solidFill>
                    <a:srgbClr val="FFFFFF"/>
                  </a:solidFill>
                  <a:latin typeface="Arial Narrow" pitchFamily="34" charset="0"/>
                  <a:ea typeface="ＭＳ Ｐゴシック"/>
                </a:rPr>
                <a:t> Architecture</a:t>
              </a:r>
            </a:p>
            <a:p>
              <a:pPr eaLnBrk="0" hangingPunct="0">
                <a:buFont typeface="Arial" pitchFamily="34" charset="0"/>
                <a:buChar char="•"/>
              </a:pPr>
              <a:r>
                <a:rPr lang="es-CO" sz="1400" dirty="0">
                  <a:solidFill>
                    <a:srgbClr val="FFFFFF"/>
                  </a:solidFill>
                  <a:latin typeface="Arial Narrow" pitchFamily="34" charset="0"/>
                  <a:ea typeface="ＭＳ Ｐゴシック"/>
                </a:rPr>
                <a:t> N°roots</a:t>
              </a:r>
            </a:p>
          </p:txBody>
        </p:sp>
      </p:grpSp>
      <p:sp>
        <p:nvSpPr>
          <p:cNvPr id="38" name="Text Box 23"/>
          <p:cNvSpPr txBox="1">
            <a:spLocks noChangeArrowheads="1"/>
          </p:cNvSpPr>
          <p:nvPr/>
        </p:nvSpPr>
        <p:spPr bwMode="auto">
          <a:xfrm>
            <a:off x="7495507" y="71485"/>
            <a:ext cx="4658198" cy="307777"/>
          </a:xfrm>
          <a:prstGeom prst="rect">
            <a:avLst/>
          </a:prstGeom>
          <a:noFill/>
          <a:ln w="9525">
            <a:noFill/>
            <a:miter lim="800000"/>
            <a:headEnd/>
            <a:tailEnd/>
          </a:ln>
        </p:spPr>
        <p:txBody>
          <a:bodyPr wrap="none">
            <a:spAutoFit/>
          </a:bodyPr>
          <a:lstStyle/>
          <a:p>
            <a:r>
              <a:rPr lang="it-IT" sz="1400" dirty="0">
                <a:solidFill>
                  <a:schemeClr val="bg1"/>
                </a:solidFill>
              </a:rPr>
              <a:t>IMPLEMENTATION OF INVESTIGATIVE STRATEGIES</a:t>
            </a:r>
          </a:p>
        </p:txBody>
      </p:sp>
      <p:sp>
        <p:nvSpPr>
          <p:cNvPr id="52" name="CasellaDiTesto 7">
            <a:extLst>
              <a:ext uri="{FF2B5EF4-FFF2-40B4-BE49-F238E27FC236}">
                <a16:creationId xmlns:a16="http://schemas.microsoft.com/office/drawing/2014/main" id="{680BA50E-5F52-4BB9-A0CB-F03EA1E26315}"/>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Fenômica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53" name="CasellaDiTesto 1">
            <a:extLst>
              <a:ext uri="{FF2B5EF4-FFF2-40B4-BE49-F238E27FC236}">
                <a16:creationId xmlns:a16="http://schemas.microsoft.com/office/drawing/2014/main" id="{17B9AD35-B769-4BE7-9BC3-3C01943721C1}"/>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54" name="Gruppo 1">
            <a:extLst>
              <a:ext uri="{FF2B5EF4-FFF2-40B4-BE49-F238E27FC236}">
                <a16:creationId xmlns:a16="http://schemas.microsoft.com/office/drawing/2014/main" id="{5F7DDA9B-18C9-42C0-8ECB-E67342612D54}"/>
              </a:ext>
            </a:extLst>
          </p:cNvPr>
          <p:cNvGrpSpPr/>
          <p:nvPr/>
        </p:nvGrpSpPr>
        <p:grpSpPr>
          <a:xfrm>
            <a:off x="479376" y="622205"/>
            <a:ext cx="5710447" cy="369332"/>
            <a:chOff x="551384" y="1052736"/>
            <a:chExt cx="5492101" cy="369332"/>
          </a:xfrm>
        </p:grpSpPr>
        <p:sp>
          <p:nvSpPr>
            <p:cNvPr id="55" name="Pentagon 41">
              <a:extLst>
                <a:ext uri="{FF2B5EF4-FFF2-40B4-BE49-F238E27FC236}">
                  <a16:creationId xmlns:a16="http://schemas.microsoft.com/office/drawing/2014/main" id="{C8CD7603-DA77-49C6-B509-A400EE6F6672}"/>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6" name="Chevron 42">
              <a:extLst>
                <a:ext uri="{FF2B5EF4-FFF2-40B4-BE49-F238E27FC236}">
                  <a16:creationId xmlns:a16="http://schemas.microsoft.com/office/drawing/2014/main" id="{D1893C36-B6C2-4300-A996-3B25D110108A}"/>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7" name="Chevron 43">
              <a:extLst>
                <a:ext uri="{FF2B5EF4-FFF2-40B4-BE49-F238E27FC236}">
                  <a16:creationId xmlns:a16="http://schemas.microsoft.com/office/drawing/2014/main" id="{CC3454A5-970B-4FFD-8E86-936A063AC254}"/>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8" name="Chevron 44">
              <a:extLst>
                <a:ext uri="{FF2B5EF4-FFF2-40B4-BE49-F238E27FC236}">
                  <a16:creationId xmlns:a16="http://schemas.microsoft.com/office/drawing/2014/main" id="{B2C453EA-FB33-4850-997E-CBCE986AFB5C}"/>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9" name="Chevron 45">
              <a:extLst>
                <a:ext uri="{FF2B5EF4-FFF2-40B4-BE49-F238E27FC236}">
                  <a16:creationId xmlns:a16="http://schemas.microsoft.com/office/drawing/2014/main" id="{70295A33-32A3-4ADC-9BE4-D24AE77FF881}"/>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0" name="TextBox 46">
              <a:extLst>
                <a:ext uri="{FF2B5EF4-FFF2-40B4-BE49-F238E27FC236}">
                  <a16:creationId xmlns:a16="http://schemas.microsoft.com/office/drawing/2014/main" id="{79810F3E-D4F6-4586-BAD0-91FE06DB0AF9}"/>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1" name="TextBox 47">
              <a:extLst>
                <a:ext uri="{FF2B5EF4-FFF2-40B4-BE49-F238E27FC236}">
                  <a16:creationId xmlns:a16="http://schemas.microsoft.com/office/drawing/2014/main" id="{41FAD5A4-8A20-403B-9129-513124B4BDC4}"/>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2" name="TextBox 48">
              <a:extLst>
                <a:ext uri="{FF2B5EF4-FFF2-40B4-BE49-F238E27FC236}">
                  <a16:creationId xmlns:a16="http://schemas.microsoft.com/office/drawing/2014/main" id="{6D87C6FA-0FA8-4AA7-B938-67EEC71EADA7}"/>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63" name="TextBox 49">
              <a:extLst>
                <a:ext uri="{FF2B5EF4-FFF2-40B4-BE49-F238E27FC236}">
                  <a16:creationId xmlns:a16="http://schemas.microsoft.com/office/drawing/2014/main" id="{F1CC7316-0F03-4E40-84D9-D507D24E04B5}"/>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4" name="TextBox 50">
              <a:extLst>
                <a:ext uri="{FF2B5EF4-FFF2-40B4-BE49-F238E27FC236}">
                  <a16:creationId xmlns:a16="http://schemas.microsoft.com/office/drawing/2014/main" id="{6658124B-041B-497F-9952-0A46762FC54C}"/>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9216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nodeType="clickEffect">
                                  <p:stCondLst>
                                    <p:cond delay="0"/>
                                  </p:stCondLst>
                                  <p:childTnLst>
                                    <p:animScale>
                                      <p:cBhvr>
                                        <p:cTn id="35" dur="2000" fill="hold"/>
                                        <p:tgtEl>
                                          <p:spTgt spid="2"/>
                                        </p:tgtEl>
                                      </p:cBhvr>
                                      <p:by x="25000" y="2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2000" fill="hold"/>
                                        <p:tgtEl>
                                          <p:spTgt spid="6"/>
                                        </p:tgtEl>
                                      </p:cBhvr>
                                      <p:by x="25000" y="25000"/>
                                    </p:animScale>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0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mph" presetSubtype="0" fill="hold" nodeType="clickEffect">
                                  <p:stCondLst>
                                    <p:cond delay="0"/>
                                  </p:stCondLst>
                                  <p:childTnLst>
                                    <p:animScale>
                                      <p:cBhvr>
                                        <p:cTn id="53" dur="2000" fill="hold"/>
                                        <p:tgtEl>
                                          <p:spTgt spid="20"/>
                                        </p:tgtEl>
                                      </p:cBhvr>
                                      <p:by x="25000" y="25000"/>
                                    </p:animScale>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2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2000" fill="hold"/>
                                        <p:tgtEl>
                                          <p:spTgt spid="21"/>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p:bldP spid="18"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13116" y="1702660"/>
            <a:ext cx="11855095" cy="646220"/>
          </a:xfrm>
          <a:prstGeom prst="rect">
            <a:avLst/>
          </a:prstGeom>
          <a:ln>
            <a:noFill/>
          </a:ln>
        </p:spPr>
        <p:txBody>
          <a:bodyPr wrap="square" lIns="121810" tIns="60905" rIns="121810" bIns="60905">
            <a:spAutoFit/>
          </a:bodyPr>
          <a:lstStyle/>
          <a:p>
            <a:r>
              <a:rPr lang="pt-BR" sz="3400" kern="0" dirty="0">
                <a:ln w="12700">
                  <a:noFill/>
                  <a:prstDash val="solid"/>
                </a:ln>
                <a:solidFill>
                  <a:srgbClr val="275654"/>
                </a:solidFill>
                <a:cs typeface="Arial" pitchFamily="34" charset="0"/>
              </a:rPr>
              <a:t>Estudo de caso: resposta da planta ao estresse de seca</a:t>
            </a:r>
            <a:endParaRPr lang="it-IT" sz="3400" kern="0" dirty="0">
              <a:ln w="12700">
                <a:noFill/>
                <a:prstDash val="solid"/>
              </a:ln>
              <a:solidFill>
                <a:srgbClr val="275654"/>
              </a:solidFill>
              <a:cs typeface="Arial" pitchFamily="34"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2764" y="2427562"/>
            <a:ext cx="9293755" cy="3943891"/>
          </a:xfrm>
          <a:prstGeom prst="rect">
            <a:avLst/>
          </a:prstGeom>
          <a:noFill/>
          <a:ln w="222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 Box 22"/>
          <p:cNvSpPr txBox="1">
            <a:spLocks noChangeArrowheads="1"/>
          </p:cNvSpPr>
          <p:nvPr/>
        </p:nvSpPr>
        <p:spPr bwMode="auto">
          <a:xfrm>
            <a:off x="305556" y="44452"/>
            <a:ext cx="2702696"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10" tIns="60905" rIns="121810" bIns="60905">
            <a:spAutoFit/>
          </a:bodyPr>
          <a:lstStyle>
            <a:lvl1pPr>
              <a:defRPr sz="2400" b="1">
                <a:solidFill>
                  <a:schemeClr val="tx1"/>
                </a:solidFill>
                <a:latin typeface="Arial" charset="0"/>
                <a:ea typeface="ＭＳ Ｐゴシック" pitchFamily="-1" charset="-128"/>
              </a:defRPr>
            </a:lvl1pPr>
            <a:lvl2pPr marL="742950" indent="-285750">
              <a:defRPr sz="2400" b="1">
                <a:solidFill>
                  <a:schemeClr val="tx1"/>
                </a:solidFill>
                <a:latin typeface="Arial" charset="0"/>
                <a:ea typeface="ＭＳ Ｐゴシック" pitchFamily="-1" charset="-128"/>
              </a:defRPr>
            </a:lvl2pPr>
            <a:lvl3pPr marL="1143000" indent="-228600">
              <a:defRPr sz="2400" b="1">
                <a:solidFill>
                  <a:schemeClr val="tx1"/>
                </a:solidFill>
                <a:latin typeface="Arial" charset="0"/>
                <a:ea typeface="ＭＳ Ｐゴシック" pitchFamily="-1" charset="-128"/>
              </a:defRPr>
            </a:lvl3pPr>
            <a:lvl4pPr marL="1600200" indent="-228600">
              <a:defRPr sz="2400" b="1">
                <a:solidFill>
                  <a:schemeClr val="tx1"/>
                </a:solidFill>
                <a:latin typeface="Arial" charset="0"/>
                <a:ea typeface="ＭＳ Ｐゴシック" pitchFamily="-1" charset="-128"/>
              </a:defRPr>
            </a:lvl4pPr>
            <a:lvl5pPr marL="2057400" indent="-228600">
              <a:defRPr sz="2400" b="1">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 charset="-128"/>
              </a:defRPr>
            </a:lvl9pPr>
          </a:lstStyle>
          <a:p>
            <a:pPr eaLnBrk="0" hangingPunct="0"/>
            <a:r>
              <a:rPr lang="it-IT" altLang="it-IT" sz="2100" b="0" dirty="0">
                <a:solidFill>
                  <a:prstClr val="white"/>
                </a:solidFill>
              </a:rPr>
              <a:t>VALAGRO GROUP</a:t>
            </a:r>
            <a:r>
              <a:rPr lang="it-IT" altLang="it-IT" sz="2100" dirty="0">
                <a:solidFill>
                  <a:prstClr val="black"/>
                </a:solidFill>
              </a:rPr>
              <a:t> </a:t>
            </a:r>
          </a:p>
        </p:txBody>
      </p:sp>
      <p:sp>
        <p:nvSpPr>
          <p:cNvPr id="7" name="Rettangolo 6"/>
          <p:cNvSpPr/>
          <p:nvPr/>
        </p:nvSpPr>
        <p:spPr>
          <a:xfrm>
            <a:off x="3120064" y="7437"/>
            <a:ext cx="9115465" cy="533480"/>
          </a:xfrm>
          <a:prstGeom prst="rect">
            <a:avLst/>
          </a:prstGeom>
        </p:spPr>
        <p:txBody>
          <a:bodyPr wrap="square" lIns="121810" tIns="60905" rIns="121810" bIns="60905">
            <a:spAutoFit/>
          </a:bodyPr>
          <a:lstStyle/>
          <a:p>
            <a:pPr lvl="0" algn="ctr">
              <a:defRPr/>
            </a:pPr>
            <a:r>
              <a:rPr lang="en-GB" sz="2700" i="1" dirty="0">
                <a:solidFill>
                  <a:schemeClr val="bg1"/>
                </a:solidFill>
              </a:rPr>
              <a:t>Leading the Innovation in a context of «Global R&amp;D»</a:t>
            </a:r>
          </a:p>
        </p:txBody>
      </p:sp>
      <p:sp>
        <p:nvSpPr>
          <p:cNvPr id="21" name="CasellaDiTesto 7">
            <a:extLst>
              <a:ext uri="{FF2B5EF4-FFF2-40B4-BE49-F238E27FC236}">
                <a16:creationId xmlns:a16="http://schemas.microsoft.com/office/drawing/2014/main" id="{DB6B28A8-8318-432B-8671-C4FDDC5CD88E}"/>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22" name="CasellaDiTesto 1">
            <a:extLst>
              <a:ext uri="{FF2B5EF4-FFF2-40B4-BE49-F238E27FC236}">
                <a16:creationId xmlns:a16="http://schemas.microsoft.com/office/drawing/2014/main" id="{0E92EF96-C7AD-429C-A959-DED55725E2F2}"/>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23" name="Gruppo 1">
            <a:extLst>
              <a:ext uri="{FF2B5EF4-FFF2-40B4-BE49-F238E27FC236}">
                <a16:creationId xmlns:a16="http://schemas.microsoft.com/office/drawing/2014/main" id="{2F7F9910-2771-42C6-9B1C-D94ECC7B4074}"/>
              </a:ext>
            </a:extLst>
          </p:cNvPr>
          <p:cNvGrpSpPr/>
          <p:nvPr/>
        </p:nvGrpSpPr>
        <p:grpSpPr>
          <a:xfrm>
            <a:off x="479376" y="622205"/>
            <a:ext cx="5710447" cy="369332"/>
            <a:chOff x="551384" y="1052736"/>
            <a:chExt cx="5492101" cy="369332"/>
          </a:xfrm>
        </p:grpSpPr>
        <p:sp>
          <p:nvSpPr>
            <p:cNvPr id="24" name="Pentagon 41">
              <a:extLst>
                <a:ext uri="{FF2B5EF4-FFF2-40B4-BE49-F238E27FC236}">
                  <a16:creationId xmlns:a16="http://schemas.microsoft.com/office/drawing/2014/main" id="{D8E450BA-B4CA-4573-96DF-4A722A8ED6B4}"/>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5" name="Chevron 42">
              <a:extLst>
                <a:ext uri="{FF2B5EF4-FFF2-40B4-BE49-F238E27FC236}">
                  <a16:creationId xmlns:a16="http://schemas.microsoft.com/office/drawing/2014/main" id="{64A89AE2-2E06-4A00-9CF7-9F9807B442C0}"/>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6" name="Chevron 43">
              <a:extLst>
                <a:ext uri="{FF2B5EF4-FFF2-40B4-BE49-F238E27FC236}">
                  <a16:creationId xmlns:a16="http://schemas.microsoft.com/office/drawing/2014/main" id="{4407B9DD-ADFE-42AB-B3DD-4F9545B59E68}"/>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7" name="Chevron 44">
              <a:extLst>
                <a:ext uri="{FF2B5EF4-FFF2-40B4-BE49-F238E27FC236}">
                  <a16:creationId xmlns:a16="http://schemas.microsoft.com/office/drawing/2014/main" id="{EB4F6B92-E044-4094-A081-57B3ED183CFF}"/>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8" name="Chevron 45">
              <a:extLst>
                <a:ext uri="{FF2B5EF4-FFF2-40B4-BE49-F238E27FC236}">
                  <a16:creationId xmlns:a16="http://schemas.microsoft.com/office/drawing/2014/main" id="{C8D3470D-11FD-4B06-AB34-D71CC2501424}"/>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9" name="TextBox 46">
              <a:extLst>
                <a:ext uri="{FF2B5EF4-FFF2-40B4-BE49-F238E27FC236}">
                  <a16:creationId xmlns:a16="http://schemas.microsoft.com/office/drawing/2014/main" id="{8243F31F-9969-460E-A30D-BD27A1D3C08F}"/>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30" name="TextBox 47">
              <a:extLst>
                <a:ext uri="{FF2B5EF4-FFF2-40B4-BE49-F238E27FC236}">
                  <a16:creationId xmlns:a16="http://schemas.microsoft.com/office/drawing/2014/main" id="{85F3055D-C70B-4BAD-9023-201062E0E0B8}"/>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31" name="TextBox 48">
              <a:extLst>
                <a:ext uri="{FF2B5EF4-FFF2-40B4-BE49-F238E27FC236}">
                  <a16:creationId xmlns:a16="http://schemas.microsoft.com/office/drawing/2014/main" id="{CE5D8FEF-8F6F-4AFC-B19A-767396BF8165}"/>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32" name="TextBox 49">
              <a:extLst>
                <a:ext uri="{FF2B5EF4-FFF2-40B4-BE49-F238E27FC236}">
                  <a16:creationId xmlns:a16="http://schemas.microsoft.com/office/drawing/2014/main" id="{BFE78951-798F-45BF-BCBC-6C1EA6DF17F6}"/>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3" name="TextBox 50">
              <a:extLst>
                <a:ext uri="{FF2B5EF4-FFF2-40B4-BE49-F238E27FC236}">
                  <a16:creationId xmlns:a16="http://schemas.microsoft.com/office/drawing/2014/main" id="{DFF6F71D-3134-43C7-9B66-4AD9D337548C}"/>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42011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bwMode="auto">
          <a:xfrm>
            <a:off x="1919536" y="1928547"/>
            <a:ext cx="8208912" cy="1680096"/>
          </a:xfrm>
          <a:prstGeom prst="roundRect">
            <a:avLst/>
          </a:prstGeom>
          <a:solidFill>
            <a:srgbClr val="17839D"/>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pt-BR" dirty="0">
                <a:solidFill>
                  <a:schemeClr val="bg1"/>
                </a:solidFill>
                <a:latin typeface="Arial" charset="0"/>
                <a:ea typeface="ＭＳ Ｐゴシック" pitchFamily="1" charset="-128"/>
              </a:rPr>
              <a:t>O objetivo deste estudo foi avaliar o mecanismo fisiológico atrás da capacidade do </a:t>
            </a:r>
            <a:r>
              <a:rPr lang="pt-BR" dirty="0" err="1">
                <a:solidFill>
                  <a:schemeClr val="bg1"/>
                </a:solidFill>
                <a:latin typeface="Arial" charset="0"/>
                <a:ea typeface="ＭＳ Ｐゴシック" pitchFamily="1" charset="-128"/>
              </a:rPr>
              <a:t>Megafol</a:t>
            </a:r>
            <a:r>
              <a:rPr lang="pt-BR" dirty="0">
                <a:solidFill>
                  <a:schemeClr val="bg1"/>
                </a:solidFill>
                <a:latin typeface="Arial" charset="0"/>
                <a:ea typeface="ＭＳ Ｐゴシック" pitchFamily="1" charset="-128"/>
              </a:rPr>
              <a:t> para induzir a resistência das plantas contra as condições de estresse.</a:t>
            </a:r>
            <a:endParaRPr lang="es-419" dirty="0">
              <a:solidFill>
                <a:schemeClr val="bg1"/>
              </a:solidFill>
              <a:latin typeface="Arial" charset="0"/>
              <a:ea typeface="ＭＳ Ｐゴシック" pitchFamily="1" charset="-128"/>
            </a:endParaRPr>
          </a:p>
        </p:txBody>
      </p:sp>
      <p:sp>
        <p:nvSpPr>
          <p:cNvPr id="5" name="Rettangolo arrotondato 4"/>
          <p:cNvSpPr/>
          <p:nvPr/>
        </p:nvSpPr>
        <p:spPr bwMode="auto">
          <a:xfrm>
            <a:off x="4007768" y="4055058"/>
            <a:ext cx="3820414" cy="642942"/>
          </a:xfrm>
          <a:prstGeom prst="roundRect">
            <a:avLst/>
          </a:prstGeom>
          <a:solidFill>
            <a:srgbClr val="1CA6C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s-ES_tradnl" dirty="0" err="1">
                <a:solidFill>
                  <a:schemeClr val="bg1"/>
                </a:solidFill>
                <a:latin typeface="Arial" charset="0"/>
                <a:ea typeface="ＭＳ Ｐゴシック" pitchFamily="1" charset="-128"/>
              </a:rPr>
              <a:t>Estresse</a:t>
            </a:r>
            <a:r>
              <a:rPr lang="es-ES_tradnl" dirty="0">
                <a:solidFill>
                  <a:schemeClr val="bg1"/>
                </a:solidFill>
                <a:latin typeface="Arial" charset="0"/>
                <a:ea typeface="ＭＳ Ｐゴシック" pitchFamily="1" charset="-128"/>
              </a:rPr>
              <a:t> pela seca</a:t>
            </a:r>
          </a:p>
        </p:txBody>
      </p:sp>
      <p:sp>
        <p:nvSpPr>
          <p:cNvPr id="6" name="Text Box 15"/>
          <p:cNvSpPr txBox="1">
            <a:spLocks noChangeArrowheads="1"/>
          </p:cNvSpPr>
          <p:nvPr/>
        </p:nvSpPr>
        <p:spPr bwMode="auto">
          <a:xfrm>
            <a:off x="277478" y="570166"/>
            <a:ext cx="2024063" cy="33655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it-IT" sz="1600" b="0" dirty="0">
                <a:solidFill>
                  <a:schemeClr val="bg1"/>
                </a:solidFill>
                <a:latin typeface="Arial" pitchFamily="34" charset="0"/>
                <a:cs typeface="Arial" pitchFamily="34" charset="0"/>
              </a:rPr>
              <a:t>VALAGRO GROUP</a:t>
            </a:r>
            <a:r>
              <a:rPr lang="it-IT" sz="1600" b="0" dirty="0">
                <a:latin typeface="Arial" pitchFamily="34" charset="0"/>
                <a:cs typeface="Arial" pitchFamily="34" charset="0"/>
              </a:rPr>
              <a:t> </a:t>
            </a:r>
          </a:p>
        </p:txBody>
      </p:sp>
      <p:sp>
        <p:nvSpPr>
          <p:cNvPr id="9" name="Text Box 24"/>
          <p:cNvSpPr txBox="1">
            <a:spLocks noChangeArrowheads="1"/>
          </p:cNvSpPr>
          <p:nvPr/>
        </p:nvSpPr>
        <p:spPr bwMode="auto">
          <a:xfrm>
            <a:off x="4583832" y="1414619"/>
            <a:ext cx="2808782" cy="52322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pPr marL="88900" lvl="1">
              <a:tabLst>
                <a:tab pos="177800" algn="l"/>
              </a:tabLst>
            </a:pPr>
            <a:r>
              <a:rPr lang="it-IT" sz="2800" dirty="0"/>
              <a:t>INTRODUÇÃO</a:t>
            </a:r>
            <a:endParaRPr lang="it-IT" sz="2800" baseline="30000" dirty="0"/>
          </a:p>
        </p:txBody>
      </p:sp>
      <p:sp>
        <p:nvSpPr>
          <p:cNvPr id="11" name="Freccia in giù 10"/>
          <p:cNvSpPr/>
          <p:nvPr/>
        </p:nvSpPr>
        <p:spPr bwMode="auto">
          <a:xfrm>
            <a:off x="5617608" y="3596239"/>
            <a:ext cx="741230" cy="523221"/>
          </a:xfrm>
          <a:prstGeom prst="downArrow">
            <a:avLst/>
          </a:prstGeom>
          <a:solidFill>
            <a:schemeClr val="bg1">
              <a:lumMod val="75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endParaRPr lang="it-IT">
              <a:solidFill>
                <a:schemeClr val="tx1"/>
              </a:solidFill>
              <a:latin typeface="Arial" charset="0"/>
              <a:ea typeface="ＭＳ Ｐゴシック" pitchFamily="1" charset="-128"/>
            </a:endParaRPr>
          </a:p>
        </p:txBody>
      </p:sp>
      <p:pic>
        <p:nvPicPr>
          <p:cNvPr id="1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1568" y="4913452"/>
            <a:ext cx="2350852" cy="1561415"/>
          </a:xfrm>
          <a:prstGeom prst="rect">
            <a:avLst/>
          </a:prstGeom>
          <a:noFill/>
          <a:ln w="57150" algn="ctr">
            <a:noFill/>
            <a:miter lim="800000"/>
            <a:headEnd/>
            <a:tailEnd/>
          </a:ln>
        </p:spPr>
      </p:pic>
      <p:pic>
        <p:nvPicPr>
          <p:cNvPr id="13"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83" y="4912351"/>
            <a:ext cx="2402149" cy="1595486"/>
          </a:xfrm>
          <a:prstGeom prst="rect">
            <a:avLst/>
          </a:prstGeom>
          <a:noFill/>
          <a:ln w="57150" algn="ctr">
            <a:noFill/>
            <a:miter lim="800000"/>
            <a:headEnd/>
            <a:tailEnd/>
          </a:ln>
        </p:spPr>
      </p:pic>
      <p:pic>
        <p:nvPicPr>
          <p:cNvPr id="14"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00059" y="4912351"/>
            <a:ext cx="2342095" cy="1555599"/>
          </a:xfrm>
          <a:prstGeom prst="rect">
            <a:avLst/>
          </a:prstGeom>
          <a:noFill/>
          <a:ln w="57150" algn="ctr">
            <a:noFill/>
            <a:miter lim="800000"/>
            <a:headEnd/>
            <a:tailEnd/>
          </a:ln>
        </p:spPr>
      </p:pic>
      <p:sp>
        <p:nvSpPr>
          <p:cNvPr id="26" name="CasellaDiTesto 7">
            <a:extLst>
              <a:ext uri="{FF2B5EF4-FFF2-40B4-BE49-F238E27FC236}">
                <a16:creationId xmlns:a16="http://schemas.microsoft.com/office/drawing/2014/main" id="{97B8F2C1-75EA-4980-A845-1F415433BA9C}"/>
              </a:ext>
            </a:extLst>
          </p:cNvPr>
          <p:cNvSpPr txBox="1"/>
          <p:nvPr/>
        </p:nvSpPr>
        <p:spPr>
          <a:xfrm>
            <a:off x="47937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27" name="CasellaDiTesto 1">
            <a:extLst>
              <a:ext uri="{FF2B5EF4-FFF2-40B4-BE49-F238E27FC236}">
                <a16:creationId xmlns:a16="http://schemas.microsoft.com/office/drawing/2014/main" id="{1A32D763-1C86-446D-BA94-C1C00A412A72}"/>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28" name="Gruppo 1">
            <a:extLst>
              <a:ext uri="{FF2B5EF4-FFF2-40B4-BE49-F238E27FC236}">
                <a16:creationId xmlns:a16="http://schemas.microsoft.com/office/drawing/2014/main" id="{80E6B750-80BE-4DF9-A122-0B27FEF7F418}"/>
              </a:ext>
            </a:extLst>
          </p:cNvPr>
          <p:cNvGrpSpPr/>
          <p:nvPr/>
        </p:nvGrpSpPr>
        <p:grpSpPr>
          <a:xfrm>
            <a:off x="479376" y="622205"/>
            <a:ext cx="5710447" cy="369332"/>
            <a:chOff x="551384" y="1052736"/>
            <a:chExt cx="5492101" cy="369332"/>
          </a:xfrm>
        </p:grpSpPr>
        <p:sp>
          <p:nvSpPr>
            <p:cNvPr id="29" name="Pentagon 41">
              <a:extLst>
                <a:ext uri="{FF2B5EF4-FFF2-40B4-BE49-F238E27FC236}">
                  <a16:creationId xmlns:a16="http://schemas.microsoft.com/office/drawing/2014/main" id="{B15BC27C-ECAD-4FAE-AEB1-4E211D4E3CB9}"/>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0" name="Chevron 42">
              <a:extLst>
                <a:ext uri="{FF2B5EF4-FFF2-40B4-BE49-F238E27FC236}">
                  <a16:creationId xmlns:a16="http://schemas.microsoft.com/office/drawing/2014/main" id="{85B136F4-6510-4E78-B80A-86382DB16451}"/>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1" name="Chevron 43">
              <a:extLst>
                <a:ext uri="{FF2B5EF4-FFF2-40B4-BE49-F238E27FC236}">
                  <a16:creationId xmlns:a16="http://schemas.microsoft.com/office/drawing/2014/main" id="{9B3ECB4F-B11D-438C-92D6-4D797A530A8B}"/>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2" name="Chevron 44">
              <a:extLst>
                <a:ext uri="{FF2B5EF4-FFF2-40B4-BE49-F238E27FC236}">
                  <a16:creationId xmlns:a16="http://schemas.microsoft.com/office/drawing/2014/main" id="{C1345C42-3835-4352-94EC-C536A0DE0029}"/>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3" name="Chevron 45">
              <a:extLst>
                <a:ext uri="{FF2B5EF4-FFF2-40B4-BE49-F238E27FC236}">
                  <a16:creationId xmlns:a16="http://schemas.microsoft.com/office/drawing/2014/main" id="{747BBB93-846E-40FF-A47D-2BCFC774A4EE}"/>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4" name="TextBox 46">
              <a:extLst>
                <a:ext uri="{FF2B5EF4-FFF2-40B4-BE49-F238E27FC236}">
                  <a16:creationId xmlns:a16="http://schemas.microsoft.com/office/drawing/2014/main" id="{8D54CD40-9AB9-4CDD-B5EA-4020BA7CBE3D}"/>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35" name="TextBox 47">
              <a:extLst>
                <a:ext uri="{FF2B5EF4-FFF2-40B4-BE49-F238E27FC236}">
                  <a16:creationId xmlns:a16="http://schemas.microsoft.com/office/drawing/2014/main" id="{0A01124F-1628-4F05-A188-5D498C22A1E9}"/>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36" name="TextBox 48">
              <a:extLst>
                <a:ext uri="{FF2B5EF4-FFF2-40B4-BE49-F238E27FC236}">
                  <a16:creationId xmlns:a16="http://schemas.microsoft.com/office/drawing/2014/main" id="{C9E32D11-A328-470A-AA26-D8097812146E}"/>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37" name="TextBox 49">
              <a:extLst>
                <a:ext uri="{FF2B5EF4-FFF2-40B4-BE49-F238E27FC236}">
                  <a16:creationId xmlns:a16="http://schemas.microsoft.com/office/drawing/2014/main" id="{DA1CF6D3-0EC4-479E-B6CA-FBF279BDDC5A}"/>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8" name="TextBox 50">
              <a:extLst>
                <a:ext uri="{FF2B5EF4-FFF2-40B4-BE49-F238E27FC236}">
                  <a16:creationId xmlns:a16="http://schemas.microsoft.com/office/drawing/2014/main" id="{ED0E50E6-C57D-40CF-B826-8B9E8B6FB6B4}"/>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83267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81A7EEC5-24C8-4BF8-BAC4-4E9026BDD0BA}"/>
              </a:ext>
            </a:extLst>
          </p:cNvPr>
          <p:cNvGrpSpPr/>
          <p:nvPr/>
        </p:nvGrpSpPr>
        <p:grpSpPr>
          <a:xfrm>
            <a:off x="-54392" y="1664565"/>
            <a:ext cx="2543832" cy="1988338"/>
            <a:chOff x="-1364087" y="737167"/>
            <a:chExt cx="4191148" cy="3275929"/>
          </a:xfrm>
        </p:grpSpPr>
        <p:pic>
          <p:nvPicPr>
            <p:cNvPr id="43" name="Immagine 42">
              <a:extLst>
                <a:ext uri="{FF2B5EF4-FFF2-40B4-BE49-F238E27FC236}">
                  <a16:creationId xmlns:a16="http://schemas.microsoft.com/office/drawing/2014/main" id="{08A1EB12-4E61-4662-A223-0157892E2B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4087" y="737167"/>
              <a:ext cx="2834935" cy="2834935"/>
            </a:xfrm>
            <a:prstGeom prst="rect">
              <a:avLst/>
            </a:prstGeom>
          </p:spPr>
        </p:pic>
        <p:pic>
          <p:nvPicPr>
            <p:cNvPr id="46" name="Immagine 45">
              <a:extLst>
                <a:ext uri="{FF2B5EF4-FFF2-40B4-BE49-F238E27FC236}">
                  <a16:creationId xmlns:a16="http://schemas.microsoft.com/office/drawing/2014/main" id="{F4A7B7BF-5966-4695-A802-F89918A327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1587" y="984450"/>
              <a:ext cx="3028647" cy="3028647"/>
            </a:xfrm>
            <a:prstGeom prst="rect">
              <a:avLst/>
            </a:prstGeom>
          </p:spPr>
        </p:pic>
      </p:grpSp>
      <p:pic>
        <p:nvPicPr>
          <p:cNvPr id="4" name="Picture 6" descr="GeneChip"/>
          <p:cNvPicPr>
            <a:picLocks noChangeAspect="1" noChangeArrowheads="1"/>
          </p:cNvPicPr>
          <p:nvPr/>
        </p:nvPicPr>
        <p:blipFill>
          <a:blip r:embed="rId6" cstate="print"/>
          <a:srcRect/>
          <a:stretch>
            <a:fillRect/>
          </a:stretch>
        </p:blipFill>
        <p:spPr bwMode="auto">
          <a:xfrm>
            <a:off x="4116054" y="2127236"/>
            <a:ext cx="2152650" cy="1619250"/>
          </a:xfrm>
          <a:prstGeom prst="rect">
            <a:avLst/>
          </a:prstGeom>
          <a:noFill/>
        </p:spPr>
      </p:pic>
      <p:graphicFrame>
        <p:nvGraphicFramePr>
          <p:cNvPr id="7" name="Object 22"/>
          <p:cNvGraphicFramePr>
            <a:graphicFrameLocks noChangeAspect="1"/>
          </p:cNvGraphicFramePr>
          <p:nvPr>
            <p:extLst>
              <p:ext uri="{D42A27DB-BD31-4B8C-83A1-F6EECF244321}">
                <p14:modId xmlns:p14="http://schemas.microsoft.com/office/powerpoint/2010/main" val="3187266731"/>
              </p:ext>
            </p:extLst>
          </p:nvPr>
        </p:nvGraphicFramePr>
        <p:xfrm>
          <a:off x="2400256" y="2116758"/>
          <a:ext cx="1231966" cy="1714512"/>
        </p:xfrm>
        <a:graphic>
          <a:graphicData uri="http://schemas.openxmlformats.org/presentationml/2006/ole">
            <mc:AlternateContent xmlns:mc="http://schemas.openxmlformats.org/markup-compatibility/2006">
              <mc:Choice xmlns:v="urn:schemas-microsoft-com:vml" Requires="v">
                <p:oleObj spid="_x0000_s1137" name="PHOTO-PAINT" r:id="rId7" imgW="5473016" imgH="7619048" progId="">
                  <p:embed/>
                </p:oleObj>
              </mc:Choice>
              <mc:Fallback>
                <p:oleObj name="PHOTO-PAINT" r:id="rId7" imgW="5473016" imgH="761904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256" y="2116758"/>
                        <a:ext cx="1231966"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0" name="Connettore 2 9"/>
          <p:cNvCxnSpPr>
            <a:endCxn id="64" idx="1"/>
          </p:cNvCxnSpPr>
          <p:nvPr/>
        </p:nvCxnSpPr>
        <p:spPr bwMode="auto">
          <a:xfrm>
            <a:off x="1963762" y="2787329"/>
            <a:ext cx="375852" cy="95247"/>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4" name="Connettore 2 13"/>
          <p:cNvCxnSpPr/>
          <p:nvPr/>
        </p:nvCxnSpPr>
        <p:spPr bwMode="auto">
          <a:xfrm rot="16200000" flipH="1">
            <a:off x="1446639" y="4132739"/>
            <a:ext cx="714380" cy="642942"/>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29" name="Text Box 24"/>
          <p:cNvSpPr txBox="1">
            <a:spLocks noChangeArrowheads="1"/>
          </p:cNvSpPr>
          <p:nvPr/>
        </p:nvSpPr>
        <p:spPr bwMode="auto">
          <a:xfrm>
            <a:off x="395955" y="1116626"/>
            <a:ext cx="4054380" cy="492443"/>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pPr marL="88900" lvl="1">
              <a:tabLst>
                <a:tab pos="177800" algn="l"/>
              </a:tabLst>
            </a:pPr>
            <a:r>
              <a:rPr lang="it-IT" sz="2600" dirty="0">
                <a:solidFill>
                  <a:schemeClr val="tx1">
                    <a:lumMod val="65000"/>
                    <a:lumOff val="35000"/>
                  </a:schemeClr>
                </a:solidFill>
              </a:rPr>
              <a:t>MATERIAL E MÉTODOS</a:t>
            </a:r>
          </a:p>
        </p:txBody>
      </p:sp>
      <p:pic>
        <p:nvPicPr>
          <p:cNvPr id="30" name="Immagine 17" descr="megafol.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7985" y="3295127"/>
            <a:ext cx="1214414" cy="310582"/>
          </a:xfrm>
          <a:prstGeom prst="rect">
            <a:avLst/>
          </a:prstGeom>
          <a:noFill/>
          <a:ln w="9525">
            <a:noFill/>
            <a:miter lim="800000"/>
            <a:headEnd/>
            <a:tailEnd/>
          </a:ln>
        </p:spPr>
      </p:pic>
      <p:sp>
        <p:nvSpPr>
          <p:cNvPr id="40" name="CasellaDiTesto 39"/>
          <p:cNvSpPr txBox="1"/>
          <p:nvPr/>
        </p:nvSpPr>
        <p:spPr>
          <a:xfrm>
            <a:off x="4186524" y="3586478"/>
            <a:ext cx="1834156" cy="276999"/>
          </a:xfrm>
          <a:prstGeom prst="rect">
            <a:avLst/>
          </a:prstGeom>
          <a:noFill/>
        </p:spPr>
        <p:txBody>
          <a:bodyPr wrap="none" rtlCol="0">
            <a:spAutoFit/>
          </a:bodyPr>
          <a:lstStyle/>
          <a:p>
            <a:r>
              <a:rPr lang="it-IT" sz="1200" dirty="0" err="1">
                <a:cs typeface="Arial" pitchFamily="34" charset="0"/>
              </a:rPr>
              <a:t>Microarray</a:t>
            </a:r>
            <a:r>
              <a:rPr lang="it-IT" sz="1200" dirty="0">
                <a:cs typeface="Arial" pitchFamily="34" charset="0"/>
              </a:rPr>
              <a:t> </a:t>
            </a:r>
            <a:r>
              <a:rPr lang="it-IT" sz="1200" dirty="0" err="1">
                <a:cs typeface="Arial" pitchFamily="34" charset="0"/>
              </a:rPr>
              <a:t>technology</a:t>
            </a:r>
            <a:endParaRPr lang="it-IT" sz="1200" dirty="0">
              <a:cs typeface="Arial" pitchFamily="34" charset="0"/>
            </a:endParaRPr>
          </a:p>
        </p:txBody>
      </p:sp>
      <p:sp>
        <p:nvSpPr>
          <p:cNvPr id="49" name="Text Box 2"/>
          <p:cNvSpPr txBox="1">
            <a:spLocks noChangeArrowheads="1"/>
          </p:cNvSpPr>
          <p:nvPr/>
        </p:nvSpPr>
        <p:spPr bwMode="auto">
          <a:xfrm>
            <a:off x="6697332" y="3605709"/>
            <a:ext cx="3036876" cy="276999"/>
          </a:xfrm>
          <a:prstGeom prst="rect">
            <a:avLst/>
          </a:prstGeom>
          <a:solidFill>
            <a:schemeClr val="bg1"/>
          </a:solidFill>
          <a:ln w="9525">
            <a:noFill/>
            <a:miter lim="800000"/>
            <a:headEnd/>
            <a:tailEnd/>
          </a:ln>
          <a:effectLst/>
        </p:spPr>
        <p:txBody>
          <a:bodyPr wrap="square">
            <a:spAutoFit/>
          </a:bodyPr>
          <a:lstStyle/>
          <a:p>
            <a:pPr algn="ctr" fontAlgn="base">
              <a:spcBef>
                <a:spcPct val="0"/>
              </a:spcBef>
              <a:spcAft>
                <a:spcPct val="0"/>
              </a:spcAft>
            </a:pPr>
            <a:r>
              <a:rPr lang="it-IT" sz="1200" dirty="0" err="1">
                <a:cs typeface="Arial" pitchFamily="34" charset="0"/>
              </a:rPr>
              <a:t>Transcriptomic</a:t>
            </a:r>
            <a:r>
              <a:rPr lang="it-IT" sz="1200" dirty="0">
                <a:cs typeface="Arial" pitchFamily="34" charset="0"/>
              </a:rPr>
              <a:t> </a:t>
            </a:r>
            <a:r>
              <a:rPr lang="it-IT" sz="1200" dirty="0" err="1">
                <a:cs typeface="Arial" pitchFamily="34" charset="0"/>
              </a:rPr>
              <a:t>fingerprint</a:t>
            </a:r>
            <a:r>
              <a:rPr lang="it-IT" sz="1200" i="1" dirty="0">
                <a:cs typeface="Arial" pitchFamily="34" charset="0"/>
              </a:rPr>
              <a:t> </a:t>
            </a:r>
          </a:p>
        </p:txBody>
      </p:sp>
      <p:pic>
        <p:nvPicPr>
          <p:cNvPr id="50" name="Picture 5" descr="ambiamp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334356" y="1882444"/>
            <a:ext cx="1812506" cy="1774639"/>
          </a:xfrm>
          <a:prstGeom prst="rect">
            <a:avLst/>
          </a:prstGeom>
          <a:noFill/>
        </p:spPr>
      </p:pic>
      <p:pic>
        <p:nvPicPr>
          <p:cNvPr id="48" name="Picture 2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768902" y="2127236"/>
            <a:ext cx="889650" cy="1285884"/>
          </a:xfrm>
          <a:prstGeom prst="rect">
            <a:avLst/>
          </a:prstGeom>
          <a:ln>
            <a:noFill/>
          </a:ln>
          <a:effectLst>
            <a:softEdge rad="112500"/>
          </a:effectLst>
        </p:spPr>
      </p:pic>
      <p:pic>
        <p:nvPicPr>
          <p:cNvPr id="51"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l="10218" t="18729" r="48908"/>
          <a:stretch>
            <a:fillRect/>
          </a:stretch>
        </p:blipFill>
        <p:spPr bwMode="auto">
          <a:xfrm>
            <a:off x="2411052" y="4618829"/>
            <a:ext cx="1498140" cy="1978523"/>
          </a:xfrm>
          <a:prstGeom prst="rect">
            <a:avLst/>
          </a:prstGeom>
          <a:ln>
            <a:noFill/>
          </a:ln>
          <a:effectLst>
            <a:softEdge rad="112500"/>
          </a:effectLst>
        </p:spPr>
      </p:pic>
      <p:sp>
        <p:nvSpPr>
          <p:cNvPr id="45" name="Freccia in giù 44"/>
          <p:cNvSpPr/>
          <p:nvPr/>
        </p:nvSpPr>
        <p:spPr bwMode="auto">
          <a:xfrm rot="16200000">
            <a:off x="3946970" y="2591583"/>
            <a:ext cx="571504" cy="785818"/>
          </a:xfrm>
          <a:prstGeom prst="downArrow">
            <a:avLst/>
          </a:prstGeom>
          <a:solidFill>
            <a:schemeClr val="bg1">
              <a:lumMod val="75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endParaRPr lang="it-IT">
              <a:solidFill>
                <a:schemeClr val="tx1"/>
              </a:solidFill>
              <a:latin typeface="Arial" charset="0"/>
              <a:ea typeface="ＭＳ Ｐゴシック" pitchFamily="1" charset="-128"/>
            </a:endParaRPr>
          </a:p>
        </p:txBody>
      </p:sp>
      <p:pic>
        <p:nvPicPr>
          <p:cNvPr id="53" name="Picture 2" descr="http://departments.agri.huji.ac.il/zabam/myimages/rtPCR%20AB-7300%20420x270.jpg"/>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43218" y="4739963"/>
            <a:ext cx="2197340" cy="1437513"/>
          </a:xfrm>
          <a:prstGeom prst="rect">
            <a:avLst/>
          </a:prstGeom>
          <a:noFill/>
        </p:spPr>
      </p:pic>
      <p:pic>
        <p:nvPicPr>
          <p:cNvPr id="54" name="Picture 7" descr="foto serra scan esterno"/>
          <p:cNvPicPr>
            <a:picLocks noChangeAspect="1" noChangeArrowheads="1"/>
          </p:cNvPicPr>
          <p:nvPr/>
        </p:nvPicPr>
        <p:blipFill>
          <a:blip r:embed="rId14" cstate="email">
            <a:extLst>
              <a:ext uri="{28A0092B-C50C-407E-A947-70E740481C1C}">
                <a14:useLocalDpi xmlns:a14="http://schemas.microsoft.com/office/drawing/2010/main"/>
              </a:ext>
            </a:extLst>
          </a:blip>
          <a:srcRect t="11414" b="5214"/>
          <a:stretch>
            <a:fillRect/>
          </a:stretch>
        </p:blipFill>
        <p:spPr bwMode="auto">
          <a:xfrm>
            <a:off x="6840007" y="4564131"/>
            <a:ext cx="2735167" cy="1596981"/>
          </a:xfrm>
          <a:prstGeom prst="roundRect">
            <a:avLst/>
          </a:prstGeom>
          <a:noFill/>
          <a:ln w="25400">
            <a:solidFill>
              <a:srgbClr val="FFFFFF"/>
            </a:solidFill>
            <a:miter lim="800000"/>
            <a:headEnd/>
            <a:tailEnd/>
          </a:ln>
        </p:spPr>
      </p:pic>
      <p:sp>
        <p:nvSpPr>
          <p:cNvPr id="55" name="CasellaDiTesto 54"/>
          <p:cNvSpPr txBox="1"/>
          <p:nvPr/>
        </p:nvSpPr>
        <p:spPr>
          <a:xfrm>
            <a:off x="4550804" y="6097286"/>
            <a:ext cx="646331" cy="276999"/>
          </a:xfrm>
          <a:prstGeom prst="rect">
            <a:avLst/>
          </a:prstGeom>
          <a:noFill/>
        </p:spPr>
        <p:txBody>
          <a:bodyPr wrap="none" rtlCol="0">
            <a:spAutoFit/>
          </a:bodyPr>
          <a:lstStyle/>
          <a:p>
            <a:r>
              <a:rPr lang="en-US" sz="1200" dirty="0" err="1"/>
              <a:t>qPCR</a:t>
            </a:r>
            <a:r>
              <a:rPr lang="en-US" sz="1200" dirty="0"/>
              <a:t> </a:t>
            </a:r>
            <a:endParaRPr lang="it-IT" sz="1200" dirty="0">
              <a:cs typeface="Arial" pitchFamily="34" charset="0"/>
            </a:endParaRPr>
          </a:p>
        </p:txBody>
      </p:sp>
      <p:sp>
        <p:nvSpPr>
          <p:cNvPr id="56" name="CasellaDiTesto 55"/>
          <p:cNvSpPr txBox="1"/>
          <p:nvPr/>
        </p:nvSpPr>
        <p:spPr>
          <a:xfrm>
            <a:off x="6931967" y="6106039"/>
            <a:ext cx="1656223" cy="276999"/>
          </a:xfrm>
          <a:prstGeom prst="rect">
            <a:avLst/>
          </a:prstGeom>
          <a:noFill/>
        </p:spPr>
        <p:txBody>
          <a:bodyPr wrap="none" rtlCol="0">
            <a:spAutoFit/>
          </a:bodyPr>
          <a:lstStyle/>
          <a:p>
            <a:r>
              <a:rPr lang="it-IT" sz="1200" dirty="0" err="1">
                <a:cs typeface="Arial" pitchFamily="34" charset="0"/>
              </a:rPr>
              <a:t>Phenomic</a:t>
            </a:r>
            <a:r>
              <a:rPr lang="it-IT" sz="1200" dirty="0">
                <a:cs typeface="Arial" pitchFamily="34" charset="0"/>
              </a:rPr>
              <a:t> </a:t>
            </a:r>
            <a:r>
              <a:rPr lang="it-IT" sz="1200" dirty="0" err="1">
                <a:cs typeface="Arial" pitchFamily="34" charset="0"/>
              </a:rPr>
              <a:t>approach</a:t>
            </a:r>
            <a:endParaRPr lang="it-IT" sz="1200" dirty="0">
              <a:cs typeface="Arial" pitchFamily="34" charset="0"/>
            </a:endParaRPr>
          </a:p>
        </p:txBody>
      </p:sp>
      <p:sp>
        <p:nvSpPr>
          <p:cNvPr id="59" name="Freccia in giù 58"/>
          <p:cNvSpPr/>
          <p:nvPr/>
        </p:nvSpPr>
        <p:spPr bwMode="auto">
          <a:xfrm rot="16200000">
            <a:off x="3946969" y="5061433"/>
            <a:ext cx="571504" cy="785818"/>
          </a:xfrm>
          <a:prstGeom prst="downArrow">
            <a:avLst/>
          </a:prstGeom>
          <a:solidFill>
            <a:schemeClr val="bg1">
              <a:lumMod val="75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endParaRPr lang="it-IT">
              <a:solidFill>
                <a:schemeClr val="tx1"/>
              </a:solidFill>
              <a:latin typeface="Arial" pitchFamily="34" charset="0"/>
              <a:ea typeface="ＭＳ Ｐゴシック" pitchFamily="1" charset="-128"/>
              <a:cs typeface="Arial" pitchFamily="34" charset="0"/>
            </a:endParaRPr>
          </a:p>
        </p:txBody>
      </p:sp>
      <p:sp>
        <p:nvSpPr>
          <p:cNvPr id="61" name="Text Box 15"/>
          <p:cNvSpPr txBox="1">
            <a:spLocks noChangeArrowheads="1"/>
          </p:cNvSpPr>
          <p:nvPr/>
        </p:nvSpPr>
        <p:spPr bwMode="auto">
          <a:xfrm>
            <a:off x="1645630" y="66110"/>
            <a:ext cx="2024063" cy="33655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it-IT" sz="1600" b="0" dirty="0">
                <a:solidFill>
                  <a:schemeClr val="bg1"/>
                </a:solidFill>
                <a:latin typeface="Arial" pitchFamily="34" charset="0"/>
                <a:cs typeface="Arial" pitchFamily="34" charset="0"/>
              </a:rPr>
              <a:t>VALAGRO GROUP</a:t>
            </a:r>
            <a:r>
              <a:rPr lang="it-IT" sz="1600" b="0" dirty="0">
                <a:latin typeface="Arial" pitchFamily="34" charset="0"/>
                <a:cs typeface="Arial" pitchFamily="34" charset="0"/>
              </a:rPr>
              <a:t> </a:t>
            </a:r>
          </a:p>
        </p:txBody>
      </p:sp>
      <p:sp>
        <p:nvSpPr>
          <p:cNvPr id="63" name="Rettangolo arrotondato 62"/>
          <p:cNvSpPr/>
          <p:nvPr/>
        </p:nvSpPr>
        <p:spPr bwMode="auto">
          <a:xfrm>
            <a:off x="2553928" y="4239896"/>
            <a:ext cx="4286280" cy="357190"/>
          </a:xfrm>
          <a:prstGeom prst="roundRect">
            <a:avLst/>
          </a:prstGeom>
          <a:solidFill>
            <a:srgbClr val="1CA6C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it-IT" sz="1400" dirty="0">
                <a:solidFill>
                  <a:schemeClr val="bg1"/>
                </a:solidFill>
                <a:latin typeface="Arial" charset="0"/>
                <a:ea typeface="ＭＳ Ｐゴシック" pitchFamily="1" charset="-128"/>
              </a:rPr>
              <a:t>Megafol em tomate- ESTRESSE HÍDRICO</a:t>
            </a:r>
          </a:p>
        </p:txBody>
      </p:sp>
      <p:sp>
        <p:nvSpPr>
          <p:cNvPr id="64" name="Rettangolo arrotondato 63"/>
          <p:cNvSpPr/>
          <p:nvPr/>
        </p:nvSpPr>
        <p:spPr>
          <a:xfrm>
            <a:off x="2339614" y="1739566"/>
            <a:ext cx="7286676" cy="2286016"/>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arrotondato 65"/>
          <p:cNvSpPr/>
          <p:nvPr/>
        </p:nvSpPr>
        <p:spPr>
          <a:xfrm>
            <a:off x="2339614" y="4137978"/>
            <a:ext cx="7286676" cy="2459372"/>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arrotondato 67"/>
          <p:cNvSpPr/>
          <p:nvPr/>
        </p:nvSpPr>
        <p:spPr bwMode="auto">
          <a:xfrm>
            <a:off x="2553928" y="1811004"/>
            <a:ext cx="4357718" cy="357190"/>
          </a:xfrm>
          <a:prstGeom prst="roundRect">
            <a:avLst/>
          </a:prstGeom>
          <a:solidFill>
            <a:srgbClr val="1CA6C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it-IT" sz="1400" dirty="0">
                <a:solidFill>
                  <a:schemeClr val="bg1"/>
                </a:solidFill>
                <a:latin typeface="Arial" charset="0"/>
                <a:ea typeface="ＭＳ Ｐゴシック" pitchFamily="1" charset="-128"/>
              </a:rPr>
              <a:t>Megafol em </a:t>
            </a:r>
            <a:r>
              <a:rPr lang="it-IT" sz="1400" i="1" dirty="0">
                <a:solidFill>
                  <a:schemeClr val="bg1"/>
                </a:solidFill>
                <a:latin typeface="Arial" charset="0"/>
                <a:ea typeface="ＭＳ Ｐゴシック" pitchFamily="1" charset="-128"/>
              </a:rPr>
              <a:t>A. </a:t>
            </a:r>
            <a:r>
              <a:rPr lang="it-IT" sz="1400" i="1" dirty="0" err="1">
                <a:solidFill>
                  <a:schemeClr val="bg1"/>
                </a:solidFill>
                <a:latin typeface="Arial" charset="0"/>
                <a:ea typeface="ＭＳ Ｐゴシック" pitchFamily="1" charset="-128"/>
              </a:rPr>
              <a:t>thaliana</a:t>
            </a:r>
            <a:r>
              <a:rPr lang="it-IT" sz="1400" i="1" dirty="0">
                <a:solidFill>
                  <a:schemeClr val="bg1"/>
                </a:solidFill>
                <a:latin typeface="Arial" charset="0"/>
                <a:ea typeface="ＭＳ Ｐゴシック" pitchFamily="1" charset="-128"/>
              </a:rPr>
              <a:t> </a:t>
            </a:r>
            <a:endParaRPr lang="it-IT" sz="1400" dirty="0">
              <a:solidFill>
                <a:schemeClr val="bg1"/>
              </a:solidFill>
              <a:latin typeface="Arial" charset="0"/>
              <a:ea typeface="ＭＳ Ｐゴシック" pitchFamily="1" charset="-128"/>
            </a:endParaRPr>
          </a:p>
        </p:txBody>
      </p:sp>
      <p:sp>
        <p:nvSpPr>
          <p:cNvPr id="44" name="Rettangolo 43"/>
          <p:cNvSpPr/>
          <p:nvPr/>
        </p:nvSpPr>
        <p:spPr bwMode="auto">
          <a:xfrm>
            <a:off x="1231376" y="4084987"/>
            <a:ext cx="8825064" cy="2459373"/>
          </a:xfrm>
          <a:prstGeom prst="rect">
            <a:avLst/>
          </a:prstGeom>
          <a:solidFill>
            <a:schemeClr val="bg1">
              <a:alpha val="9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70" name="Freccia in giù 69"/>
          <p:cNvSpPr/>
          <p:nvPr/>
        </p:nvSpPr>
        <p:spPr bwMode="auto">
          <a:xfrm rot="16200000">
            <a:off x="6232985" y="2632542"/>
            <a:ext cx="571504" cy="785818"/>
          </a:xfrm>
          <a:prstGeom prst="downArrow">
            <a:avLst/>
          </a:prstGeom>
          <a:solidFill>
            <a:schemeClr val="bg1">
              <a:lumMod val="75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endParaRPr lang="it-IT">
              <a:solidFill>
                <a:schemeClr val="tx1"/>
              </a:solidFill>
              <a:latin typeface="Arial" charset="0"/>
              <a:ea typeface="ＭＳ Ｐゴシック" pitchFamily="1" charset="-128"/>
            </a:endParaRPr>
          </a:p>
        </p:txBody>
      </p:sp>
      <p:sp>
        <p:nvSpPr>
          <p:cNvPr id="47" name="CasellaDiTesto 1">
            <a:extLst>
              <a:ext uri="{FF2B5EF4-FFF2-40B4-BE49-F238E27FC236}">
                <a16:creationId xmlns:a16="http://schemas.microsoft.com/office/drawing/2014/main" id="{05C39883-EB0A-4FF9-852B-05C4F40F40EF}"/>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52" name="Gruppo 1">
            <a:extLst>
              <a:ext uri="{FF2B5EF4-FFF2-40B4-BE49-F238E27FC236}">
                <a16:creationId xmlns:a16="http://schemas.microsoft.com/office/drawing/2014/main" id="{34D8B8ED-96E6-4C98-ACF2-E9137955892D}"/>
              </a:ext>
            </a:extLst>
          </p:cNvPr>
          <p:cNvGrpSpPr/>
          <p:nvPr/>
        </p:nvGrpSpPr>
        <p:grpSpPr>
          <a:xfrm>
            <a:off x="479376" y="622205"/>
            <a:ext cx="5710447" cy="369332"/>
            <a:chOff x="551384" y="1052736"/>
            <a:chExt cx="5492101" cy="369332"/>
          </a:xfrm>
        </p:grpSpPr>
        <p:sp>
          <p:nvSpPr>
            <p:cNvPr id="57" name="Pentagon 41">
              <a:extLst>
                <a:ext uri="{FF2B5EF4-FFF2-40B4-BE49-F238E27FC236}">
                  <a16:creationId xmlns:a16="http://schemas.microsoft.com/office/drawing/2014/main" id="{9E80B1BE-261B-4C03-B4D4-ECA85EACA6A8}"/>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8" name="Chevron 42">
              <a:extLst>
                <a:ext uri="{FF2B5EF4-FFF2-40B4-BE49-F238E27FC236}">
                  <a16:creationId xmlns:a16="http://schemas.microsoft.com/office/drawing/2014/main" id="{B125EB38-7632-4F8C-B0BE-5E16DDBDA946}"/>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0" name="Chevron 43">
              <a:extLst>
                <a:ext uri="{FF2B5EF4-FFF2-40B4-BE49-F238E27FC236}">
                  <a16:creationId xmlns:a16="http://schemas.microsoft.com/office/drawing/2014/main" id="{FB9962DB-0F9F-4915-8F87-77293E862A91}"/>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5" name="Chevron 44">
              <a:extLst>
                <a:ext uri="{FF2B5EF4-FFF2-40B4-BE49-F238E27FC236}">
                  <a16:creationId xmlns:a16="http://schemas.microsoft.com/office/drawing/2014/main" id="{2413304E-BBB8-4814-93C2-72627AA0FBB2}"/>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7" name="Chevron 45">
              <a:extLst>
                <a:ext uri="{FF2B5EF4-FFF2-40B4-BE49-F238E27FC236}">
                  <a16:creationId xmlns:a16="http://schemas.microsoft.com/office/drawing/2014/main" id="{1BBD64E7-02BD-4B71-9F39-C57EDECEC0B5}"/>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9" name="TextBox 46">
              <a:extLst>
                <a:ext uri="{FF2B5EF4-FFF2-40B4-BE49-F238E27FC236}">
                  <a16:creationId xmlns:a16="http://schemas.microsoft.com/office/drawing/2014/main" id="{634F21DB-9866-4F6C-94F2-3E965F0DAFC7}"/>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71" name="TextBox 47">
              <a:extLst>
                <a:ext uri="{FF2B5EF4-FFF2-40B4-BE49-F238E27FC236}">
                  <a16:creationId xmlns:a16="http://schemas.microsoft.com/office/drawing/2014/main" id="{1F85B750-D844-4D92-A678-15DF15E6AF57}"/>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72" name="TextBox 48">
              <a:extLst>
                <a:ext uri="{FF2B5EF4-FFF2-40B4-BE49-F238E27FC236}">
                  <a16:creationId xmlns:a16="http://schemas.microsoft.com/office/drawing/2014/main" id="{3F709634-B987-4676-B26B-45BAB387318B}"/>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73" name="TextBox 49">
              <a:extLst>
                <a:ext uri="{FF2B5EF4-FFF2-40B4-BE49-F238E27FC236}">
                  <a16:creationId xmlns:a16="http://schemas.microsoft.com/office/drawing/2014/main" id="{8C82EBBC-E71D-474B-83CB-CDC432F4B1DD}"/>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74" name="TextBox 50">
              <a:extLst>
                <a:ext uri="{FF2B5EF4-FFF2-40B4-BE49-F238E27FC236}">
                  <a16:creationId xmlns:a16="http://schemas.microsoft.com/office/drawing/2014/main" id="{D2BAF777-6656-45C9-A974-3E36FAFAB14C}"/>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00950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plus(i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l="12890" t="12500" r="12695" b="10416"/>
          <a:stretch>
            <a:fillRect/>
          </a:stretch>
        </p:blipFill>
        <p:spPr bwMode="auto">
          <a:xfrm>
            <a:off x="3307762" y="1976324"/>
            <a:ext cx="6858048" cy="4143405"/>
          </a:xfrm>
          <a:prstGeom prst="rect">
            <a:avLst/>
          </a:prstGeom>
          <a:noFill/>
          <a:ln w="9525">
            <a:noFill/>
            <a:miter lim="800000"/>
            <a:headEnd/>
            <a:tailEnd/>
          </a:ln>
          <a:effectLst/>
        </p:spPr>
      </p:pic>
      <p:sp>
        <p:nvSpPr>
          <p:cNvPr id="7" name="Titolo 1"/>
          <p:cNvSpPr>
            <a:spLocks/>
          </p:cNvSpPr>
          <p:nvPr/>
        </p:nvSpPr>
        <p:spPr bwMode="gray">
          <a:xfrm>
            <a:off x="3131323" y="1394099"/>
            <a:ext cx="5929354" cy="431800"/>
          </a:xfrm>
          <a:prstGeom prst="rect">
            <a:avLst/>
          </a:prstGeom>
          <a:noFill/>
          <a:ln w="9525" algn="ctr">
            <a:noFill/>
            <a:miter lim="800000"/>
            <a:headEnd/>
            <a:tailEnd/>
          </a:ln>
          <a:effectLst/>
        </p:spPr>
        <p:txBody>
          <a:bodyPr anchor="ctr"/>
          <a:lstStyle/>
          <a:p>
            <a:pPr>
              <a:defRPr/>
            </a:pPr>
            <a:r>
              <a:rPr lang="pt-BR" sz="1600" dirty="0">
                <a:cs typeface="Arial" pitchFamily="34" charset="0"/>
              </a:rPr>
              <a:t>Visão geral sobre o </a:t>
            </a:r>
            <a:r>
              <a:rPr lang="pt-BR" sz="1600" dirty="0" err="1">
                <a:cs typeface="Arial" pitchFamily="34" charset="0"/>
              </a:rPr>
              <a:t>transcriptoma</a:t>
            </a:r>
            <a:r>
              <a:rPr lang="pt-BR" sz="1600" dirty="0">
                <a:cs typeface="Arial" pitchFamily="34" charset="0"/>
              </a:rPr>
              <a:t> de </a:t>
            </a:r>
            <a:r>
              <a:rPr lang="pt-BR" sz="1600" dirty="0" err="1">
                <a:cs typeface="Arial" pitchFamily="34" charset="0"/>
              </a:rPr>
              <a:t>Arabidopsis</a:t>
            </a:r>
            <a:r>
              <a:rPr lang="pt-BR" sz="1600" dirty="0">
                <a:cs typeface="Arial" pitchFamily="34" charset="0"/>
              </a:rPr>
              <a:t> em resposta a </a:t>
            </a:r>
            <a:r>
              <a:rPr lang="pt-BR" sz="1600" dirty="0" err="1">
                <a:cs typeface="Arial" pitchFamily="34" charset="0"/>
              </a:rPr>
              <a:t>Megafol</a:t>
            </a:r>
            <a:r>
              <a:rPr lang="pt-BR" sz="1600" dirty="0">
                <a:cs typeface="Arial" pitchFamily="34" charset="0"/>
              </a:rPr>
              <a:t> comparado à testemunha (não tratada)</a:t>
            </a:r>
            <a:endParaRPr lang="en-US" sz="1600" dirty="0">
              <a:cs typeface="Arial" pitchFamily="34" charset="0"/>
            </a:endParaRPr>
          </a:p>
        </p:txBody>
      </p:sp>
      <p:pic>
        <p:nvPicPr>
          <p:cNvPr id="8" name="Picture 17" descr="ANd9GcRvgNNntTTg4HuQKzFq1hholzs5LgQRZ871tl5s2DksshbIrbQ8"/>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23000" y="1976322"/>
            <a:ext cx="1428760" cy="1098932"/>
          </a:xfrm>
          <a:prstGeom prst="rect">
            <a:avLst/>
          </a:prstGeom>
          <a:noFill/>
          <a:ln w="9525">
            <a:noFill/>
            <a:miter lim="800000"/>
            <a:headEnd/>
            <a:tailEnd/>
          </a:ln>
        </p:spPr>
      </p:pic>
      <p:graphicFrame>
        <p:nvGraphicFramePr>
          <p:cNvPr id="247812" name="Object 4"/>
          <p:cNvGraphicFramePr>
            <a:graphicFrameLocks noChangeAspect="1"/>
          </p:cNvGraphicFramePr>
          <p:nvPr>
            <p:extLst>
              <p:ext uri="{D42A27DB-BD31-4B8C-83A1-F6EECF244321}">
                <p14:modId xmlns:p14="http://schemas.microsoft.com/office/powerpoint/2010/main" val="1007514879"/>
              </p:ext>
            </p:extLst>
          </p:nvPr>
        </p:nvGraphicFramePr>
        <p:xfrm>
          <a:off x="10308686" y="3333646"/>
          <a:ext cx="1785950" cy="2485601"/>
        </p:xfrm>
        <a:graphic>
          <a:graphicData uri="http://schemas.openxmlformats.org/presentationml/2006/ole">
            <mc:AlternateContent xmlns:mc="http://schemas.openxmlformats.org/markup-compatibility/2006">
              <mc:Choice xmlns:v="urn:schemas-microsoft-com:vml" Requires="v">
                <p:oleObj spid="_x0000_s2164" name="PHOTO-PAINT" r:id="rId6" imgW="5473016" imgH="7619048" progId="">
                  <p:embed/>
                </p:oleObj>
              </mc:Choice>
              <mc:Fallback>
                <p:oleObj name="PHOTO-PAINT" r:id="rId6" imgW="5473016" imgH="761904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8686" y="3333646"/>
                        <a:ext cx="1785950" cy="248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CasellaDiTesto 9"/>
          <p:cNvSpPr txBox="1"/>
          <p:nvPr/>
        </p:nvSpPr>
        <p:spPr>
          <a:xfrm>
            <a:off x="3093448" y="6476916"/>
            <a:ext cx="1460656" cy="338554"/>
          </a:xfrm>
          <a:prstGeom prst="rect">
            <a:avLst/>
          </a:prstGeom>
          <a:noFill/>
        </p:spPr>
        <p:txBody>
          <a:bodyPr wrap="none" rtlCol="0">
            <a:spAutoFit/>
          </a:bodyPr>
          <a:lstStyle/>
          <a:p>
            <a:r>
              <a:rPr lang="it-IT" sz="1600" dirty="0"/>
              <a:t>25.000 </a:t>
            </a:r>
            <a:r>
              <a:rPr lang="it-IT" sz="1600" dirty="0" err="1"/>
              <a:t>genes</a:t>
            </a:r>
            <a:endParaRPr lang="it-IT" sz="1600" dirty="0"/>
          </a:p>
        </p:txBody>
      </p:sp>
      <p:sp>
        <p:nvSpPr>
          <p:cNvPr id="11" name="Freccia in giù 10"/>
          <p:cNvSpPr/>
          <p:nvPr/>
        </p:nvSpPr>
        <p:spPr bwMode="auto">
          <a:xfrm>
            <a:off x="3593514" y="6119726"/>
            <a:ext cx="285752" cy="357190"/>
          </a:xfrm>
          <a:prstGeom prst="downArrow">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15" name="Rettangolo 14"/>
          <p:cNvSpPr/>
          <p:nvPr/>
        </p:nvSpPr>
        <p:spPr bwMode="auto">
          <a:xfrm>
            <a:off x="3164886" y="1833446"/>
            <a:ext cx="7000924" cy="4929222"/>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pic>
        <p:nvPicPr>
          <p:cNvPr id="247813"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l="16033" t="20833" r="32031" b="19791"/>
          <a:stretch>
            <a:fillRect/>
          </a:stretch>
        </p:blipFill>
        <p:spPr bwMode="auto">
          <a:xfrm>
            <a:off x="4450770" y="2547826"/>
            <a:ext cx="4998952" cy="3214710"/>
          </a:xfrm>
          <a:prstGeom prst="rect">
            <a:avLst/>
          </a:prstGeom>
          <a:ln>
            <a:noFill/>
          </a:ln>
          <a:effectLst>
            <a:outerShdw blurRad="190500" algn="tl" rotWithShape="0">
              <a:srgbClr val="000000">
                <a:alpha val="70000"/>
              </a:srgbClr>
            </a:outerShdw>
          </a:effectLst>
        </p:spPr>
      </p:pic>
      <p:sp>
        <p:nvSpPr>
          <p:cNvPr id="14" name="Rectangle 17"/>
          <p:cNvSpPr>
            <a:spLocks noChangeArrowheads="1"/>
          </p:cNvSpPr>
          <p:nvPr/>
        </p:nvSpPr>
        <p:spPr bwMode="auto">
          <a:xfrm>
            <a:off x="6022406" y="2119198"/>
            <a:ext cx="1657770" cy="455612"/>
          </a:xfrm>
          <a:prstGeom prst="roundRect">
            <a:avLst/>
          </a:prstGeom>
          <a:solidFill>
            <a:srgbClr val="1CA6C6"/>
          </a:solidFill>
          <a:ln>
            <a:headEnd/>
            <a:tailEnd/>
          </a:ln>
        </p:spPr>
        <p:style>
          <a:lnRef idx="3">
            <a:schemeClr val="lt1"/>
          </a:lnRef>
          <a:fillRef idx="1">
            <a:schemeClr val="accent2"/>
          </a:fillRef>
          <a:effectRef idx="1">
            <a:schemeClr val="accent2"/>
          </a:effectRef>
          <a:fontRef idx="minor">
            <a:schemeClr val="lt1"/>
          </a:fontRef>
        </p:style>
        <p:txBody>
          <a:bodyPr/>
          <a:lstStyle/>
          <a:p>
            <a:pPr algn="ctr">
              <a:spcBef>
                <a:spcPct val="20000"/>
              </a:spcBef>
            </a:pPr>
            <a:r>
              <a:rPr lang="it-IT" sz="2000" dirty="0">
                <a:latin typeface="Arial Narrow" pitchFamily="34" charset="0"/>
                <a:cs typeface="Tahoma" pitchFamily="34" charset="0"/>
              </a:rPr>
              <a:t>Anti-estresse</a:t>
            </a:r>
          </a:p>
        </p:txBody>
      </p:sp>
      <p:sp>
        <p:nvSpPr>
          <p:cNvPr id="22" name="Text Box 15"/>
          <p:cNvSpPr txBox="1">
            <a:spLocks noChangeArrowheads="1"/>
          </p:cNvSpPr>
          <p:nvPr/>
        </p:nvSpPr>
        <p:spPr bwMode="auto">
          <a:xfrm>
            <a:off x="3143672" y="166432"/>
            <a:ext cx="2024063" cy="33655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it-IT" sz="1600" b="0" dirty="0">
                <a:solidFill>
                  <a:schemeClr val="bg1"/>
                </a:solidFill>
                <a:latin typeface="Arial" pitchFamily="34" charset="0"/>
                <a:cs typeface="Arial" pitchFamily="34" charset="0"/>
              </a:rPr>
              <a:t>VALAGRO GROUP</a:t>
            </a:r>
            <a:r>
              <a:rPr lang="it-IT" sz="1600" b="0" dirty="0">
                <a:latin typeface="Arial" pitchFamily="34" charset="0"/>
                <a:cs typeface="Arial" pitchFamily="34" charset="0"/>
              </a:rPr>
              <a:t> </a:t>
            </a:r>
          </a:p>
        </p:txBody>
      </p:sp>
      <p:sp>
        <p:nvSpPr>
          <p:cNvPr id="24" name="Rettangolo arrotondato 23"/>
          <p:cNvSpPr/>
          <p:nvPr/>
        </p:nvSpPr>
        <p:spPr bwMode="auto">
          <a:xfrm>
            <a:off x="534502" y="1404818"/>
            <a:ext cx="2486650" cy="357190"/>
          </a:xfrm>
          <a:prstGeom prst="roundRect">
            <a:avLst/>
          </a:prstGeom>
          <a:solidFill>
            <a:srgbClr val="1CA6C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it-IT" sz="1600" dirty="0">
                <a:solidFill>
                  <a:schemeClr val="bg1"/>
                </a:solidFill>
                <a:latin typeface="Arial" charset="0"/>
                <a:ea typeface="ＭＳ Ｐゴシック" pitchFamily="1" charset="-128"/>
              </a:rPr>
              <a:t>Megafol na A. thaliana</a:t>
            </a:r>
          </a:p>
        </p:txBody>
      </p:sp>
      <p:sp>
        <p:nvSpPr>
          <p:cNvPr id="16" name="CasellaDiTesto 15"/>
          <p:cNvSpPr txBox="1"/>
          <p:nvPr/>
        </p:nvSpPr>
        <p:spPr>
          <a:xfrm>
            <a:off x="5141959" y="6164003"/>
            <a:ext cx="3499036" cy="461665"/>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algn="ctr"/>
            <a:r>
              <a:rPr lang="es-ES_tradnl" dirty="0">
                <a:latin typeface="Arial Narrow" panose="020B0606020202030204" pitchFamily="34" charset="0"/>
              </a:rPr>
              <a:t>127 genes </a:t>
            </a:r>
            <a:r>
              <a:rPr lang="es-ES_tradnl" dirty="0" err="1">
                <a:latin typeface="Arial Narrow" panose="020B0606020202030204" pitchFamily="34" charset="0"/>
              </a:rPr>
              <a:t>superexpressos</a:t>
            </a:r>
            <a:endParaRPr lang="es-ES_tradnl" dirty="0">
              <a:latin typeface="Arial Narrow" panose="020B0606020202030204" pitchFamily="34" charset="0"/>
            </a:endParaRPr>
          </a:p>
        </p:txBody>
      </p:sp>
      <p:sp>
        <p:nvSpPr>
          <p:cNvPr id="32" name="CasellaDiTesto 1">
            <a:extLst>
              <a:ext uri="{FF2B5EF4-FFF2-40B4-BE49-F238E27FC236}">
                <a16:creationId xmlns:a16="http://schemas.microsoft.com/office/drawing/2014/main" id="{63FFCE24-3448-43FF-93A1-4FAEDF2780BE}"/>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33" name="Gruppo 1">
            <a:extLst>
              <a:ext uri="{FF2B5EF4-FFF2-40B4-BE49-F238E27FC236}">
                <a16:creationId xmlns:a16="http://schemas.microsoft.com/office/drawing/2014/main" id="{090D976A-D901-4266-AD1D-66E819D1F352}"/>
              </a:ext>
            </a:extLst>
          </p:cNvPr>
          <p:cNvGrpSpPr/>
          <p:nvPr/>
        </p:nvGrpSpPr>
        <p:grpSpPr>
          <a:xfrm>
            <a:off x="479376" y="622205"/>
            <a:ext cx="5710447" cy="369332"/>
            <a:chOff x="551384" y="1052736"/>
            <a:chExt cx="5492101" cy="369332"/>
          </a:xfrm>
        </p:grpSpPr>
        <p:sp>
          <p:nvSpPr>
            <p:cNvPr id="34" name="Pentagon 41">
              <a:extLst>
                <a:ext uri="{FF2B5EF4-FFF2-40B4-BE49-F238E27FC236}">
                  <a16:creationId xmlns:a16="http://schemas.microsoft.com/office/drawing/2014/main" id="{C9ABA2B5-5CED-4B8E-95CC-070BF0C13D05}"/>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5" name="Chevron 42">
              <a:extLst>
                <a:ext uri="{FF2B5EF4-FFF2-40B4-BE49-F238E27FC236}">
                  <a16:creationId xmlns:a16="http://schemas.microsoft.com/office/drawing/2014/main" id="{2B81D999-5D93-45F6-93C4-6DA3700F036F}"/>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6" name="Chevron 43">
              <a:extLst>
                <a:ext uri="{FF2B5EF4-FFF2-40B4-BE49-F238E27FC236}">
                  <a16:creationId xmlns:a16="http://schemas.microsoft.com/office/drawing/2014/main" id="{7A085C13-042F-4B78-9CAF-5F3EC812F2FE}"/>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7" name="Chevron 44">
              <a:extLst>
                <a:ext uri="{FF2B5EF4-FFF2-40B4-BE49-F238E27FC236}">
                  <a16:creationId xmlns:a16="http://schemas.microsoft.com/office/drawing/2014/main" id="{0A8C684A-A618-4046-B8B2-5315B9537BF5}"/>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8" name="Chevron 45">
              <a:extLst>
                <a:ext uri="{FF2B5EF4-FFF2-40B4-BE49-F238E27FC236}">
                  <a16:creationId xmlns:a16="http://schemas.microsoft.com/office/drawing/2014/main" id="{7354A854-FB23-41A7-B231-540F21251D13}"/>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9" name="TextBox 46">
              <a:extLst>
                <a:ext uri="{FF2B5EF4-FFF2-40B4-BE49-F238E27FC236}">
                  <a16:creationId xmlns:a16="http://schemas.microsoft.com/office/drawing/2014/main" id="{A6FC4606-8278-4CA4-ABB1-ED9EE8B4E427}"/>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0" name="TextBox 47">
              <a:extLst>
                <a:ext uri="{FF2B5EF4-FFF2-40B4-BE49-F238E27FC236}">
                  <a16:creationId xmlns:a16="http://schemas.microsoft.com/office/drawing/2014/main" id="{3210380F-D587-4939-815F-2F91156B6056}"/>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41" name="TextBox 48">
              <a:extLst>
                <a:ext uri="{FF2B5EF4-FFF2-40B4-BE49-F238E27FC236}">
                  <a16:creationId xmlns:a16="http://schemas.microsoft.com/office/drawing/2014/main" id="{34642723-939B-4A60-9829-FAF323D339F5}"/>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42" name="TextBox 49">
              <a:extLst>
                <a:ext uri="{FF2B5EF4-FFF2-40B4-BE49-F238E27FC236}">
                  <a16:creationId xmlns:a16="http://schemas.microsoft.com/office/drawing/2014/main" id="{5C6A3D11-3174-4D9F-94A5-4A1F76488589}"/>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43" name="TextBox 50">
              <a:extLst>
                <a:ext uri="{FF2B5EF4-FFF2-40B4-BE49-F238E27FC236}">
                  <a16:creationId xmlns:a16="http://schemas.microsoft.com/office/drawing/2014/main" id="{F4BA6B59-5ED2-4AC8-8F21-7E4ECA8EEF85}"/>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333437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247813"/>
                                        </p:tgtEl>
                                        <p:attrNameLst>
                                          <p:attrName>style.visibility</p:attrName>
                                        </p:attrNameLst>
                                      </p:cBhvr>
                                      <p:to>
                                        <p:strVal val="visible"/>
                                      </p:to>
                                    </p:set>
                                    <p:animEffect transition="in" filter="fade">
                                      <p:cBhvr>
                                        <p:cTn id="14" dur="500"/>
                                        <p:tgtEl>
                                          <p:spTgt spid="24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ccia in giù 69"/>
          <p:cNvSpPr/>
          <p:nvPr/>
        </p:nvSpPr>
        <p:spPr bwMode="auto">
          <a:xfrm rot="16200000">
            <a:off x="6172947" y="2737800"/>
            <a:ext cx="571504" cy="785818"/>
          </a:xfrm>
          <a:prstGeom prst="downArrow">
            <a:avLst/>
          </a:prstGeom>
          <a:solidFill>
            <a:schemeClr val="bg1">
              <a:lumMod val="75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endParaRPr lang="it-IT">
              <a:solidFill>
                <a:schemeClr val="tx1"/>
              </a:solidFill>
              <a:latin typeface="Arial" charset="0"/>
              <a:ea typeface="ＭＳ Ｐゴシック" pitchFamily="1" charset="-128"/>
            </a:endParaRPr>
          </a:p>
        </p:txBody>
      </p:sp>
      <p:pic>
        <p:nvPicPr>
          <p:cNvPr id="4" name="Picture 6" descr="GeneChip"/>
          <p:cNvPicPr>
            <a:picLocks noChangeAspect="1" noChangeArrowheads="1"/>
          </p:cNvPicPr>
          <p:nvPr/>
        </p:nvPicPr>
        <p:blipFill>
          <a:blip r:embed="rId4" cstate="print"/>
          <a:srcRect/>
          <a:stretch>
            <a:fillRect/>
          </a:stretch>
        </p:blipFill>
        <p:spPr bwMode="auto">
          <a:xfrm>
            <a:off x="4056016" y="2232494"/>
            <a:ext cx="2152650" cy="1619250"/>
          </a:xfrm>
          <a:prstGeom prst="rect">
            <a:avLst/>
          </a:prstGeom>
          <a:noFill/>
        </p:spPr>
      </p:pic>
      <p:graphicFrame>
        <p:nvGraphicFramePr>
          <p:cNvPr id="7" name="Object 22"/>
          <p:cNvGraphicFramePr>
            <a:graphicFrameLocks noChangeAspect="1"/>
          </p:cNvGraphicFramePr>
          <p:nvPr>
            <p:extLst>
              <p:ext uri="{D42A27DB-BD31-4B8C-83A1-F6EECF244321}">
                <p14:modId xmlns:p14="http://schemas.microsoft.com/office/powerpoint/2010/main" val="2669991149"/>
              </p:ext>
            </p:extLst>
          </p:nvPr>
        </p:nvGraphicFramePr>
        <p:xfrm>
          <a:off x="2340218" y="2222016"/>
          <a:ext cx="1231966" cy="1714512"/>
        </p:xfrm>
        <a:graphic>
          <a:graphicData uri="http://schemas.openxmlformats.org/presentationml/2006/ole">
            <mc:AlternateContent xmlns:mc="http://schemas.openxmlformats.org/markup-compatibility/2006">
              <mc:Choice xmlns:v="urn:schemas-microsoft-com:vml" Requires="v">
                <p:oleObj spid="_x0000_s3186" name="PHOTO-PAINT" r:id="rId5" imgW="5473016" imgH="7619048" progId="">
                  <p:embed/>
                </p:oleObj>
              </mc:Choice>
              <mc:Fallback>
                <p:oleObj name="PHOTO-PAINT" r:id="rId5" imgW="5473016" imgH="7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0218" y="2222016"/>
                        <a:ext cx="1231966"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0" name="Connettore 2 9"/>
          <p:cNvCxnSpPr>
            <a:endCxn id="64" idx="1"/>
          </p:cNvCxnSpPr>
          <p:nvPr/>
        </p:nvCxnSpPr>
        <p:spPr bwMode="auto">
          <a:xfrm>
            <a:off x="1903724" y="2892587"/>
            <a:ext cx="375852" cy="95247"/>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4" name="Connettore 2 13"/>
          <p:cNvCxnSpPr/>
          <p:nvPr/>
        </p:nvCxnSpPr>
        <p:spPr bwMode="auto">
          <a:xfrm rot="16200000" flipH="1">
            <a:off x="1386601" y="4237997"/>
            <a:ext cx="714380" cy="642942"/>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29" name="Text Box 24"/>
          <p:cNvSpPr txBox="1">
            <a:spLocks noChangeArrowheads="1"/>
          </p:cNvSpPr>
          <p:nvPr/>
        </p:nvSpPr>
        <p:spPr bwMode="auto">
          <a:xfrm>
            <a:off x="993693" y="1178728"/>
            <a:ext cx="4343305" cy="52322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pPr marL="88900" lvl="1">
              <a:tabLst>
                <a:tab pos="177800" algn="l"/>
              </a:tabLst>
            </a:pPr>
            <a:r>
              <a:rPr lang="it-IT" sz="2800" dirty="0"/>
              <a:t>MATERIAL E MÉTODOS</a:t>
            </a:r>
          </a:p>
        </p:txBody>
      </p:sp>
      <p:sp>
        <p:nvSpPr>
          <p:cNvPr id="40" name="CasellaDiTesto 39"/>
          <p:cNvSpPr txBox="1"/>
          <p:nvPr/>
        </p:nvSpPr>
        <p:spPr>
          <a:xfrm>
            <a:off x="4126486" y="3691736"/>
            <a:ext cx="1834156" cy="276999"/>
          </a:xfrm>
          <a:prstGeom prst="rect">
            <a:avLst/>
          </a:prstGeom>
          <a:noFill/>
        </p:spPr>
        <p:txBody>
          <a:bodyPr wrap="none" rtlCol="0">
            <a:spAutoFit/>
          </a:bodyPr>
          <a:lstStyle/>
          <a:p>
            <a:r>
              <a:rPr lang="it-IT" sz="1200" dirty="0" err="1">
                <a:cs typeface="Arial" pitchFamily="34" charset="0"/>
              </a:rPr>
              <a:t>Microarray</a:t>
            </a:r>
            <a:r>
              <a:rPr lang="it-IT" sz="1200" dirty="0">
                <a:cs typeface="Arial" pitchFamily="34" charset="0"/>
              </a:rPr>
              <a:t> </a:t>
            </a:r>
            <a:r>
              <a:rPr lang="it-IT" sz="1200" dirty="0" err="1">
                <a:cs typeface="Arial" pitchFamily="34" charset="0"/>
              </a:rPr>
              <a:t>technology</a:t>
            </a:r>
            <a:endParaRPr lang="it-IT" sz="1200" dirty="0">
              <a:cs typeface="Arial" pitchFamily="34" charset="0"/>
            </a:endParaRPr>
          </a:p>
        </p:txBody>
      </p:sp>
      <p:pic>
        <p:nvPicPr>
          <p:cNvPr id="2" name="Picture 4" descr="http://www.valagro.com/media/product/farm/immagini/img_megafo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9378" y="2130576"/>
            <a:ext cx="1124346" cy="1238266"/>
          </a:xfrm>
          <a:prstGeom prst="rect">
            <a:avLst/>
          </a:prstGeom>
          <a:noFill/>
        </p:spPr>
      </p:pic>
      <p:sp>
        <p:nvSpPr>
          <p:cNvPr id="49" name="Text Box 2"/>
          <p:cNvSpPr txBox="1">
            <a:spLocks noChangeArrowheads="1"/>
          </p:cNvSpPr>
          <p:nvPr/>
        </p:nvSpPr>
        <p:spPr bwMode="auto">
          <a:xfrm>
            <a:off x="6637294" y="3710967"/>
            <a:ext cx="3036876" cy="276999"/>
          </a:xfrm>
          <a:prstGeom prst="rect">
            <a:avLst/>
          </a:prstGeom>
          <a:solidFill>
            <a:schemeClr val="bg1"/>
          </a:solidFill>
          <a:ln w="9525">
            <a:noFill/>
            <a:miter lim="800000"/>
            <a:headEnd/>
            <a:tailEnd/>
          </a:ln>
          <a:effectLst/>
        </p:spPr>
        <p:txBody>
          <a:bodyPr wrap="square">
            <a:spAutoFit/>
          </a:bodyPr>
          <a:lstStyle/>
          <a:p>
            <a:pPr algn="ctr" fontAlgn="base">
              <a:spcBef>
                <a:spcPct val="0"/>
              </a:spcBef>
              <a:spcAft>
                <a:spcPct val="0"/>
              </a:spcAft>
            </a:pPr>
            <a:r>
              <a:rPr lang="it-IT" sz="1200" dirty="0" err="1">
                <a:cs typeface="Arial" pitchFamily="34" charset="0"/>
              </a:rPr>
              <a:t>Transcriptomic</a:t>
            </a:r>
            <a:r>
              <a:rPr lang="it-IT" sz="1200" dirty="0">
                <a:cs typeface="Arial" pitchFamily="34" charset="0"/>
              </a:rPr>
              <a:t> </a:t>
            </a:r>
            <a:r>
              <a:rPr lang="it-IT" sz="1200" dirty="0" err="1">
                <a:cs typeface="Arial" pitchFamily="34" charset="0"/>
              </a:rPr>
              <a:t>fingerprint</a:t>
            </a:r>
            <a:r>
              <a:rPr lang="it-IT" sz="1200" i="1" dirty="0">
                <a:cs typeface="Arial" pitchFamily="34" charset="0"/>
              </a:rPr>
              <a:t> </a:t>
            </a:r>
          </a:p>
        </p:txBody>
      </p:sp>
      <p:pic>
        <p:nvPicPr>
          <p:cNvPr id="50" name="Picture 5" descr="ambiamp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74318" y="1987702"/>
            <a:ext cx="1812506" cy="1774639"/>
          </a:xfrm>
          <a:prstGeom prst="rect">
            <a:avLst/>
          </a:prstGeom>
          <a:noFill/>
        </p:spPr>
      </p:pic>
      <p:pic>
        <p:nvPicPr>
          <p:cNvPr id="48" name="Picture 2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708864" y="2232494"/>
            <a:ext cx="889650" cy="1285884"/>
          </a:xfrm>
          <a:prstGeom prst="rect">
            <a:avLst/>
          </a:prstGeom>
          <a:ln>
            <a:noFill/>
          </a:ln>
          <a:effectLst>
            <a:softEdge rad="112500"/>
          </a:effectLst>
        </p:spPr>
      </p:pic>
      <p:pic>
        <p:nvPicPr>
          <p:cNvPr id="51"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l="10218" t="18729" r="48908"/>
          <a:stretch>
            <a:fillRect/>
          </a:stretch>
        </p:blipFill>
        <p:spPr bwMode="auto">
          <a:xfrm>
            <a:off x="2351014" y="4724087"/>
            <a:ext cx="1498140" cy="1978523"/>
          </a:xfrm>
          <a:prstGeom prst="rect">
            <a:avLst/>
          </a:prstGeom>
          <a:ln>
            <a:noFill/>
          </a:ln>
          <a:effectLst>
            <a:softEdge rad="112500"/>
          </a:effectLst>
        </p:spPr>
      </p:pic>
      <p:sp>
        <p:nvSpPr>
          <p:cNvPr id="45" name="Freccia in giù 44"/>
          <p:cNvSpPr/>
          <p:nvPr/>
        </p:nvSpPr>
        <p:spPr bwMode="auto">
          <a:xfrm rot="16200000">
            <a:off x="3886932" y="2696841"/>
            <a:ext cx="571504" cy="785818"/>
          </a:xfrm>
          <a:prstGeom prst="downArrow">
            <a:avLst/>
          </a:prstGeom>
          <a:solidFill>
            <a:schemeClr val="bg1">
              <a:lumMod val="75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endParaRPr lang="it-IT">
              <a:solidFill>
                <a:schemeClr val="tx1"/>
              </a:solidFill>
              <a:latin typeface="Arial" charset="0"/>
              <a:ea typeface="ＭＳ Ｐゴシック" pitchFamily="1" charset="-128"/>
            </a:endParaRPr>
          </a:p>
        </p:txBody>
      </p:sp>
      <p:pic>
        <p:nvPicPr>
          <p:cNvPr id="53" name="Picture 2" descr="http://departments.agri.huji.ac.il/zabam/myimages/rtPCR%20AB-7300%20420x270.jpg"/>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83180" y="4845221"/>
            <a:ext cx="2197340" cy="1437513"/>
          </a:xfrm>
          <a:prstGeom prst="rect">
            <a:avLst/>
          </a:prstGeom>
          <a:noFill/>
        </p:spPr>
      </p:pic>
      <p:pic>
        <p:nvPicPr>
          <p:cNvPr id="54" name="Picture 7" descr="foto serra scan esterno"/>
          <p:cNvPicPr>
            <a:picLocks noChangeAspect="1" noChangeArrowheads="1"/>
          </p:cNvPicPr>
          <p:nvPr/>
        </p:nvPicPr>
        <p:blipFill>
          <a:blip r:embed="rId12" cstate="email">
            <a:extLst>
              <a:ext uri="{28A0092B-C50C-407E-A947-70E740481C1C}">
                <a14:useLocalDpi xmlns:a14="http://schemas.microsoft.com/office/drawing/2010/main"/>
              </a:ext>
            </a:extLst>
          </a:blip>
          <a:srcRect t="11414" b="5214"/>
          <a:stretch>
            <a:fillRect/>
          </a:stretch>
        </p:blipFill>
        <p:spPr bwMode="auto">
          <a:xfrm>
            <a:off x="6779969" y="4669389"/>
            <a:ext cx="2735167" cy="1596981"/>
          </a:xfrm>
          <a:prstGeom prst="roundRect">
            <a:avLst/>
          </a:prstGeom>
          <a:noFill/>
          <a:ln w="25400">
            <a:solidFill>
              <a:srgbClr val="FFFFFF"/>
            </a:solidFill>
            <a:miter lim="800000"/>
            <a:headEnd/>
            <a:tailEnd/>
          </a:ln>
        </p:spPr>
      </p:pic>
      <p:sp>
        <p:nvSpPr>
          <p:cNvPr id="56" name="CasellaDiTesto 55"/>
          <p:cNvSpPr txBox="1"/>
          <p:nvPr/>
        </p:nvSpPr>
        <p:spPr>
          <a:xfrm>
            <a:off x="6871929" y="6211297"/>
            <a:ext cx="1656223" cy="276999"/>
          </a:xfrm>
          <a:prstGeom prst="rect">
            <a:avLst/>
          </a:prstGeom>
          <a:noFill/>
        </p:spPr>
        <p:txBody>
          <a:bodyPr wrap="none" rtlCol="0">
            <a:spAutoFit/>
          </a:bodyPr>
          <a:lstStyle/>
          <a:p>
            <a:r>
              <a:rPr lang="it-IT" sz="1200" dirty="0" err="1">
                <a:cs typeface="Arial" pitchFamily="34" charset="0"/>
              </a:rPr>
              <a:t>Phenomic</a:t>
            </a:r>
            <a:r>
              <a:rPr lang="it-IT" sz="1200" dirty="0">
                <a:cs typeface="Arial" pitchFamily="34" charset="0"/>
              </a:rPr>
              <a:t> </a:t>
            </a:r>
            <a:r>
              <a:rPr lang="it-IT" sz="1200" dirty="0" err="1">
                <a:cs typeface="Arial" pitchFamily="34" charset="0"/>
              </a:rPr>
              <a:t>approach</a:t>
            </a:r>
            <a:endParaRPr lang="it-IT" sz="1200" dirty="0">
              <a:cs typeface="Arial" pitchFamily="34" charset="0"/>
            </a:endParaRPr>
          </a:p>
        </p:txBody>
      </p:sp>
      <p:sp>
        <p:nvSpPr>
          <p:cNvPr id="59" name="Freccia in giù 58"/>
          <p:cNvSpPr/>
          <p:nvPr/>
        </p:nvSpPr>
        <p:spPr bwMode="auto">
          <a:xfrm rot="16200000">
            <a:off x="3886931" y="5166691"/>
            <a:ext cx="571504" cy="785818"/>
          </a:xfrm>
          <a:prstGeom prst="downArrow">
            <a:avLst/>
          </a:prstGeom>
          <a:solidFill>
            <a:schemeClr val="bg1">
              <a:lumMod val="75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endParaRPr lang="it-IT">
              <a:solidFill>
                <a:schemeClr val="tx1"/>
              </a:solidFill>
              <a:latin typeface="Arial" pitchFamily="34" charset="0"/>
              <a:ea typeface="ＭＳ Ｐゴシック" pitchFamily="1" charset="-128"/>
              <a:cs typeface="Arial" pitchFamily="34" charset="0"/>
            </a:endParaRPr>
          </a:p>
        </p:txBody>
      </p:sp>
      <p:sp>
        <p:nvSpPr>
          <p:cNvPr id="61" name="Text Box 15"/>
          <p:cNvSpPr txBox="1">
            <a:spLocks noChangeArrowheads="1"/>
          </p:cNvSpPr>
          <p:nvPr/>
        </p:nvSpPr>
        <p:spPr bwMode="auto">
          <a:xfrm>
            <a:off x="696117" y="682057"/>
            <a:ext cx="2024063" cy="33655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it-IT" sz="1600" b="0" dirty="0">
                <a:solidFill>
                  <a:schemeClr val="bg1"/>
                </a:solidFill>
                <a:latin typeface="Arial" pitchFamily="34" charset="0"/>
                <a:cs typeface="Arial" pitchFamily="34" charset="0"/>
              </a:rPr>
              <a:t>VALAGRO GROUP</a:t>
            </a:r>
            <a:r>
              <a:rPr lang="it-IT" sz="1600" b="0" dirty="0">
                <a:latin typeface="Arial" pitchFamily="34" charset="0"/>
                <a:cs typeface="Arial" pitchFamily="34" charset="0"/>
              </a:rPr>
              <a:t> </a:t>
            </a:r>
          </a:p>
        </p:txBody>
      </p:sp>
      <p:sp>
        <p:nvSpPr>
          <p:cNvPr id="63" name="Rettangolo arrotondato 62"/>
          <p:cNvSpPr/>
          <p:nvPr/>
        </p:nvSpPr>
        <p:spPr bwMode="auto">
          <a:xfrm>
            <a:off x="2493890" y="4345154"/>
            <a:ext cx="4286280" cy="357190"/>
          </a:xfrm>
          <a:prstGeom prst="roundRect">
            <a:avLst/>
          </a:prstGeom>
          <a:solidFill>
            <a:srgbClr val="1CA6C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it-IT" sz="1400" dirty="0">
                <a:solidFill>
                  <a:schemeClr val="bg1"/>
                </a:solidFill>
                <a:latin typeface="Arial" pitchFamily="34" charset="0"/>
                <a:ea typeface="ＭＳ Ｐゴシック" pitchFamily="1" charset="-128"/>
                <a:cs typeface="Arial" pitchFamily="34" charset="0"/>
              </a:rPr>
              <a:t>Megafol em tomate- ESTRESSE HÍDRICO</a:t>
            </a:r>
          </a:p>
        </p:txBody>
      </p:sp>
      <p:sp>
        <p:nvSpPr>
          <p:cNvPr id="64" name="Rettangolo arrotondato 63"/>
          <p:cNvSpPr/>
          <p:nvPr/>
        </p:nvSpPr>
        <p:spPr>
          <a:xfrm>
            <a:off x="2279576" y="1844824"/>
            <a:ext cx="7286676" cy="2286016"/>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arrotondato 65"/>
          <p:cNvSpPr/>
          <p:nvPr/>
        </p:nvSpPr>
        <p:spPr>
          <a:xfrm>
            <a:off x="2279576" y="4243236"/>
            <a:ext cx="7286676" cy="2459372"/>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itchFamily="34" charset="0"/>
              <a:cs typeface="Arial" pitchFamily="34" charset="0"/>
            </a:endParaRPr>
          </a:p>
        </p:txBody>
      </p:sp>
      <p:sp>
        <p:nvSpPr>
          <p:cNvPr id="68" name="Rettangolo arrotondato 67"/>
          <p:cNvSpPr/>
          <p:nvPr/>
        </p:nvSpPr>
        <p:spPr bwMode="auto">
          <a:xfrm>
            <a:off x="2493890" y="1916262"/>
            <a:ext cx="4357718" cy="357190"/>
          </a:xfrm>
          <a:prstGeom prst="roundRect">
            <a:avLst/>
          </a:prstGeom>
          <a:solidFill>
            <a:srgbClr val="1CA6C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it-IT" sz="1400" dirty="0" err="1">
                <a:solidFill>
                  <a:schemeClr val="bg1"/>
                </a:solidFill>
                <a:latin typeface="Arial" charset="0"/>
                <a:ea typeface="ＭＳ Ｐゴシック" pitchFamily="1" charset="-128"/>
              </a:rPr>
              <a:t>Megafol</a:t>
            </a:r>
            <a:r>
              <a:rPr lang="it-IT" sz="1400" dirty="0">
                <a:solidFill>
                  <a:schemeClr val="bg1"/>
                </a:solidFill>
                <a:latin typeface="Arial" charset="0"/>
                <a:ea typeface="ＭＳ Ｐゴシック" pitchFamily="1" charset="-128"/>
              </a:rPr>
              <a:t> on </a:t>
            </a:r>
            <a:r>
              <a:rPr lang="it-IT" sz="1400" i="1" dirty="0">
                <a:solidFill>
                  <a:schemeClr val="bg1"/>
                </a:solidFill>
                <a:latin typeface="Arial" charset="0"/>
                <a:ea typeface="ＭＳ Ｐゴシック" pitchFamily="1" charset="-128"/>
              </a:rPr>
              <a:t>A. </a:t>
            </a:r>
            <a:r>
              <a:rPr lang="it-IT" sz="1400" i="1" dirty="0" err="1">
                <a:solidFill>
                  <a:schemeClr val="bg1"/>
                </a:solidFill>
                <a:latin typeface="Arial" charset="0"/>
                <a:ea typeface="ＭＳ Ｐゴシック" pitchFamily="1" charset="-128"/>
              </a:rPr>
              <a:t>thaliana</a:t>
            </a:r>
            <a:r>
              <a:rPr lang="it-IT" sz="1400" i="1" dirty="0">
                <a:solidFill>
                  <a:schemeClr val="bg1"/>
                </a:solidFill>
                <a:latin typeface="Arial" charset="0"/>
                <a:ea typeface="ＭＳ Ｐゴシック" pitchFamily="1" charset="-128"/>
              </a:rPr>
              <a:t> </a:t>
            </a:r>
            <a:r>
              <a:rPr lang="it-IT" sz="1400" dirty="0">
                <a:solidFill>
                  <a:schemeClr val="bg1"/>
                </a:solidFill>
                <a:latin typeface="Arial" charset="0"/>
                <a:ea typeface="ＭＳ Ｐゴシック" pitchFamily="1" charset="-128"/>
              </a:rPr>
              <a:t> </a:t>
            </a:r>
          </a:p>
        </p:txBody>
      </p:sp>
      <p:sp>
        <p:nvSpPr>
          <p:cNvPr id="44" name="Rettangolo 43"/>
          <p:cNvSpPr/>
          <p:nvPr/>
        </p:nvSpPr>
        <p:spPr bwMode="auto">
          <a:xfrm>
            <a:off x="1850948" y="1684278"/>
            <a:ext cx="7786742" cy="2428892"/>
          </a:xfrm>
          <a:prstGeom prst="rect">
            <a:avLst/>
          </a:prstGeom>
          <a:solidFill>
            <a:schemeClr val="bg1">
              <a:alpha val="9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pic>
        <p:nvPicPr>
          <p:cNvPr id="30" name="Immagine 17" descr="megafol.jp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79378" y="3416460"/>
            <a:ext cx="1214414" cy="310582"/>
          </a:xfrm>
          <a:prstGeom prst="rect">
            <a:avLst/>
          </a:prstGeom>
          <a:noFill/>
          <a:ln w="9525">
            <a:noFill/>
            <a:miter lim="800000"/>
            <a:headEnd/>
            <a:tailEnd/>
          </a:ln>
        </p:spPr>
      </p:pic>
      <p:sp>
        <p:nvSpPr>
          <p:cNvPr id="28" name="CasellaDiTesto 27"/>
          <p:cNvSpPr txBox="1"/>
          <p:nvPr/>
        </p:nvSpPr>
        <p:spPr>
          <a:xfrm>
            <a:off x="4490766" y="6202544"/>
            <a:ext cx="646331" cy="276999"/>
          </a:xfrm>
          <a:prstGeom prst="rect">
            <a:avLst/>
          </a:prstGeom>
          <a:noFill/>
        </p:spPr>
        <p:txBody>
          <a:bodyPr wrap="none" rtlCol="0">
            <a:spAutoFit/>
          </a:bodyPr>
          <a:lstStyle/>
          <a:p>
            <a:r>
              <a:rPr lang="en-US" sz="1200" dirty="0" err="1"/>
              <a:t>qPCR</a:t>
            </a:r>
            <a:r>
              <a:rPr lang="en-US" sz="1200" dirty="0"/>
              <a:t> </a:t>
            </a:r>
            <a:endParaRPr lang="it-IT" sz="1200" dirty="0">
              <a:cs typeface="Arial" pitchFamily="34" charset="0"/>
            </a:endParaRPr>
          </a:p>
        </p:txBody>
      </p:sp>
      <p:sp>
        <p:nvSpPr>
          <p:cNvPr id="39" name="CasellaDiTesto 1">
            <a:extLst>
              <a:ext uri="{FF2B5EF4-FFF2-40B4-BE49-F238E27FC236}">
                <a16:creationId xmlns:a16="http://schemas.microsoft.com/office/drawing/2014/main" id="{FA6D1B65-6984-4E61-90B0-7CC2DF21F78B}"/>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41" name="Gruppo 1">
            <a:extLst>
              <a:ext uri="{FF2B5EF4-FFF2-40B4-BE49-F238E27FC236}">
                <a16:creationId xmlns:a16="http://schemas.microsoft.com/office/drawing/2014/main" id="{5EAF147A-1892-41DB-A636-AB2AEE690D20}"/>
              </a:ext>
            </a:extLst>
          </p:cNvPr>
          <p:cNvGrpSpPr/>
          <p:nvPr/>
        </p:nvGrpSpPr>
        <p:grpSpPr>
          <a:xfrm>
            <a:off x="479376" y="622205"/>
            <a:ext cx="5710447" cy="369332"/>
            <a:chOff x="551384" y="1052736"/>
            <a:chExt cx="5492101" cy="369332"/>
          </a:xfrm>
        </p:grpSpPr>
        <p:sp>
          <p:nvSpPr>
            <p:cNvPr id="42" name="Pentagon 41">
              <a:extLst>
                <a:ext uri="{FF2B5EF4-FFF2-40B4-BE49-F238E27FC236}">
                  <a16:creationId xmlns:a16="http://schemas.microsoft.com/office/drawing/2014/main" id="{6555AF36-2A66-4B30-9E5D-85C3418A0783}"/>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3" name="Chevron 42">
              <a:extLst>
                <a:ext uri="{FF2B5EF4-FFF2-40B4-BE49-F238E27FC236}">
                  <a16:creationId xmlns:a16="http://schemas.microsoft.com/office/drawing/2014/main" id="{5A81F8CE-3DF7-4EDB-8147-ADC50A2C8B16}"/>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2" name="Chevron 43">
              <a:extLst>
                <a:ext uri="{FF2B5EF4-FFF2-40B4-BE49-F238E27FC236}">
                  <a16:creationId xmlns:a16="http://schemas.microsoft.com/office/drawing/2014/main" id="{E034C49C-ED8D-4441-952D-A3E913ECFDA0}"/>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3" name="Chevron 44">
              <a:extLst>
                <a:ext uri="{FF2B5EF4-FFF2-40B4-BE49-F238E27FC236}">
                  <a16:creationId xmlns:a16="http://schemas.microsoft.com/office/drawing/2014/main" id="{299DB573-2854-4144-9F67-AEFE10CFD529}"/>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4" name="Chevron 45">
              <a:extLst>
                <a:ext uri="{FF2B5EF4-FFF2-40B4-BE49-F238E27FC236}">
                  <a16:creationId xmlns:a16="http://schemas.microsoft.com/office/drawing/2014/main" id="{97B3FF09-E19F-412B-990A-1B182219D47D}"/>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75" name="TextBox 46">
              <a:extLst>
                <a:ext uri="{FF2B5EF4-FFF2-40B4-BE49-F238E27FC236}">
                  <a16:creationId xmlns:a16="http://schemas.microsoft.com/office/drawing/2014/main" id="{3AE6D21B-4A2F-4D69-8A83-E05914CD513E}"/>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76" name="TextBox 47">
              <a:extLst>
                <a:ext uri="{FF2B5EF4-FFF2-40B4-BE49-F238E27FC236}">
                  <a16:creationId xmlns:a16="http://schemas.microsoft.com/office/drawing/2014/main" id="{A582CEAC-540B-471A-8857-1BAD4B42BA1C}"/>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77" name="TextBox 48">
              <a:extLst>
                <a:ext uri="{FF2B5EF4-FFF2-40B4-BE49-F238E27FC236}">
                  <a16:creationId xmlns:a16="http://schemas.microsoft.com/office/drawing/2014/main" id="{F5D9ACD3-BC6F-46C7-BE3A-AA8F68EB7084}"/>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78" name="TextBox 49">
              <a:extLst>
                <a:ext uri="{FF2B5EF4-FFF2-40B4-BE49-F238E27FC236}">
                  <a16:creationId xmlns:a16="http://schemas.microsoft.com/office/drawing/2014/main" id="{69653849-8AD0-4E66-8A3E-BE01CA054912}"/>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79" name="TextBox 50">
              <a:extLst>
                <a:ext uri="{FF2B5EF4-FFF2-40B4-BE49-F238E27FC236}">
                  <a16:creationId xmlns:a16="http://schemas.microsoft.com/office/drawing/2014/main" id="{C35E324F-98E4-4000-AD7D-01DC5504B6F6}"/>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391951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Rot="1" noChangeArrowheads="1"/>
          </p:cNvSpPr>
          <p:nvPr>
            <p:ph type="title" idx="4294967295"/>
          </p:nvPr>
        </p:nvSpPr>
        <p:spPr bwMode="auto">
          <a:xfrm>
            <a:off x="1078242" y="1873349"/>
            <a:ext cx="7948612" cy="338137"/>
          </a:xfrm>
          <a:prstGeom prst="rect">
            <a:avLst/>
          </a:prstGeom>
          <a:noFill/>
          <a:ln>
            <a:miter lim="800000"/>
            <a:headEnd/>
            <a:tailEnd/>
          </a:ln>
        </p:spPr>
        <p:txBody>
          <a:bodyPr anchor="ctr"/>
          <a:lstStyle/>
          <a:p>
            <a:r>
              <a:rPr lang="es-419" sz="2000" b="1" dirty="0">
                <a:latin typeface="Arial" pitchFamily="34" charset="0"/>
                <a:cs typeface="Arial" pitchFamily="34" charset="0"/>
              </a:rPr>
              <a:t> vs </a:t>
            </a:r>
            <a:r>
              <a:rPr lang="pt-BR" sz="2000" b="1" dirty="0">
                <a:latin typeface="Arial" pitchFamily="34" charset="0"/>
                <a:cs typeface="Arial" pitchFamily="34" charset="0"/>
              </a:rPr>
              <a:t>seca sem tratamento e condição normal</a:t>
            </a:r>
            <a:endParaRPr lang="es-419" sz="2000" b="1" dirty="0">
              <a:latin typeface="Arial" pitchFamily="34" charset="0"/>
              <a:cs typeface="Arial" pitchFamily="34" charset="0"/>
            </a:endParaRPr>
          </a:p>
        </p:txBody>
      </p:sp>
      <p:graphicFrame>
        <p:nvGraphicFramePr>
          <p:cNvPr id="34851" name="Group 35"/>
          <p:cNvGraphicFramePr>
            <a:graphicFrameLocks noGrp="1"/>
          </p:cNvGraphicFramePr>
          <p:nvPr>
            <p:extLst>
              <p:ext uri="{D42A27DB-BD31-4B8C-83A1-F6EECF244321}">
                <p14:modId xmlns:p14="http://schemas.microsoft.com/office/powerpoint/2010/main" val="531495227"/>
              </p:ext>
            </p:extLst>
          </p:nvPr>
        </p:nvGraphicFramePr>
        <p:xfrm>
          <a:off x="623393" y="2343414"/>
          <a:ext cx="8429682" cy="869945"/>
        </p:xfrm>
        <a:graphic>
          <a:graphicData uri="http://schemas.openxmlformats.org/drawingml/2006/table">
            <a:tbl>
              <a:tblPr/>
              <a:tblGrid>
                <a:gridCol w="1966925">
                  <a:extLst>
                    <a:ext uri="{9D8B030D-6E8A-4147-A177-3AD203B41FA5}">
                      <a16:colId xmlns:a16="http://schemas.microsoft.com/office/drawing/2014/main" val="20000"/>
                    </a:ext>
                  </a:extLst>
                </a:gridCol>
                <a:gridCol w="1694964">
                  <a:extLst>
                    <a:ext uri="{9D8B030D-6E8A-4147-A177-3AD203B41FA5}">
                      <a16:colId xmlns:a16="http://schemas.microsoft.com/office/drawing/2014/main" val="20001"/>
                    </a:ext>
                  </a:extLst>
                </a:gridCol>
                <a:gridCol w="1986581">
                  <a:extLst>
                    <a:ext uri="{9D8B030D-6E8A-4147-A177-3AD203B41FA5}">
                      <a16:colId xmlns:a16="http://schemas.microsoft.com/office/drawing/2014/main" val="20002"/>
                    </a:ext>
                  </a:extLst>
                </a:gridCol>
                <a:gridCol w="1390606">
                  <a:extLst>
                    <a:ext uri="{9D8B030D-6E8A-4147-A177-3AD203B41FA5}">
                      <a16:colId xmlns:a16="http://schemas.microsoft.com/office/drawing/2014/main" val="20003"/>
                    </a:ext>
                  </a:extLst>
                </a:gridCol>
                <a:gridCol w="1390606">
                  <a:extLst>
                    <a:ext uri="{9D8B030D-6E8A-4147-A177-3AD203B41FA5}">
                      <a16:colId xmlns:a16="http://schemas.microsoft.com/office/drawing/2014/main" val="20004"/>
                    </a:ext>
                  </a:extLst>
                </a:gridCol>
              </a:tblGrid>
              <a:tr h="31759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a:ln>
                            <a:noFill/>
                          </a:ln>
                          <a:solidFill>
                            <a:srgbClr val="235754"/>
                          </a:solidFill>
                          <a:effectLst/>
                          <a:latin typeface="Arial" pitchFamily="34" charset="0"/>
                          <a:ea typeface="ＭＳ Ｐゴシック" pitchFamily="34" charset="-128"/>
                          <a:cs typeface="Arial" pitchFamily="34" charset="0"/>
                        </a:rPr>
                        <a:t>Condição</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a:ln>
                            <a:noFill/>
                          </a:ln>
                          <a:solidFill>
                            <a:srgbClr val="235754"/>
                          </a:solidFill>
                          <a:effectLst/>
                          <a:latin typeface="Arial" pitchFamily="34" charset="0"/>
                          <a:ea typeface="ＭＳ Ｐゴシック" pitchFamily="34" charset="-128"/>
                          <a:cs typeface="Arial" pitchFamily="34" charset="0"/>
                        </a:rPr>
                        <a:t>Tratamento</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err="1">
                          <a:ln>
                            <a:noFill/>
                          </a:ln>
                          <a:solidFill>
                            <a:srgbClr val="235754"/>
                          </a:solidFill>
                          <a:effectLst/>
                          <a:latin typeface="Arial" pitchFamily="34" charset="0"/>
                          <a:ea typeface="ＭＳ Ｐゴシック" pitchFamily="34" charset="-128"/>
                          <a:cs typeface="Arial" pitchFamily="34" charset="0"/>
                        </a:rPr>
                        <a:t>Megafol</a:t>
                      </a:r>
                      <a:endParaRPr kumimoji="0" lang="it-IT" sz="1400" b="1" i="0" u="none" strike="noStrike" cap="none" normalizeH="0" baseline="0" dirty="0">
                        <a:ln>
                          <a:noFill/>
                        </a:ln>
                        <a:solidFill>
                          <a:srgbClr val="235754"/>
                        </a:solidFill>
                        <a:effectLst/>
                        <a:latin typeface="Arial" pitchFamily="34" charset="0"/>
                        <a:ea typeface="ＭＳ Ｐゴシック" pitchFamily="34" charset="-128"/>
                        <a:cs typeface="Arial"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err="1">
                          <a:ln>
                            <a:noFill/>
                          </a:ln>
                          <a:solidFill>
                            <a:srgbClr val="235754"/>
                          </a:solidFill>
                          <a:effectLst/>
                          <a:latin typeface="Arial" pitchFamily="34" charset="0"/>
                          <a:ea typeface="ＭＳ Ｐゴシック" pitchFamily="34" charset="-128"/>
                          <a:cs typeface="Arial" pitchFamily="34" charset="0"/>
                        </a:rPr>
                        <a:t>Control</a:t>
                      </a:r>
                      <a:endParaRPr kumimoji="0" lang="it-IT" sz="1400" b="1" i="0" u="none" strike="noStrike" cap="none" normalizeH="0" baseline="0" dirty="0">
                        <a:ln>
                          <a:noFill/>
                        </a:ln>
                        <a:solidFill>
                          <a:srgbClr val="235754"/>
                        </a:solidFill>
                        <a:effectLst/>
                        <a:latin typeface="Arial" pitchFamily="34" charset="0"/>
                        <a:ea typeface="ＭＳ Ｐゴシック" pitchFamily="34" charset="-128"/>
                        <a:cs typeface="Arial"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a:ln>
                            <a:noFill/>
                          </a:ln>
                          <a:solidFill>
                            <a:srgbClr val="235754"/>
                          </a:solidFill>
                          <a:effectLst/>
                          <a:latin typeface="Arial" pitchFamily="34" charset="0"/>
                          <a:ea typeface="ＭＳ Ｐゴシック" pitchFamily="34" charset="-128"/>
                          <a:cs typeface="Arial" pitchFamily="34" charset="0"/>
                        </a:rPr>
                        <a:t>Taxa </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55234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Estresse de seca</a:t>
                      </a:r>
                      <a:r>
                        <a:rPr kumimoji="0" lang="it-IT" sz="1400" b="0" i="1" u="none" strike="noStrike" cap="none" normalizeH="0" baseline="0" dirty="0">
                          <a:ln>
                            <a:noFill/>
                          </a:ln>
                          <a:solidFill>
                            <a:schemeClr val="tx1"/>
                          </a:solidFill>
                          <a:effectLst/>
                          <a:latin typeface="Arial" pitchFamily="34" charset="0"/>
                          <a:ea typeface="ＭＳ Ｐゴシック" pitchFamily="34" charset="-128"/>
                          <a:cs typeface="Arial" pitchFamily="34" charset="0"/>
                        </a:rPr>
                        <a:t>(5/04)</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1" u="none" strike="noStrike" cap="none" normalizeH="0" baseline="0" dirty="0">
                          <a:ln>
                            <a:noFill/>
                          </a:ln>
                          <a:solidFill>
                            <a:schemeClr val="tx1"/>
                          </a:solidFill>
                          <a:effectLst/>
                          <a:latin typeface="Arial" pitchFamily="34" charset="0"/>
                          <a:ea typeface="ＭＳ Ｐゴシック" pitchFamily="34" charset="-128"/>
                          <a:cs typeface="Arial" pitchFamily="34" charset="0"/>
                        </a:rPr>
                        <a:t>1 aplicação</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1" u="none" strike="noStrike" cap="none" normalizeH="0" baseline="0" dirty="0">
                          <a:ln>
                            <a:noFill/>
                          </a:ln>
                          <a:solidFill>
                            <a:schemeClr val="tx1"/>
                          </a:solidFill>
                          <a:effectLst/>
                          <a:latin typeface="Arial" pitchFamily="34" charset="0"/>
                          <a:ea typeface="ＭＳ Ｐゴシック" pitchFamily="34" charset="-128"/>
                          <a:cs typeface="Arial" pitchFamily="34" charset="0"/>
                        </a:rPr>
                        <a:t>(5/04)</a:t>
                      </a:r>
                      <a:endParaRPr kumimoji="0" lang="it-IT" sz="1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X</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3 ml/L</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2F2F2"/>
                    </a:solidFill>
                  </a:tcPr>
                </a:tc>
                <a:extLst>
                  <a:ext uri="{0D108BD9-81ED-4DB2-BD59-A6C34878D82A}">
                    <a16:rowId xmlns:a16="http://schemas.microsoft.com/office/drawing/2014/main" val="10001"/>
                  </a:ext>
                </a:extLst>
              </a:tr>
            </a:tbl>
          </a:graphicData>
        </a:graphic>
      </p:graphicFrame>
      <p:sp>
        <p:nvSpPr>
          <p:cNvPr id="31770" name="CasellaDiTesto 122"/>
          <p:cNvSpPr txBox="1">
            <a:spLocks noChangeArrowheads="1"/>
          </p:cNvSpPr>
          <p:nvPr/>
        </p:nvSpPr>
        <p:spPr bwMode="auto">
          <a:xfrm>
            <a:off x="837706" y="3213359"/>
            <a:ext cx="7786742" cy="276999"/>
          </a:xfrm>
          <a:prstGeom prst="rect">
            <a:avLst/>
          </a:prstGeom>
          <a:noFill/>
          <a:ln w="9525">
            <a:noFill/>
            <a:miter lim="800000"/>
            <a:headEnd/>
            <a:tailEnd/>
          </a:ln>
        </p:spPr>
        <p:txBody>
          <a:bodyPr wrap="square">
            <a:spAutoFit/>
          </a:bodyPr>
          <a:lstStyle/>
          <a:p>
            <a:pPr algn="ctr"/>
            <a:r>
              <a:rPr lang="it-IT" sz="1200" dirty="0"/>
              <a:t>Experimento realizado em plantas de tomate (</a:t>
            </a:r>
            <a:r>
              <a:rPr lang="it-IT" sz="1200" i="1" dirty="0"/>
              <a:t>cv.</a:t>
            </a:r>
            <a:r>
              <a:rPr lang="it-IT" sz="1200" dirty="0"/>
              <a:t> “IKRAM”) </a:t>
            </a:r>
            <a:r>
              <a:rPr lang="it-IT" sz="1200" dirty="0">
                <a:sym typeface="Wingdings" pitchFamily="2" charset="2"/>
              </a:rPr>
              <a:t></a:t>
            </a:r>
            <a:r>
              <a:rPr lang="it-IT" sz="1200" dirty="0"/>
              <a:t> submetidas ao ponto de murcha</a:t>
            </a:r>
          </a:p>
        </p:txBody>
      </p:sp>
      <p:pic>
        <p:nvPicPr>
          <p:cNvPr id="31775" name="Immagine 17" descr="megafo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3392" y="1789363"/>
            <a:ext cx="1657350" cy="423862"/>
          </a:xfrm>
          <a:prstGeom prst="rect">
            <a:avLst/>
          </a:prstGeom>
          <a:noFill/>
          <a:ln w="9525">
            <a:noFill/>
            <a:miter lim="800000"/>
            <a:headEnd/>
            <a:tailEnd/>
          </a:ln>
        </p:spPr>
      </p:pic>
      <p:pic>
        <p:nvPicPr>
          <p:cNvPr id="18"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l="18359" t="59375" r="41211" b="21875"/>
          <a:stretch>
            <a:fillRect/>
          </a:stretch>
        </p:blipFill>
        <p:spPr bwMode="auto">
          <a:xfrm>
            <a:off x="2623656" y="4713555"/>
            <a:ext cx="6357950" cy="1071570"/>
          </a:xfrm>
          <a:prstGeom prst="rect">
            <a:avLst/>
          </a:prstGeom>
          <a:noFill/>
          <a:ln w="9525">
            <a:noFill/>
            <a:miter lim="800000"/>
            <a:headEnd/>
            <a:tailEnd/>
          </a:ln>
          <a:effectLst/>
        </p:spPr>
      </p:pic>
      <p:cxnSp>
        <p:nvCxnSpPr>
          <p:cNvPr id="19" name="Connettore 1 18"/>
          <p:cNvCxnSpPr/>
          <p:nvPr/>
        </p:nvCxnSpPr>
        <p:spPr bwMode="auto">
          <a:xfrm>
            <a:off x="766268" y="5856563"/>
            <a:ext cx="857256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Connettore 2 19"/>
          <p:cNvCxnSpPr/>
          <p:nvPr/>
        </p:nvCxnSpPr>
        <p:spPr bwMode="auto">
          <a:xfrm rot="5400000">
            <a:off x="522588" y="5599383"/>
            <a:ext cx="48656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CasellaDiTesto 20"/>
          <p:cNvSpPr txBox="1"/>
          <p:nvPr/>
        </p:nvSpPr>
        <p:spPr>
          <a:xfrm>
            <a:off x="337674" y="5142185"/>
            <a:ext cx="979755" cy="246221"/>
          </a:xfrm>
          <a:prstGeom prst="rect">
            <a:avLst/>
          </a:prstGeom>
          <a:noFill/>
        </p:spPr>
        <p:txBody>
          <a:bodyPr wrap="none" rtlCol="0">
            <a:spAutoFit/>
          </a:bodyPr>
          <a:lstStyle/>
          <a:p>
            <a:r>
              <a:rPr lang="it-IT" sz="1000" dirty="0"/>
              <a:t>Transplante </a:t>
            </a:r>
          </a:p>
        </p:txBody>
      </p:sp>
      <p:cxnSp>
        <p:nvCxnSpPr>
          <p:cNvPr id="22" name="Connettore 2 21"/>
          <p:cNvCxnSpPr/>
          <p:nvPr/>
        </p:nvCxnSpPr>
        <p:spPr bwMode="auto">
          <a:xfrm rot="5400000">
            <a:off x="1058770" y="5063995"/>
            <a:ext cx="1558136"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3" name="Picture 141"/>
          <p:cNvPicPr>
            <a:picLocks noChangeAspect="1" noChangeArrowheads="1"/>
          </p:cNvPicPr>
          <p:nvPr/>
        </p:nvPicPr>
        <p:blipFill>
          <a:blip r:embed="rId5" cstate="email">
            <a:lum contrast="10000"/>
            <a:extLst>
              <a:ext uri="{28A0092B-C50C-407E-A947-70E740481C1C}">
                <a14:useLocalDpi xmlns:a14="http://schemas.microsoft.com/office/drawing/2010/main"/>
              </a:ext>
            </a:extLst>
          </a:blip>
          <a:srcRect l="21896" t="24191" r="58014" b="70609"/>
          <a:stretch>
            <a:fillRect/>
          </a:stretch>
        </p:blipFill>
        <p:spPr bwMode="gray">
          <a:xfrm>
            <a:off x="1337772" y="3927737"/>
            <a:ext cx="1143008" cy="223066"/>
          </a:xfrm>
          <a:prstGeom prst="rect">
            <a:avLst/>
          </a:prstGeom>
          <a:noFill/>
          <a:ln w="9525" algn="ctr">
            <a:noFill/>
            <a:miter lim="800000"/>
            <a:headEnd/>
            <a:tailEnd/>
          </a:ln>
        </p:spPr>
      </p:pic>
      <p:sp>
        <p:nvSpPr>
          <p:cNvPr id="25" name="Arco 24"/>
          <p:cNvSpPr/>
          <p:nvPr/>
        </p:nvSpPr>
        <p:spPr bwMode="auto">
          <a:xfrm>
            <a:off x="194764" y="4784993"/>
            <a:ext cx="3429024" cy="2000264"/>
          </a:xfrm>
          <a:prstGeom prst="arc">
            <a:avLst>
              <a:gd name="adj1" fmla="val 16181653"/>
              <a:gd name="adj2" fmla="val 0"/>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it-IT" sz="1000" dirty="0">
                <a:ea typeface="ＭＳ Ｐゴシック" pitchFamily="1" charset="-128"/>
              </a:rPr>
              <a:t>Nível de água</a:t>
            </a:r>
          </a:p>
        </p:txBody>
      </p:sp>
      <p:cxnSp>
        <p:nvCxnSpPr>
          <p:cNvPr id="26" name="Connettore 2 25"/>
          <p:cNvCxnSpPr/>
          <p:nvPr/>
        </p:nvCxnSpPr>
        <p:spPr bwMode="auto">
          <a:xfrm rot="5400000">
            <a:off x="3410268" y="5427141"/>
            <a:ext cx="571504"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Connettore 2 26"/>
          <p:cNvCxnSpPr/>
          <p:nvPr/>
        </p:nvCxnSpPr>
        <p:spPr bwMode="auto">
          <a:xfrm rot="10800000" flipV="1">
            <a:off x="2052152" y="4530039"/>
            <a:ext cx="214314" cy="1835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CasellaDiTesto 27"/>
          <p:cNvSpPr txBox="1"/>
          <p:nvPr/>
        </p:nvSpPr>
        <p:spPr>
          <a:xfrm>
            <a:off x="1766400" y="4213489"/>
            <a:ext cx="1571636" cy="369332"/>
          </a:xfrm>
          <a:prstGeom prst="rect">
            <a:avLst/>
          </a:prstGeom>
          <a:noFill/>
        </p:spPr>
        <p:txBody>
          <a:bodyPr wrap="square" rtlCol="0">
            <a:spAutoFit/>
          </a:bodyPr>
          <a:lstStyle/>
          <a:p>
            <a:pPr algn="ctr"/>
            <a:r>
              <a:rPr lang="it-IT" sz="1000" dirty="0"/>
              <a:t>Indução do estresse </a:t>
            </a:r>
            <a:r>
              <a:rPr lang="it-IT" sz="800" dirty="0"/>
              <a:t>(início do estresse hídrico)</a:t>
            </a:r>
          </a:p>
        </p:txBody>
      </p:sp>
      <p:sp>
        <p:nvSpPr>
          <p:cNvPr id="29" name="Rettangolo 28"/>
          <p:cNvSpPr/>
          <p:nvPr/>
        </p:nvSpPr>
        <p:spPr>
          <a:xfrm>
            <a:off x="3338038" y="4856433"/>
            <a:ext cx="1229824" cy="246221"/>
          </a:xfrm>
          <a:prstGeom prst="rect">
            <a:avLst/>
          </a:prstGeom>
        </p:spPr>
        <p:txBody>
          <a:bodyPr wrap="none">
            <a:spAutoFit/>
          </a:bodyPr>
          <a:lstStyle/>
          <a:p>
            <a:r>
              <a:rPr lang="it-IT" sz="1000" dirty="0"/>
              <a:t>Ponto de murcha</a:t>
            </a:r>
          </a:p>
        </p:txBody>
      </p:sp>
      <p:pic>
        <p:nvPicPr>
          <p:cNvPr id="30"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l="12532" t="23585" r="49876"/>
          <a:stretch>
            <a:fillRect/>
          </a:stretch>
        </p:blipFill>
        <p:spPr bwMode="auto">
          <a:xfrm>
            <a:off x="3409474" y="3856301"/>
            <a:ext cx="785818" cy="1060725"/>
          </a:xfrm>
          <a:prstGeom prst="rect">
            <a:avLst/>
          </a:prstGeom>
          <a:noFill/>
          <a:ln>
            <a:noFill/>
          </a:ln>
        </p:spPr>
      </p:pic>
      <p:cxnSp>
        <p:nvCxnSpPr>
          <p:cNvPr id="31" name="Connettore 2 30"/>
          <p:cNvCxnSpPr/>
          <p:nvPr/>
        </p:nvCxnSpPr>
        <p:spPr bwMode="auto">
          <a:xfrm rot="5400000">
            <a:off x="4517557" y="5391422"/>
            <a:ext cx="500066"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CasellaDiTesto 31"/>
          <p:cNvSpPr txBox="1"/>
          <p:nvPr/>
        </p:nvSpPr>
        <p:spPr>
          <a:xfrm>
            <a:off x="4409607" y="4927871"/>
            <a:ext cx="1130438" cy="246221"/>
          </a:xfrm>
          <a:prstGeom prst="rect">
            <a:avLst/>
          </a:prstGeom>
          <a:noFill/>
        </p:spPr>
        <p:txBody>
          <a:bodyPr wrap="none" rtlCol="0">
            <a:spAutoFit/>
          </a:bodyPr>
          <a:lstStyle/>
          <a:p>
            <a:r>
              <a:rPr lang="it-IT" sz="1000" dirty="0"/>
              <a:t>+ 50 ml def </a:t>
            </a:r>
            <a:r>
              <a:rPr lang="it-IT" sz="1000" dirty="0">
                <a:ea typeface="ＭＳ Ｐゴシック" pitchFamily="1" charset="-128"/>
              </a:rPr>
              <a:t>H</a:t>
            </a:r>
            <a:r>
              <a:rPr lang="it-IT" sz="1000" baseline="-25000" dirty="0">
                <a:ea typeface="ＭＳ Ｐゴシック" pitchFamily="1" charset="-128"/>
              </a:rPr>
              <a:t>2</a:t>
            </a:r>
            <a:r>
              <a:rPr lang="it-IT" sz="1000" dirty="0">
                <a:ea typeface="ＭＳ Ｐゴシック" pitchFamily="1" charset="-128"/>
              </a:rPr>
              <a:t>0</a:t>
            </a:r>
            <a:r>
              <a:rPr lang="it-IT" sz="1000" dirty="0"/>
              <a:t> </a:t>
            </a:r>
          </a:p>
        </p:txBody>
      </p:sp>
      <p:sp>
        <p:nvSpPr>
          <p:cNvPr id="33" name="CasellaDiTesto 32"/>
          <p:cNvSpPr txBox="1"/>
          <p:nvPr/>
        </p:nvSpPr>
        <p:spPr>
          <a:xfrm>
            <a:off x="4766797" y="5137653"/>
            <a:ext cx="1497526" cy="276999"/>
          </a:xfrm>
          <a:prstGeom prst="rect">
            <a:avLst/>
          </a:prstGeom>
          <a:noFill/>
        </p:spPr>
        <p:txBody>
          <a:bodyPr wrap="none" rtlCol="0">
            <a:spAutoFit/>
          </a:bodyPr>
          <a:lstStyle/>
          <a:p>
            <a:r>
              <a:rPr lang="it-IT" sz="1200" dirty="0">
                <a:solidFill>
                  <a:srgbClr val="FF0000"/>
                </a:solidFill>
              </a:rPr>
              <a:t>Estresse por seca</a:t>
            </a:r>
          </a:p>
        </p:txBody>
      </p:sp>
      <p:cxnSp>
        <p:nvCxnSpPr>
          <p:cNvPr id="34" name="Connettore 2 33"/>
          <p:cNvCxnSpPr/>
          <p:nvPr/>
        </p:nvCxnSpPr>
        <p:spPr bwMode="auto">
          <a:xfrm rot="5400000">
            <a:off x="6945655" y="4677836"/>
            <a:ext cx="35719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5" name="Rettangolo 34"/>
          <p:cNvSpPr/>
          <p:nvPr/>
        </p:nvSpPr>
        <p:spPr>
          <a:xfrm>
            <a:off x="6624185" y="4213491"/>
            <a:ext cx="1997663" cy="246221"/>
          </a:xfrm>
          <a:prstGeom prst="rect">
            <a:avLst/>
          </a:prstGeom>
        </p:spPr>
        <p:txBody>
          <a:bodyPr wrap="none">
            <a:spAutoFit/>
          </a:bodyPr>
          <a:lstStyle/>
          <a:p>
            <a:r>
              <a:rPr lang="it-IT" sz="1000" dirty="0"/>
              <a:t>200 ml de </a:t>
            </a:r>
            <a:r>
              <a:rPr lang="it-IT" sz="1000" dirty="0">
                <a:ea typeface="ＭＳ Ｐゴシック" pitchFamily="1" charset="-128"/>
              </a:rPr>
              <a:t>H</a:t>
            </a:r>
            <a:r>
              <a:rPr lang="it-IT" sz="1000" baseline="-25000" dirty="0">
                <a:ea typeface="ＭＳ Ｐゴシック" pitchFamily="1" charset="-128"/>
              </a:rPr>
              <a:t>2</a:t>
            </a:r>
            <a:r>
              <a:rPr lang="it-IT" sz="1000" dirty="0">
                <a:ea typeface="ＭＳ Ｐゴシック" pitchFamily="1" charset="-128"/>
              </a:rPr>
              <a:t>0</a:t>
            </a:r>
            <a:r>
              <a:rPr lang="it-IT" sz="1000" dirty="0"/>
              <a:t> (recuperação) </a:t>
            </a:r>
          </a:p>
        </p:txBody>
      </p:sp>
      <p:cxnSp>
        <p:nvCxnSpPr>
          <p:cNvPr id="36" name="Connettore 2 35"/>
          <p:cNvCxnSpPr/>
          <p:nvPr/>
        </p:nvCxnSpPr>
        <p:spPr bwMode="auto">
          <a:xfrm>
            <a:off x="3552350" y="5356497"/>
            <a:ext cx="3429024" cy="1588"/>
          </a:xfrm>
          <a:prstGeom prst="straightConnector1">
            <a:avLst/>
          </a:prstGeom>
          <a:solidFill>
            <a:schemeClr val="accent1"/>
          </a:solidFill>
          <a:ln w="9525" cap="flat" cmpd="sng" algn="ctr">
            <a:solidFill>
              <a:srgbClr val="FF0000"/>
            </a:solidFill>
            <a:prstDash val="dash"/>
            <a:round/>
            <a:headEnd type="arrow"/>
            <a:tailEnd type="arrow"/>
          </a:ln>
          <a:effectLst/>
        </p:spPr>
      </p:cxnSp>
      <p:pic>
        <p:nvPicPr>
          <p:cNvPr id="31772"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l="29451" t="30743" r="20313" b="19484"/>
          <a:stretch>
            <a:fillRect/>
          </a:stretch>
        </p:blipFill>
        <p:spPr bwMode="auto">
          <a:xfrm>
            <a:off x="4409606" y="4142053"/>
            <a:ext cx="1071570" cy="795943"/>
          </a:xfrm>
          <a:prstGeom prst="rect">
            <a:avLst/>
          </a:prstGeom>
          <a:noFill/>
          <a:ln w="9525" algn="ctr">
            <a:solidFill>
              <a:srgbClr val="000000"/>
            </a:solidFill>
            <a:miter lim="800000"/>
            <a:headEnd/>
            <a:tailEnd/>
          </a:ln>
        </p:spPr>
      </p:pic>
      <p:sp>
        <p:nvSpPr>
          <p:cNvPr id="43" name="Rettangolo arrotondato 42"/>
          <p:cNvSpPr/>
          <p:nvPr/>
        </p:nvSpPr>
        <p:spPr bwMode="auto">
          <a:xfrm>
            <a:off x="623392" y="1213093"/>
            <a:ext cx="4286280" cy="357190"/>
          </a:xfrm>
          <a:prstGeom prst="roundRect">
            <a:avLst/>
          </a:prstGeom>
          <a:solidFill>
            <a:srgbClr val="1CA6C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it-IT" sz="1600" dirty="0">
                <a:solidFill>
                  <a:schemeClr val="bg1"/>
                </a:solidFill>
                <a:latin typeface="Arial" charset="0"/>
                <a:ea typeface="ＭＳ Ｐゴシック" pitchFamily="1" charset="-128"/>
              </a:rPr>
              <a:t>Megafol no tomate - ESTRESSE DE SECA</a:t>
            </a:r>
          </a:p>
        </p:txBody>
      </p:sp>
      <p:cxnSp>
        <p:nvCxnSpPr>
          <p:cNvPr id="39" name="Connettore 2 38"/>
          <p:cNvCxnSpPr>
            <a:cxnSpLocks/>
          </p:cNvCxnSpPr>
          <p:nvPr/>
        </p:nvCxnSpPr>
        <p:spPr>
          <a:xfrm>
            <a:off x="1909276" y="5999439"/>
            <a:ext cx="2857520" cy="158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p:nvPr/>
        </p:nvCxnSpPr>
        <p:spPr>
          <a:xfrm>
            <a:off x="4766796" y="5999439"/>
            <a:ext cx="2286016" cy="1588"/>
          </a:xfrm>
          <a:prstGeom prst="straightConnector1">
            <a:avLst/>
          </a:prstGeom>
          <a:ln w="38100">
            <a:solidFill>
              <a:srgbClr val="1CA6C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a:off x="7052812" y="5999439"/>
            <a:ext cx="1785950" cy="1588"/>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3123722" y="5999441"/>
            <a:ext cx="372218" cy="276999"/>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s-ES_tradnl" sz="1200" dirty="0">
                <a:latin typeface="Arial" pitchFamily="34" charset="0"/>
                <a:cs typeface="Arial" pitchFamily="34" charset="0"/>
              </a:rPr>
              <a:t>S1</a:t>
            </a:r>
          </a:p>
        </p:txBody>
      </p:sp>
      <p:sp>
        <p:nvSpPr>
          <p:cNvPr id="38" name="CasellaDiTesto 37"/>
          <p:cNvSpPr txBox="1"/>
          <p:nvPr/>
        </p:nvSpPr>
        <p:spPr>
          <a:xfrm>
            <a:off x="5695490" y="5999441"/>
            <a:ext cx="372218" cy="276999"/>
          </a:xfrm>
          <a:prstGeom prst="rect">
            <a:avLst/>
          </a:prstGeom>
          <a:solidFill>
            <a:srgbClr val="1CA6C6"/>
          </a:solidFill>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s-ES_tradnl" sz="1200" dirty="0">
                <a:latin typeface="Arial" pitchFamily="34" charset="0"/>
                <a:cs typeface="Arial" pitchFamily="34" charset="0"/>
              </a:rPr>
              <a:t>S2</a:t>
            </a:r>
          </a:p>
        </p:txBody>
      </p:sp>
      <p:sp>
        <p:nvSpPr>
          <p:cNvPr id="44" name="CasellaDiTesto 43"/>
          <p:cNvSpPr txBox="1"/>
          <p:nvPr/>
        </p:nvSpPr>
        <p:spPr>
          <a:xfrm>
            <a:off x="7838630" y="5999441"/>
            <a:ext cx="407484" cy="276999"/>
          </a:xfrm>
          <a:prstGeom prst="rect">
            <a:avLst/>
          </a:prstGeom>
          <a:solidFill>
            <a:srgbClr val="0070C0"/>
          </a:solidFill>
          <a:ln>
            <a:solidFill>
              <a:schemeClr val="accent1"/>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1200" dirty="0">
                <a:latin typeface="Arial" pitchFamily="34" charset="0"/>
                <a:cs typeface="Arial" pitchFamily="34" charset="0"/>
              </a:rPr>
              <a:t>R</a:t>
            </a:r>
          </a:p>
        </p:txBody>
      </p:sp>
      <p:sp>
        <p:nvSpPr>
          <p:cNvPr id="47" name="CasellaDiTesto 46"/>
          <p:cNvSpPr txBox="1"/>
          <p:nvPr/>
        </p:nvSpPr>
        <p:spPr>
          <a:xfrm>
            <a:off x="1990025" y="6213753"/>
            <a:ext cx="2653291" cy="523220"/>
          </a:xfrm>
          <a:prstGeom prst="rect">
            <a:avLst/>
          </a:prstGeom>
          <a:noFill/>
        </p:spPr>
        <p:txBody>
          <a:bodyPr wrap="none" rtlCol="0">
            <a:spAutoFit/>
          </a:bodyPr>
          <a:lstStyle/>
          <a:p>
            <a:pPr algn="ctr"/>
            <a:r>
              <a:rPr lang="it-IT" sz="1400" dirty="0"/>
              <a:t>Primeiro período de estresse</a:t>
            </a:r>
          </a:p>
          <a:p>
            <a:pPr algn="ctr"/>
            <a:r>
              <a:rPr lang="it-IT" sz="1400" dirty="0"/>
              <a:t>(4 dias)</a:t>
            </a:r>
          </a:p>
        </p:txBody>
      </p:sp>
      <p:sp>
        <p:nvSpPr>
          <p:cNvPr id="51" name="CasellaDiTesto 50"/>
          <p:cNvSpPr txBox="1"/>
          <p:nvPr/>
        </p:nvSpPr>
        <p:spPr>
          <a:xfrm>
            <a:off x="7552878" y="6213755"/>
            <a:ext cx="1367682" cy="307777"/>
          </a:xfrm>
          <a:prstGeom prst="rect">
            <a:avLst/>
          </a:prstGeom>
          <a:noFill/>
        </p:spPr>
        <p:txBody>
          <a:bodyPr wrap="none" rtlCol="0">
            <a:spAutoFit/>
          </a:bodyPr>
          <a:lstStyle/>
          <a:p>
            <a:r>
              <a:rPr lang="it-IT" sz="1400" dirty="0"/>
              <a:t>(recuperação)</a:t>
            </a:r>
          </a:p>
        </p:txBody>
      </p:sp>
      <p:sp>
        <p:nvSpPr>
          <p:cNvPr id="58" name="CasellaDiTesto 57"/>
          <p:cNvSpPr txBox="1"/>
          <p:nvPr/>
        </p:nvSpPr>
        <p:spPr>
          <a:xfrm>
            <a:off x="4566902" y="6213753"/>
            <a:ext cx="2688558" cy="523220"/>
          </a:xfrm>
          <a:prstGeom prst="rect">
            <a:avLst/>
          </a:prstGeom>
          <a:noFill/>
        </p:spPr>
        <p:txBody>
          <a:bodyPr wrap="none" rtlCol="0">
            <a:spAutoFit/>
          </a:bodyPr>
          <a:lstStyle/>
          <a:p>
            <a:pPr algn="ctr"/>
            <a:r>
              <a:rPr lang="it-IT" sz="1400" dirty="0"/>
              <a:t>Segundo período de estresse</a:t>
            </a:r>
          </a:p>
          <a:p>
            <a:pPr algn="ctr"/>
            <a:r>
              <a:rPr lang="it-IT" sz="1400" dirty="0"/>
              <a:t>( 5 dias)</a:t>
            </a:r>
          </a:p>
        </p:txBody>
      </p:sp>
      <p:sp>
        <p:nvSpPr>
          <p:cNvPr id="61" name="CasellaDiTesto 1">
            <a:extLst>
              <a:ext uri="{FF2B5EF4-FFF2-40B4-BE49-F238E27FC236}">
                <a16:creationId xmlns:a16="http://schemas.microsoft.com/office/drawing/2014/main" id="{00CEA35B-4E2D-427B-907C-2C8BD5D49B7E}"/>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62" name="Gruppo 1">
            <a:extLst>
              <a:ext uri="{FF2B5EF4-FFF2-40B4-BE49-F238E27FC236}">
                <a16:creationId xmlns:a16="http://schemas.microsoft.com/office/drawing/2014/main" id="{B8D336D7-BA81-4F3E-9D56-12CC5726FC1F}"/>
              </a:ext>
            </a:extLst>
          </p:cNvPr>
          <p:cNvGrpSpPr/>
          <p:nvPr/>
        </p:nvGrpSpPr>
        <p:grpSpPr>
          <a:xfrm>
            <a:off x="479376" y="622205"/>
            <a:ext cx="5710447" cy="369332"/>
            <a:chOff x="551384" y="1052736"/>
            <a:chExt cx="5492101" cy="369332"/>
          </a:xfrm>
        </p:grpSpPr>
        <p:sp>
          <p:nvSpPr>
            <p:cNvPr id="63" name="Pentagon 41">
              <a:extLst>
                <a:ext uri="{FF2B5EF4-FFF2-40B4-BE49-F238E27FC236}">
                  <a16:creationId xmlns:a16="http://schemas.microsoft.com/office/drawing/2014/main" id="{AC6B1460-C394-4EA4-B5C8-93F71FE47B2E}"/>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4" name="Chevron 42">
              <a:extLst>
                <a:ext uri="{FF2B5EF4-FFF2-40B4-BE49-F238E27FC236}">
                  <a16:creationId xmlns:a16="http://schemas.microsoft.com/office/drawing/2014/main" id="{7ACAA67B-F1F6-4E40-AB4E-F3DEEB24D11B}"/>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5" name="Chevron 43">
              <a:extLst>
                <a:ext uri="{FF2B5EF4-FFF2-40B4-BE49-F238E27FC236}">
                  <a16:creationId xmlns:a16="http://schemas.microsoft.com/office/drawing/2014/main" id="{C92E7BED-AA55-4338-B279-C52ABAE86960}"/>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6" name="Chevron 44">
              <a:extLst>
                <a:ext uri="{FF2B5EF4-FFF2-40B4-BE49-F238E27FC236}">
                  <a16:creationId xmlns:a16="http://schemas.microsoft.com/office/drawing/2014/main" id="{6E019468-CB17-4EDC-925C-F1A98EEBE60B}"/>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7" name="Chevron 45">
              <a:extLst>
                <a:ext uri="{FF2B5EF4-FFF2-40B4-BE49-F238E27FC236}">
                  <a16:creationId xmlns:a16="http://schemas.microsoft.com/office/drawing/2014/main" id="{6A8BAA39-72E4-46AC-963B-AF6533FF6A4A}"/>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8" name="TextBox 46">
              <a:extLst>
                <a:ext uri="{FF2B5EF4-FFF2-40B4-BE49-F238E27FC236}">
                  <a16:creationId xmlns:a16="http://schemas.microsoft.com/office/drawing/2014/main" id="{1C8119E3-1E83-453A-8823-01648BE0D043}"/>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9" name="TextBox 47">
              <a:extLst>
                <a:ext uri="{FF2B5EF4-FFF2-40B4-BE49-F238E27FC236}">
                  <a16:creationId xmlns:a16="http://schemas.microsoft.com/office/drawing/2014/main" id="{CF0A2756-6251-4BD2-BA6B-AE338C48916D}"/>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70" name="TextBox 48">
              <a:extLst>
                <a:ext uri="{FF2B5EF4-FFF2-40B4-BE49-F238E27FC236}">
                  <a16:creationId xmlns:a16="http://schemas.microsoft.com/office/drawing/2014/main" id="{4ED6090D-578D-421C-97A0-A06B5F491B21}"/>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71" name="TextBox 49">
              <a:extLst>
                <a:ext uri="{FF2B5EF4-FFF2-40B4-BE49-F238E27FC236}">
                  <a16:creationId xmlns:a16="http://schemas.microsoft.com/office/drawing/2014/main" id="{07866717-8090-4971-82DF-810505CEF795}"/>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72" name="TextBox 50">
              <a:extLst>
                <a:ext uri="{FF2B5EF4-FFF2-40B4-BE49-F238E27FC236}">
                  <a16:creationId xmlns:a16="http://schemas.microsoft.com/office/drawing/2014/main" id="{418DC681-B249-4FD2-9417-EE57AFC90FFF}"/>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377415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1000"/>
                                        <p:tgtEl>
                                          <p:spTgt spid="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4" grpId="0" animBg="1"/>
      <p:bldP spid="47" grpId="0"/>
      <p:bldP spid="51" grpId="0"/>
      <p:bldP spid="5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bwMode="auto">
          <a:xfrm>
            <a:off x="889128" y="1141843"/>
            <a:ext cx="2786082" cy="2857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Font typeface="Arial" charset="0"/>
              <a:buNone/>
              <a:defRPr/>
            </a:pPr>
            <a:r>
              <a:rPr lang="en-US" sz="1600" i="1" dirty="0">
                <a:solidFill>
                  <a:srgbClr val="FF0000"/>
                </a:solidFill>
                <a:effectLst>
                  <a:outerShdw blurRad="38100" dist="38100" dir="2700000" algn="tl">
                    <a:srgbClr val="000000">
                      <a:alpha val="43137"/>
                    </a:srgbClr>
                  </a:outerShdw>
                </a:effectLst>
              </a:rPr>
              <a:t>Solyc02g084840</a:t>
            </a:r>
          </a:p>
        </p:txBody>
      </p:sp>
      <p:sp>
        <p:nvSpPr>
          <p:cNvPr id="7" name="Rettangolo 6"/>
          <p:cNvSpPr/>
          <p:nvPr/>
        </p:nvSpPr>
        <p:spPr>
          <a:xfrm>
            <a:off x="889128" y="1874859"/>
            <a:ext cx="1766830" cy="338554"/>
          </a:xfrm>
          <a:prstGeom prst="rect">
            <a:avLst/>
          </a:prstGeom>
        </p:spPr>
        <p:txBody>
          <a:bodyPr wrap="none">
            <a:spAutoFit/>
          </a:bodyPr>
          <a:lstStyle/>
          <a:p>
            <a:pPr algn="ctr">
              <a:defRPr/>
            </a:pPr>
            <a:r>
              <a:rPr lang="en-US" sz="1600" i="1" dirty="0">
                <a:solidFill>
                  <a:srgbClr val="FF0000"/>
                </a:solidFill>
                <a:effectLst>
                  <a:outerShdw blurRad="38100" dist="38100" dir="2700000" algn="tl">
                    <a:srgbClr val="000000">
                      <a:alpha val="43137"/>
                    </a:srgbClr>
                  </a:outerShdw>
                </a:effectLst>
              </a:rPr>
              <a:t>Solyc03g025810</a:t>
            </a:r>
          </a:p>
        </p:txBody>
      </p:sp>
      <p:sp>
        <p:nvSpPr>
          <p:cNvPr id="8" name="Rettangolo 7"/>
          <p:cNvSpPr/>
          <p:nvPr/>
        </p:nvSpPr>
        <p:spPr>
          <a:xfrm>
            <a:off x="889128" y="1427595"/>
            <a:ext cx="8712968" cy="523220"/>
          </a:xfrm>
          <a:prstGeom prst="rect">
            <a:avLst/>
          </a:prstGeom>
        </p:spPr>
        <p:txBody>
          <a:bodyPr wrap="square">
            <a:spAutoFit/>
          </a:bodyPr>
          <a:lstStyle/>
          <a:p>
            <a:r>
              <a:rPr lang="it-IT" sz="1400" dirty="0"/>
              <a:t>Dehydrin </a:t>
            </a:r>
            <a:r>
              <a:rPr lang="it-IT" sz="1400" i="1" dirty="0"/>
              <a:t>DHN1</a:t>
            </a:r>
            <a:r>
              <a:rPr lang="it-IT" sz="1400" dirty="0"/>
              <a:t>: similar a </a:t>
            </a:r>
            <a:r>
              <a:rPr lang="it-IT" sz="1400" i="1" dirty="0"/>
              <a:t>Arabidopsis</a:t>
            </a:r>
            <a:r>
              <a:rPr lang="it-IT" sz="1400" dirty="0"/>
              <a:t> RAB18 </a:t>
            </a:r>
            <a:r>
              <a:rPr lang="it-IT" sz="1400" dirty="0">
                <a:sym typeface="Wingdings" pitchFamily="2" charset="2"/>
              </a:rPr>
              <a:t></a:t>
            </a:r>
            <a:r>
              <a:rPr lang="it-IT" sz="1400" dirty="0"/>
              <a:t> </a:t>
            </a:r>
            <a:r>
              <a:rPr lang="pt-BR" sz="1400" dirty="0"/>
              <a:t>proteção contra o estresse abiótico, tais como a seca.  Anotação: "resposta ao estímulo de água"</a:t>
            </a:r>
            <a:endParaRPr lang="it-IT" sz="1400" dirty="0"/>
          </a:p>
        </p:txBody>
      </p:sp>
      <p:sp>
        <p:nvSpPr>
          <p:cNvPr id="12" name="Rettangolo 11"/>
          <p:cNvSpPr/>
          <p:nvPr/>
        </p:nvSpPr>
        <p:spPr>
          <a:xfrm>
            <a:off x="889128" y="2141975"/>
            <a:ext cx="8712968" cy="523220"/>
          </a:xfrm>
          <a:prstGeom prst="rect">
            <a:avLst/>
          </a:prstGeom>
        </p:spPr>
        <p:txBody>
          <a:bodyPr wrap="square">
            <a:spAutoFit/>
          </a:bodyPr>
          <a:lstStyle/>
          <a:p>
            <a:r>
              <a:rPr lang="it-IT" sz="1400" dirty="0"/>
              <a:t>Dessecação/baixa temperatura induzida:</a:t>
            </a:r>
            <a:r>
              <a:rPr lang="it-IT" sz="1400" i="1" dirty="0"/>
              <a:t> </a:t>
            </a:r>
            <a:r>
              <a:rPr lang="it-IT" sz="1400" dirty="0"/>
              <a:t>similar a </a:t>
            </a:r>
            <a:r>
              <a:rPr lang="it-IT" sz="1400" i="1" dirty="0"/>
              <a:t>Arabidopsis RD29 </a:t>
            </a:r>
            <a:r>
              <a:rPr lang="it-IT" sz="1400" i="1" dirty="0">
                <a:sym typeface="Wingdings" pitchFamily="2" charset="2"/>
              </a:rPr>
              <a:t> </a:t>
            </a:r>
            <a:r>
              <a:rPr lang="pt-BR" sz="1400" dirty="0">
                <a:sym typeface="Wingdings" pitchFamily="2" charset="2"/>
              </a:rPr>
              <a:t>codificação de proteínas induzidas por estresse abiótico como dessecação, frio e salinidade.</a:t>
            </a:r>
            <a:endParaRPr lang="it-IT" sz="1400" dirty="0"/>
          </a:p>
        </p:txBody>
      </p:sp>
      <p:pic>
        <p:nvPicPr>
          <p:cNvPr id="13" name="Picture 2" descr="http://departments.agri.huji.ac.il/zabam/myimages/rtPCR%20AB-7300%20420x270.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04234" y="4467524"/>
            <a:ext cx="2143140" cy="1402055"/>
          </a:xfrm>
          <a:prstGeom prst="rect">
            <a:avLst/>
          </a:prstGeom>
          <a:noFill/>
        </p:spPr>
      </p:pic>
      <p:pic>
        <p:nvPicPr>
          <p:cNvPr id="14"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l="10218" t="18729" r="48908"/>
          <a:stretch>
            <a:fillRect/>
          </a:stretch>
        </p:blipFill>
        <p:spPr bwMode="auto">
          <a:xfrm>
            <a:off x="7389986" y="2642043"/>
            <a:ext cx="1285884" cy="1698207"/>
          </a:xfrm>
          <a:prstGeom prst="rect">
            <a:avLst/>
          </a:prstGeom>
          <a:ln>
            <a:noFill/>
          </a:ln>
          <a:effectLst>
            <a:softEdge rad="112500"/>
          </a:effectLst>
        </p:spPr>
      </p:pic>
      <p:sp>
        <p:nvSpPr>
          <p:cNvPr id="15" name="Freccia in giù 14"/>
          <p:cNvSpPr/>
          <p:nvPr/>
        </p:nvSpPr>
        <p:spPr bwMode="auto">
          <a:xfrm>
            <a:off x="7818614" y="4213677"/>
            <a:ext cx="500066" cy="500066"/>
          </a:xfrm>
          <a:prstGeom prst="downArrow">
            <a:avLst/>
          </a:prstGeom>
          <a:solidFill>
            <a:schemeClr val="bg1">
              <a:lumMod val="75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endParaRPr lang="it-IT">
              <a:solidFill>
                <a:schemeClr val="tx1"/>
              </a:solidFill>
              <a:latin typeface="Arial" charset="0"/>
              <a:ea typeface="ＭＳ Ｐゴシック" pitchFamily="1" charset="-128"/>
            </a:endParaRPr>
          </a:p>
        </p:txBody>
      </p:sp>
      <p:pic>
        <p:nvPicPr>
          <p:cNvPr id="16" name="Picture 2" descr="C:\Users\g.marrollo\AppData\Local\Microsoft\Windows\Temporary Internet Files\Content.Outlook\OUU7J250\Megafol_ drought stress pomodoro  (2).jpg"/>
          <p:cNvPicPr>
            <a:picLocks noChangeAspect="1" noChangeArrowheads="1"/>
          </p:cNvPicPr>
          <p:nvPr/>
        </p:nvPicPr>
        <p:blipFill>
          <a:blip r:embed="rId5" cstate="email">
            <a:extLst>
              <a:ext uri="{28A0092B-C50C-407E-A947-70E740481C1C}">
                <a14:useLocalDpi xmlns:a14="http://schemas.microsoft.com/office/drawing/2010/main"/>
              </a:ext>
            </a:extLst>
          </a:blip>
          <a:srcRect l="57833"/>
          <a:stretch>
            <a:fillRect/>
          </a:stretch>
        </p:blipFill>
        <p:spPr bwMode="auto">
          <a:xfrm>
            <a:off x="4246716" y="2713481"/>
            <a:ext cx="2448027" cy="4080933"/>
          </a:xfrm>
          <a:prstGeom prst="rect">
            <a:avLst/>
          </a:prstGeom>
          <a:noFill/>
        </p:spPr>
      </p:pic>
      <p:pic>
        <p:nvPicPr>
          <p:cNvPr id="17" name="Immagine 17" descr="megafol.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32532" y="2927793"/>
            <a:ext cx="1000132" cy="255780"/>
          </a:xfrm>
          <a:prstGeom prst="rect">
            <a:avLst/>
          </a:prstGeom>
          <a:noFill/>
          <a:ln w="9525">
            <a:noFill/>
            <a:miter lim="800000"/>
            <a:headEnd/>
            <a:tailEnd/>
          </a:ln>
        </p:spPr>
      </p:pic>
      <p:sp>
        <p:nvSpPr>
          <p:cNvPr id="22" name="Rettangolo 21"/>
          <p:cNvSpPr/>
          <p:nvPr/>
        </p:nvSpPr>
        <p:spPr>
          <a:xfrm>
            <a:off x="6818482" y="5824846"/>
            <a:ext cx="2786082" cy="246221"/>
          </a:xfrm>
          <a:prstGeom prst="rect">
            <a:avLst/>
          </a:prstGeom>
        </p:spPr>
        <p:txBody>
          <a:bodyPr wrap="square">
            <a:spAutoFit/>
          </a:bodyPr>
          <a:lstStyle/>
          <a:p>
            <a:r>
              <a:rPr lang="it-IT" sz="1000" dirty="0"/>
              <a:t>Quantitative </a:t>
            </a:r>
            <a:r>
              <a:rPr lang="it-IT" sz="1000" u="sng" dirty="0"/>
              <a:t>RT-PCR </a:t>
            </a:r>
            <a:r>
              <a:rPr lang="it-IT" sz="1000" u="sng" dirty="0" err="1"/>
              <a:t>amplification</a:t>
            </a:r>
            <a:r>
              <a:rPr lang="it-IT" sz="1000" u="sng" dirty="0"/>
              <a:t> </a:t>
            </a:r>
            <a:r>
              <a:rPr lang="en-US" sz="1000" dirty="0"/>
              <a:t>(</a:t>
            </a:r>
            <a:r>
              <a:rPr lang="en-US" sz="1000" dirty="0" err="1"/>
              <a:t>qPCR</a:t>
            </a:r>
            <a:r>
              <a:rPr lang="en-US" sz="1000" dirty="0"/>
              <a:t>) </a:t>
            </a:r>
            <a:endParaRPr lang="it-IT" sz="1000" dirty="0"/>
          </a:p>
        </p:txBody>
      </p:sp>
      <p:pic>
        <p:nvPicPr>
          <p:cNvPr id="239618" name="Picture 2" descr="C:\Users\g.marrollo\AppData\Local\Microsoft\Windows\Temporary Internet Files\Content.Outlook\OUU7J250\Megafol_ drought stress pomodoro  (2).jpg"/>
          <p:cNvPicPr>
            <a:picLocks noChangeAspect="1" noChangeArrowheads="1"/>
          </p:cNvPicPr>
          <p:nvPr/>
        </p:nvPicPr>
        <p:blipFill>
          <a:blip r:embed="rId5" cstate="email">
            <a:extLst>
              <a:ext uri="{28A0092B-C50C-407E-A947-70E740481C1C}">
                <a14:useLocalDpi xmlns:a14="http://schemas.microsoft.com/office/drawing/2010/main"/>
              </a:ext>
            </a:extLst>
          </a:blip>
          <a:srcRect r="42167"/>
          <a:stretch>
            <a:fillRect/>
          </a:stretch>
        </p:blipFill>
        <p:spPr bwMode="auto">
          <a:xfrm>
            <a:off x="889129" y="2713481"/>
            <a:ext cx="3357587" cy="4080933"/>
          </a:xfrm>
          <a:prstGeom prst="rect">
            <a:avLst/>
          </a:prstGeom>
          <a:noFill/>
        </p:spPr>
      </p:pic>
      <p:sp>
        <p:nvSpPr>
          <p:cNvPr id="18" name="Ovale 17"/>
          <p:cNvSpPr/>
          <p:nvPr/>
        </p:nvSpPr>
        <p:spPr>
          <a:xfrm>
            <a:off x="3446076" y="3067249"/>
            <a:ext cx="144016" cy="122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Ovale 18"/>
          <p:cNvSpPr/>
          <p:nvPr/>
        </p:nvSpPr>
        <p:spPr>
          <a:xfrm>
            <a:off x="3446076" y="3232969"/>
            <a:ext cx="144016" cy="1223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asellaDiTesto 19"/>
          <p:cNvSpPr txBox="1"/>
          <p:nvPr/>
        </p:nvSpPr>
        <p:spPr>
          <a:xfrm>
            <a:off x="3518085" y="2995241"/>
            <a:ext cx="524503" cy="230832"/>
          </a:xfrm>
          <a:prstGeom prst="rect">
            <a:avLst/>
          </a:prstGeom>
          <a:noFill/>
        </p:spPr>
        <p:txBody>
          <a:bodyPr wrap="none" rtlCol="0">
            <a:spAutoFit/>
          </a:bodyPr>
          <a:lstStyle/>
          <a:p>
            <a:r>
              <a:rPr lang="es-ES_tradnl" sz="900" dirty="0"/>
              <a:t>stress</a:t>
            </a:r>
          </a:p>
        </p:txBody>
      </p:sp>
      <p:sp>
        <p:nvSpPr>
          <p:cNvPr id="21" name="CasellaDiTesto 20"/>
          <p:cNvSpPr txBox="1"/>
          <p:nvPr/>
        </p:nvSpPr>
        <p:spPr>
          <a:xfrm>
            <a:off x="3518085" y="3196457"/>
            <a:ext cx="710451" cy="230832"/>
          </a:xfrm>
          <a:prstGeom prst="rect">
            <a:avLst/>
          </a:prstGeom>
          <a:noFill/>
        </p:spPr>
        <p:txBody>
          <a:bodyPr wrap="none" rtlCol="0">
            <a:spAutoFit/>
          </a:bodyPr>
          <a:lstStyle/>
          <a:p>
            <a:r>
              <a:rPr lang="es-ES_tradnl" sz="900" dirty="0"/>
              <a:t>No stress</a:t>
            </a:r>
          </a:p>
        </p:txBody>
      </p:sp>
      <p:sp>
        <p:nvSpPr>
          <p:cNvPr id="26" name="CasellaDiTesto 25"/>
          <p:cNvSpPr txBox="1"/>
          <p:nvPr/>
        </p:nvSpPr>
        <p:spPr>
          <a:xfrm>
            <a:off x="5975986" y="3211265"/>
            <a:ext cx="524503" cy="230832"/>
          </a:xfrm>
          <a:prstGeom prst="rect">
            <a:avLst/>
          </a:prstGeom>
          <a:noFill/>
        </p:spPr>
        <p:txBody>
          <a:bodyPr wrap="none" rtlCol="0">
            <a:spAutoFit/>
          </a:bodyPr>
          <a:lstStyle/>
          <a:p>
            <a:r>
              <a:rPr lang="es-ES_tradnl" sz="900" dirty="0"/>
              <a:t>stress</a:t>
            </a:r>
          </a:p>
        </p:txBody>
      </p:sp>
      <p:sp>
        <p:nvSpPr>
          <p:cNvPr id="27" name="CasellaDiTesto 26"/>
          <p:cNvSpPr txBox="1"/>
          <p:nvPr/>
        </p:nvSpPr>
        <p:spPr>
          <a:xfrm>
            <a:off x="5975986" y="3412481"/>
            <a:ext cx="710451" cy="230832"/>
          </a:xfrm>
          <a:prstGeom prst="rect">
            <a:avLst/>
          </a:prstGeom>
          <a:noFill/>
        </p:spPr>
        <p:txBody>
          <a:bodyPr wrap="none" rtlCol="0">
            <a:spAutoFit/>
          </a:bodyPr>
          <a:lstStyle/>
          <a:p>
            <a:r>
              <a:rPr lang="es-ES_tradnl" sz="900" dirty="0"/>
              <a:t>No stress</a:t>
            </a:r>
          </a:p>
        </p:txBody>
      </p:sp>
      <p:sp>
        <p:nvSpPr>
          <p:cNvPr id="28" name="Triangolo isoscele 27"/>
          <p:cNvSpPr/>
          <p:nvPr/>
        </p:nvSpPr>
        <p:spPr>
          <a:xfrm>
            <a:off x="5894348" y="3283273"/>
            <a:ext cx="144016" cy="1223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Triangolo isoscele 32"/>
          <p:cNvSpPr/>
          <p:nvPr/>
        </p:nvSpPr>
        <p:spPr>
          <a:xfrm>
            <a:off x="5894348" y="3435673"/>
            <a:ext cx="144016" cy="122312"/>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Rettangolo 1"/>
          <p:cNvSpPr/>
          <p:nvPr/>
        </p:nvSpPr>
        <p:spPr>
          <a:xfrm>
            <a:off x="6720262" y="547824"/>
            <a:ext cx="5484194" cy="400110"/>
          </a:xfrm>
          <a:prstGeom prst="rect">
            <a:avLst/>
          </a:prstGeom>
        </p:spPr>
        <p:txBody>
          <a:bodyPr wrap="none">
            <a:spAutoFit/>
          </a:bodyPr>
          <a:lstStyle/>
          <a:p>
            <a:pPr algn="ctr"/>
            <a:r>
              <a:rPr lang="pt-BR" sz="2000" i="1" dirty="0"/>
              <a:t>Marcador genético para a detecção da seca</a:t>
            </a:r>
            <a:endParaRPr lang="it-IT" sz="2000" i="1" dirty="0"/>
          </a:p>
        </p:txBody>
      </p:sp>
      <p:sp>
        <p:nvSpPr>
          <p:cNvPr id="25" name="Rettangolo arrotondato 42"/>
          <p:cNvSpPr/>
          <p:nvPr/>
        </p:nvSpPr>
        <p:spPr bwMode="auto">
          <a:xfrm>
            <a:off x="7386196" y="923932"/>
            <a:ext cx="4286280" cy="357190"/>
          </a:xfrm>
          <a:prstGeom prst="roundRect">
            <a:avLst/>
          </a:prstGeom>
          <a:solidFill>
            <a:srgbClr val="1CA6C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it-IT" sz="1600" dirty="0">
                <a:solidFill>
                  <a:schemeClr val="bg1"/>
                </a:solidFill>
                <a:latin typeface="Arial" charset="0"/>
                <a:ea typeface="ＭＳ Ｐゴシック" pitchFamily="1" charset="-128"/>
              </a:rPr>
              <a:t>Megafol em tomate - ESTRESSE DE SECA</a:t>
            </a:r>
          </a:p>
        </p:txBody>
      </p:sp>
      <p:sp>
        <p:nvSpPr>
          <p:cNvPr id="42" name="CasellaDiTesto 1">
            <a:extLst>
              <a:ext uri="{FF2B5EF4-FFF2-40B4-BE49-F238E27FC236}">
                <a16:creationId xmlns:a16="http://schemas.microsoft.com/office/drawing/2014/main" id="{E367A309-FF9F-4BC0-A06D-E165F5DA422C}"/>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43" name="Gruppo 1">
            <a:extLst>
              <a:ext uri="{FF2B5EF4-FFF2-40B4-BE49-F238E27FC236}">
                <a16:creationId xmlns:a16="http://schemas.microsoft.com/office/drawing/2014/main" id="{92EEBB18-00C5-45A2-B9D4-99A4E2B9E134}"/>
              </a:ext>
            </a:extLst>
          </p:cNvPr>
          <p:cNvGrpSpPr/>
          <p:nvPr/>
        </p:nvGrpSpPr>
        <p:grpSpPr>
          <a:xfrm>
            <a:off x="479376" y="622205"/>
            <a:ext cx="5710447" cy="369332"/>
            <a:chOff x="551384" y="1052736"/>
            <a:chExt cx="5492101" cy="369332"/>
          </a:xfrm>
        </p:grpSpPr>
        <p:sp>
          <p:nvSpPr>
            <p:cNvPr id="44" name="Pentagon 41">
              <a:extLst>
                <a:ext uri="{FF2B5EF4-FFF2-40B4-BE49-F238E27FC236}">
                  <a16:creationId xmlns:a16="http://schemas.microsoft.com/office/drawing/2014/main" id="{48EFDEB4-8D77-4C19-B65A-24DF71E02AF9}"/>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5" name="Chevron 42">
              <a:extLst>
                <a:ext uri="{FF2B5EF4-FFF2-40B4-BE49-F238E27FC236}">
                  <a16:creationId xmlns:a16="http://schemas.microsoft.com/office/drawing/2014/main" id="{17818338-3244-421D-8170-EB3E0D4C6439}"/>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6" name="Chevron 43">
              <a:extLst>
                <a:ext uri="{FF2B5EF4-FFF2-40B4-BE49-F238E27FC236}">
                  <a16:creationId xmlns:a16="http://schemas.microsoft.com/office/drawing/2014/main" id="{C6804744-3E16-4270-9C3F-3D8108084CB1}"/>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7" name="Chevron 44">
              <a:extLst>
                <a:ext uri="{FF2B5EF4-FFF2-40B4-BE49-F238E27FC236}">
                  <a16:creationId xmlns:a16="http://schemas.microsoft.com/office/drawing/2014/main" id="{3ED42FCB-BABD-426D-ABD6-3F23B2D86C5A}"/>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8" name="Chevron 45">
              <a:extLst>
                <a:ext uri="{FF2B5EF4-FFF2-40B4-BE49-F238E27FC236}">
                  <a16:creationId xmlns:a16="http://schemas.microsoft.com/office/drawing/2014/main" id="{607B3A23-F62E-4C3B-A062-26591075D3A6}"/>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9" name="TextBox 46">
              <a:extLst>
                <a:ext uri="{FF2B5EF4-FFF2-40B4-BE49-F238E27FC236}">
                  <a16:creationId xmlns:a16="http://schemas.microsoft.com/office/drawing/2014/main" id="{F1AF69CD-7D49-45FC-90F9-093DEFFFB2D7}"/>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50" name="TextBox 47">
              <a:extLst>
                <a:ext uri="{FF2B5EF4-FFF2-40B4-BE49-F238E27FC236}">
                  <a16:creationId xmlns:a16="http://schemas.microsoft.com/office/drawing/2014/main" id="{00694FE2-415A-4715-8ED0-E05803D14A50}"/>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1" name="TextBox 48">
              <a:extLst>
                <a:ext uri="{FF2B5EF4-FFF2-40B4-BE49-F238E27FC236}">
                  <a16:creationId xmlns:a16="http://schemas.microsoft.com/office/drawing/2014/main" id="{C2C606A1-7079-4843-B492-878BDBFF0C92}"/>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52" name="TextBox 49">
              <a:extLst>
                <a:ext uri="{FF2B5EF4-FFF2-40B4-BE49-F238E27FC236}">
                  <a16:creationId xmlns:a16="http://schemas.microsoft.com/office/drawing/2014/main" id="{F527AE1A-6A6E-4992-81EA-F7FD2E11FA69}"/>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53" name="TextBox 50">
              <a:extLst>
                <a:ext uri="{FF2B5EF4-FFF2-40B4-BE49-F238E27FC236}">
                  <a16:creationId xmlns:a16="http://schemas.microsoft.com/office/drawing/2014/main" id="{6F72938F-43CD-42BA-A7FF-350E405016EF}"/>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39750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fade">
                                      <p:cBhvr>
                                        <p:cTn id="7" dur="2000"/>
                                        <p:tgtEl>
                                          <p:spTgt spid="2396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0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0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0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P spid="26" grpId="0"/>
      <p:bldP spid="27" grpId="0"/>
      <p:bldP spid="28"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hermata 2018-01-23 alle 17.48.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432" y="1412776"/>
            <a:ext cx="8228334" cy="4176464"/>
          </a:xfrm>
          <a:prstGeom prst="rect">
            <a:avLst/>
          </a:prstGeom>
        </p:spPr>
      </p:pic>
      <p:sp>
        <p:nvSpPr>
          <p:cNvPr id="32" name="Ovale 31"/>
          <p:cNvSpPr/>
          <p:nvPr/>
        </p:nvSpPr>
        <p:spPr bwMode="auto">
          <a:xfrm>
            <a:off x="7752184" y="1556791"/>
            <a:ext cx="1440160" cy="3954211"/>
          </a:xfrm>
          <a:prstGeom prst="ellipse">
            <a:avLst/>
          </a:prstGeom>
          <a:noFill/>
          <a:ln w="25400" cap="flat" cmpd="sng" algn="ctr">
            <a:solidFill>
              <a:srgbClr val="7DB3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Arial" charset="0"/>
              <a:ea typeface="ＭＳ Ｐゴシック" pitchFamily="1" charset="-128"/>
            </a:endParaRPr>
          </a:p>
        </p:txBody>
      </p:sp>
      <p:sp>
        <p:nvSpPr>
          <p:cNvPr id="34" name="Rettangolo 33"/>
          <p:cNvSpPr/>
          <p:nvPr/>
        </p:nvSpPr>
        <p:spPr>
          <a:xfrm>
            <a:off x="4367808" y="1805915"/>
            <a:ext cx="3194733" cy="1323439"/>
          </a:xfrm>
          <a:prstGeom prst="rect">
            <a:avLst/>
          </a:prstGeom>
          <a:solidFill>
            <a:schemeClr val="bg1"/>
          </a:solidFill>
          <a:ln>
            <a:solidFill>
              <a:srgbClr val="7DB31D"/>
            </a:solidFill>
          </a:ln>
        </p:spPr>
        <p:txBody>
          <a:bodyPr wrap="square">
            <a:spAutoFit/>
          </a:bodyPr>
          <a:lstStyle/>
          <a:p>
            <a:pPr lvl="0" algn="ctr" eaLnBrk="1" fontAlgn="auto" hangingPunct="1">
              <a:spcBef>
                <a:spcPts val="0"/>
              </a:spcBef>
              <a:spcAft>
                <a:spcPts val="0"/>
              </a:spcAft>
            </a:pPr>
            <a:r>
              <a:rPr lang="pt-BR" sz="1600" dirty="0">
                <a:ln w="19050">
                  <a:noFill/>
                </a:ln>
                <a:solidFill>
                  <a:srgbClr val="235754"/>
                </a:solidFill>
                <a:latin typeface="Arial" pitchFamily="34" charset="0"/>
                <a:cs typeface="Arial" pitchFamily="34" charset="0"/>
              </a:rPr>
              <a:t>TRABALHOS CIENTIFICOS  SOBRE O USO DE BIOSTIMULANTES NA AGRICULTURA PUBLICADOS A NIVEL MUNDIAL</a:t>
            </a:r>
            <a:endParaRPr lang="en-US" sz="1600" dirty="0">
              <a:ln w="19050">
                <a:noFill/>
              </a:ln>
              <a:solidFill>
                <a:srgbClr val="235754"/>
              </a:solidFill>
              <a:latin typeface="Arial" pitchFamily="34" charset="0"/>
              <a:cs typeface="Arial" pitchFamily="34" charset="0"/>
            </a:endParaRPr>
          </a:p>
        </p:txBody>
      </p:sp>
      <p:sp>
        <p:nvSpPr>
          <p:cNvPr id="2" name="TextBox 1"/>
          <p:cNvSpPr txBox="1"/>
          <p:nvPr/>
        </p:nvSpPr>
        <p:spPr>
          <a:xfrm>
            <a:off x="903720" y="5589240"/>
            <a:ext cx="469950" cy="246221"/>
          </a:xfrm>
          <a:prstGeom prst="rect">
            <a:avLst/>
          </a:prstGeom>
          <a:noFill/>
        </p:spPr>
        <p:txBody>
          <a:bodyPr wrap="none" rtlCol="0">
            <a:spAutoFit/>
          </a:bodyPr>
          <a:lstStyle/>
          <a:p>
            <a:r>
              <a:rPr lang="en-US" sz="1000" b="0" dirty="0">
                <a:solidFill>
                  <a:schemeClr val="bg2">
                    <a:lumMod val="75000"/>
                  </a:schemeClr>
                </a:solidFill>
              </a:rPr>
              <a:t>1961</a:t>
            </a:r>
          </a:p>
        </p:txBody>
      </p:sp>
      <p:sp>
        <p:nvSpPr>
          <p:cNvPr id="9" name="TextBox 8"/>
          <p:cNvSpPr txBox="1"/>
          <p:nvPr/>
        </p:nvSpPr>
        <p:spPr>
          <a:xfrm>
            <a:off x="1589694" y="5589240"/>
            <a:ext cx="469950" cy="246221"/>
          </a:xfrm>
          <a:prstGeom prst="rect">
            <a:avLst/>
          </a:prstGeom>
          <a:noFill/>
        </p:spPr>
        <p:txBody>
          <a:bodyPr wrap="none" rtlCol="0">
            <a:spAutoFit/>
          </a:bodyPr>
          <a:lstStyle/>
          <a:p>
            <a:r>
              <a:rPr lang="en-US" sz="1000" b="0" dirty="0">
                <a:solidFill>
                  <a:schemeClr val="bg2">
                    <a:lumMod val="75000"/>
                  </a:schemeClr>
                </a:solidFill>
              </a:rPr>
              <a:t>1966</a:t>
            </a:r>
          </a:p>
        </p:txBody>
      </p:sp>
      <p:sp>
        <p:nvSpPr>
          <p:cNvPr id="10" name="TextBox 9"/>
          <p:cNvSpPr txBox="1"/>
          <p:nvPr/>
        </p:nvSpPr>
        <p:spPr>
          <a:xfrm>
            <a:off x="2309774" y="5589240"/>
            <a:ext cx="469950" cy="246221"/>
          </a:xfrm>
          <a:prstGeom prst="rect">
            <a:avLst/>
          </a:prstGeom>
          <a:noFill/>
        </p:spPr>
        <p:txBody>
          <a:bodyPr wrap="none" rtlCol="0">
            <a:spAutoFit/>
          </a:bodyPr>
          <a:lstStyle/>
          <a:p>
            <a:r>
              <a:rPr lang="en-US" sz="1000" b="0" dirty="0">
                <a:solidFill>
                  <a:schemeClr val="bg2">
                    <a:lumMod val="75000"/>
                  </a:schemeClr>
                </a:solidFill>
              </a:rPr>
              <a:t>1971</a:t>
            </a:r>
          </a:p>
        </p:txBody>
      </p:sp>
      <p:sp>
        <p:nvSpPr>
          <p:cNvPr id="11" name="TextBox 10"/>
          <p:cNvSpPr txBox="1"/>
          <p:nvPr/>
        </p:nvSpPr>
        <p:spPr>
          <a:xfrm>
            <a:off x="2995748" y="5589240"/>
            <a:ext cx="469950" cy="246221"/>
          </a:xfrm>
          <a:prstGeom prst="rect">
            <a:avLst/>
          </a:prstGeom>
          <a:noFill/>
        </p:spPr>
        <p:txBody>
          <a:bodyPr wrap="none" rtlCol="0">
            <a:spAutoFit/>
          </a:bodyPr>
          <a:lstStyle/>
          <a:p>
            <a:r>
              <a:rPr lang="en-US" sz="1000" b="0" dirty="0">
                <a:solidFill>
                  <a:schemeClr val="bg2">
                    <a:lumMod val="75000"/>
                  </a:schemeClr>
                </a:solidFill>
              </a:rPr>
              <a:t>1976</a:t>
            </a:r>
          </a:p>
        </p:txBody>
      </p:sp>
      <p:sp>
        <p:nvSpPr>
          <p:cNvPr id="13" name="TextBox 12"/>
          <p:cNvSpPr txBox="1"/>
          <p:nvPr/>
        </p:nvSpPr>
        <p:spPr>
          <a:xfrm>
            <a:off x="3708236" y="5589240"/>
            <a:ext cx="469950" cy="246221"/>
          </a:xfrm>
          <a:prstGeom prst="rect">
            <a:avLst/>
          </a:prstGeom>
          <a:noFill/>
        </p:spPr>
        <p:txBody>
          <a:bodyPr wrap="none" rtlCol="0">
            <a:spAutoFit/>
          </a:bodyPr>
          <a:lstStyle/>
          <a:p>
            <a:r>
              <a:rPr lang="en-US" sz="1000" b="0" dirty="0">
                <a:solidFill>
                  <a:schemeClr val="bg2">
                    <a:lumMod val="75000"/>
                  </a:schemeClr>
                </a:solidFill>
              </a:rPr>
              <a:t>1981</a:t>
            </a:r>
          </a:p>
        </p:txBody>
      </p:sp>
      <p:sp>
        <p:nvSpPr>
          <p:cNvPr id="14" name="TextBox 13"/>
          <p:cNvSpPr txBox="1"/>
          <p:nvPr/>
        </p:nvSpPr>
        <p:spPr>
          <a:xfrm>
            <a:off x="4394210" y="5589240"/>
            <a:ext cx="469950" cy="246221"/>
          </a:xfrm>
          <a:prstGeom prst="rect">
            <a:avLst/>
          </a:prstGeom>
          <a:noFill/>
        </p:spPr>
        <p:txBody>
          <a:bodyPr wrap="none" rtlCol="0">
            <a:spAutoFit/>
          </a:bodyPr>
          <a:lstStyle/>
          <a:p>
            <a:r>
              <a:rPr lang="en-US" sz="1000" b="0" dirty="0">
                <a:solidFill>
                  <a:schemeClr val="bg2">
                    <a:lumMod val="75000"/>
                  </a:schemeClr>
                </a:solidFill>
              </a:rPr>
              <a:t>1986</a:t>
            </a:r>
          </a:p>
        </p:txBody>
      </p:sp>
      <p:sp>
        <p:nvSpPr>
          <p:cNvPr id="15" name="TextBox 14"/>
          <p:cNvSpPr txBox="1"/>
          <p:nvPr/>
        </p:nvSpPr>
        <p:spPr>
          <a:xfrm>
            <a:off x="5114290" y="5589240"/>
            <a:ext cx="469950" cy="246221"/>
          </a:xfrm>
          <a:prstGeom prst="rect">
            <a:avLst/>
          </a:prstGeom>
          <a:noFill/>
        </p:spPr>
        <p:txBody>
          <a:bodyPr wrap="none" rtlCol="0">
            <a:spAutoFit/>
          </a:bodyPr>
          <a:lstStyle/>
          <a:p>
            <a:r>
              <a:rPr lang="en-US" sz="1000" b="0" dirty="0">
                <a:solidFill>
                  <a:schemeClr val="bg2">
                    <a:lumMod val="75000"/>
                  </a:schemeClr>
                </a:solidFill>
              </a:rPr>
              <a:t>1991</a:t>
            </a:r>
          </a:p>
        </p:txBody>
      </p:sp>
      <p:sp>
        <p:nvSpPr>
          <p:cNvPr id="16" name="TextBox 15"/>
          <p:cNvSpPr txBox="1"/>
          <p:nvPr/>
        </p:nvSpPr>
        <p:spPr>
          <a:xfrm>
            <a:off x="5800264" y="5589240"/>
            <a:ext cx="469950" cy="246221"/>
          </a:xfrm>
          <a:prstGeom prst="rect">
            <a:avLst/>
          </a:prstGeom>
          <a:noFill/>
        </p:spPr>
        <p:txBody>
          <a:bodyPr wrap="none" rtlCol="0">
            <a:spAutoFit/>
          </a:bodyPr>
          <a:lstStyle/>
          <a:p>
            <a:r>
              <a:rPr lang="en-US" sz="1000" b="0" dirty="0">
                <a:solidFill>
                  <a:schemeClr val="bg2">
                    <a:lumMod val="75000"/>
                  </a:schemeClr>
                </a:solidFill>
              </a:rPr>
              <a:t>1996</a:t>
            </a:r>
          </a:p>
        </p:txBody>
      </p:sp>
      <p:sp>
        <p:nvSpPr>
          <p:cNvPr id="17" name="TextBox 16"/>
          <p:cNvSpPr txBox="1"/>
          <p:nvPr/>
        </p:nvSpPr>
        <p:spPr>
          <a:xfrm>
            <a:off x="6558246" y="5589240"/>
            <a:ext cx="469950" cy="246221"/>
          </a:xfrm>
          <a:prstGeom prst="rect">
            <a:avLst/>
          </a:prstGeom>
          <a:noFill/>
        </p:spPr>
        <p:txBody>
          <a:bodyPr wrap="none" rtlCol="0">
            <a:spAutoFit/>
          </a:bodyPr>
          <a:lstStyle/>
          <a:p>
            <a:r>
              <a:rPr lang="en-US" sz="1000" b="0" dirty="0">
                <a:solidFill>
                  <a:schemeClr val="bg2">
                    <a:lumMod val="75000"/>
                  </a:schemeClr>
                </a:solidFill>
              </a:rPr>
              <a:t>2001</a:t>
            </a:r>
          </a:p>
        </p:txBody>
      </p:sp>
      <p:sp>
        <p:nvSpPr>
          <p:cNvPr id="18" name="TextBox 17"/>
          <p:cNvSpPr txBox="1"/>
          <p:nvPr/>
        </p:nvSpPr>
        <p:spPr>
          <a:xfrm>
            <a:off x="7244220" y="5589240"/>
            <a:ext cx="469950" cy="246221"/>
          </a:xfrm>
          <a:prstGeom prst="rect">
            <a:avLst/>
          </a:prstGeom>
          <a:noFill/>
        </p:spPr>
        <p:txBody>
          <a:bodyPr wrap="none" rtlCol="0">
            <a:spAutoFit/>
          </a:bodyPr>
          <a:lstStyle/>
          <a:p>
            <a:r>
              <a:rPr lang="en-US" sz="1000" b="0" dirty="0">
                <a:solidFill>
                  <a:schemeClr val="bg2">
                    <a:lumMod val="75000"/>
                  </a:schemeClr>
                </a:solidFill>
              </a:rPr>
              <a:t>2006</a:t>
            </a:r>
          </a:p>
        </p:txBody>
      </p:sp>
      <p:sp>
        <p:nvSpPr>
          <p:cNvPr id="19" name="TextBox 18"/>
          <p:cNvSpPr txBox="1"/>
          <p:nvPr/>
        </p:nvSpPr>
        <p:spPr>
          <a:xfrm>
            <a:off x="7926398" y="5589240"/>
            <a:ext cx="460433" cy="246221"/>
          </a:xfrm>
          <a:prstGeom prst="rect">
            <a:avLst/>
          </a:prstGeom>
          <a:noFill/>
        </p:spPr>
        <p:txBody>
          <a:bodyPr wrap="none" rtlCol="0">
            <a:spAutoFit/>
          </a:bodyPr>
          <a:lstStyle/>
          <a:p>
            <a:r>
              <a:rPr lang="en-US" sz="1000" b="0" dirty="0">
                <a:solidFill>
                  <a:schemeClr val="bg2">
                    <a:lumMod val="75000"/>
                  </a:schemeClr>
                </a:solidFill>
              </a:rPr>
              <a:t>2011</a:t>
            </a:r>
          </a:p>
        </p:txBody>
      </p:sp>
      <p:sp>
        <p:nvSpPr>
          <p:cNvPr id="20" name="TextBox 19"/>
          <p:cNvSpPr txBox="1"/>
          <p:nvPr/>
        </p:nvSpPr>
        <p:spPr>
          <a:xfrm>
            <a:off x="8612372" y="5589240"/>
            <a:ext cx="469950" cy="246221"/>
          </a:xfrm>
          <a:prstGeom prst="rect">
            <a:avLst/>
          </a:prstGeom>
          <a:noFill/>
        </p:spPr>
        <p:txBody>
          <a:bodyPr wrap="none" rtlCol="0">
            <a:spAutoFit/>
          </a:bodyPr>
          <a:lstStyle/>
          <a:p>
            <a:r>
              <a:rPr lang="en-US" sz="1000" b="0" dirty="0">
                <a:solidFill>
                  <a:schemeClr val="bg2">
                    <a:lumMod val="75000"/>
                  </a:schemeClr>
                </a:solidFill>
              </a:rPr>
              <a:t>2016</a:t>
            </a:r>
          </a:p>
        </p:txBody>
      </p:sp>
      <p:sp>
        <p:nvSpPr>
          <p:cNvPr id="21" name="TextBox 20"/>
          <p:cNvSpPr txBox="1"/>
          <p:nvPr/>
        </p:nvSpPr>
        <p:spPr>
          <a:xfrm>
            <a:off x="8029938" y="5795972"/>
            <a:ext cx="1018390" cy="369332"/>
          </a:xfrm>
          <a:prstGeom prst="rect">
            <a:avLst/>
          </a:prstGeom>
          <a:noFill/>
        </p:spPr>
        <p:txBody>
          <a:bodyPr wrap="none" rtlCol="0">
            <a:spAutoFit/>
          </a:bodyPr>
          <a:lstStyle/>
          <a:p>
            <a:r>
              <a:rPr lang="en-US" sz="1800" dirty="0">
                <a:solidFill>
                  <a:srgbClr val="006666"/>
                </a:solidFill>
              </a:rPr>
              <a:t>Scopus</a:t>
            </a:r>
          </a:p>
        </p:txBody>
      </p:sp>
      <p:sp>
        <p:nvSpPr>
          <p:cNvPr id="22" name="TextBox 21"/>
          <p:cNvSpPr txBox="1"/>
          <p:nvPr/>
        </p:nvSpPr>
        <p:spPr>
          <a:xfrm rot="16200000">
            <a:off x="113851" y="3218462"/>
            <a:ext cx="833256" cy="246221"/>
          </a:xfrm>
          <a:prstGeom prst="rect">
            <a:avLst/>
          </a:prstGeom>
          <a:noFill/>
        </p:spPr>
        <p:txBody>
          <a:bodyPr wrap="none" rtlCol="0">
            <a:spAutoFit/>
          </a:bodyPr>
          <a:lstStyle/>
          <a:p>
            <a:r>
              <a:rPr lang="en-US" sz="1000" b="0" dirty="0">
                <a:solidFill>
                  <a:schemeClr val="bg2">
                    <a:lumMod val="75000"/>
                  </a:schemeClr>
                </a:solidFill>
              </a:rPr>
              <a:t>Documents</a:t>
            </a:r>
          </a:p>
        </p:txBody>
      </p:sp>
      <p:sp>
        <p:nvSpPr>
          <p:cNvPr id="23" name="TextBox 22"/>
          <p:cNvSpPr txBox="1"/>
          <p:nvPr/>
        </p:nvSpPr>
        <p:spPr>
          <a:xfrm>
            <a:off x="687009" y="1305436"/>
            <a:ext cx="398629" cy="4067780"/>
          </a:xfrm>
          <a:prstGeom prst="rect">
            <a:avLst/>
          </a:prstGeom>
          <a:noFill/>
        </p:spPr>
        <p:txBody>
          <a:bodyPr wrap="none" rtlCol="0">
            <a:spAutoFit/>
          </a:bodyPr>
          <a:lstStyle/>
          <a:p>
            <a:pPr>
              <a:lnSpc>
                <a:spcPct val="200000"/>
              </a:lnSpc>
            </a:pPr>
            <a:r>
              <a:rPr lang="en-US" sz="1000" b="0" dirty="0">
                <a:solidFill>
                  <a:schemeClr val="bg2">
                    <a:lumMod val="75000"/>
                  </a:schemeClr>
                </a:solidFill>
              </a:rPr>
              <a:t>150</a:t>
            </a:r>
          </a:p>
          <a:p>
            <a:pPr>
              <a:lnSpc>
                <a:spcPct val="200000"/>
              </a:lnSpc>
            </a:pPr>
            <a:endParaRPr lang="en-US" sz="1000" b="0" dirty="0">
              <a:solidFill>
                <a:schemeClr val="bg2">
                  <a:lumMod val="75000"/>
                </a:schemeClr>
              </a:solidFill>
            </a:endParaRPr>
          </a:p>
          <a:p>
            <a:pPr>
              <a:lnSpc>
                <a:spcPct val="200000"/>
              </a:lnSpc>
            </a:pPr>
            <a:r>
              <a:rPr lang="en-US" sz="1000" b="0" dirty="0">
                <a:solidFill>
                  <a:schemeClr val="bg2">
                    <a:lumMod val="75000"/>
                  </a:schemeClr>
                </a:solidFill>
              </a:rPr>
              <a:t>125</a:t>
            </a:r>
          </a:p>
          <a:p>
            <a:pPr>
              <a:lnSpc>
                <a:spcPct val="200000"/>
              </a:lnSpc>
            </a:pPr>
            <a:endParaRPr lang="en-US" sz="1000" b="0" dirty="0">
              <a:solidFill>
                <a:schemeClr val="bg2">
                  <a:lumMod val="75000"/>
                </a:schemeClr>
              </a:solidFill>
            </a:endParaRPr>
          </a:p>
          <a:p>
            <a:pPr>
              <a:lnSpc>
                <a:spcPct val="200000"/>
              </a:lnSpc>
            </a:pPr>
            <a:r>
              <a:rPr lang="en-US" sz="1000" b="0" dirty="0">
                <a:solidFill>
                  <a:schemeClr val="bg2">
                    <a:lumMod val="75000"/>
                  </a:schemeClr>
                </a:solidFill>
              </a:rPr>
              <a:t>100</a:t>
            </a:r>
          </a:p>
          <a:p>
            <a:pPr>
              <a:lnSpc>
                <a:spcPct val="200000"/>
              </a:lnSpc>
            </a:pPr>
            <a:endParaRPr lang="en-US" sz="1000" b="0" dirty="0">
              <a:solidFill>
                <a:schemeClr val="bg2">
                  <a:lumMod val="75000"/>
                </a:schemeClr>
              </a:solidFill>
            </a:endParaRPr>
          </a:p>
          <a:p>
            <a:pPr>
              <a:lnSpc>
                <a:spcPct val="200000"/>
              </a:lnSpc>
            </a:pPr>
            <a:r>
              <a:rPr lang="en-US" sz="1000" b="0" dirty="0">
                <a:solidFill>
                  <a:schemeClr val="bg2">
                    <a:lumMod val="75000"/>
                  </a:schemeClr>
                </a:solidFill>
              </a:rPr>
              <a:t>75</a:t>
            </a:r>
          </a:p>
          <a:p>
            <a:pPr>
              <a:lnSpc>
                <a:spcPct val="200000"/>
              </a:lnSpc>
            </a:pPr>
            <a:endParaRPr lang="en-US" sz="1000" b="0" dirty="0">
              <a:solidFill>
                <a:schemeClr val="bg2">
                  <a:lumMod val="75000"/>
                </a:schemeClr>
              </a:solidFill>
            </a:endParaRPr>
          </a:p>
          <a:p>
            <a:pPr>
              <a:lnSpc>
                <a:spcPct val="200000"/>
              </a:lnSpc>
            </a:pPr>
            <a:r>
              <a:rPr lang="en-US" sz="1000" b="0" dirty="0">
                <a:solidFill>
                  <a:schemeClr val="bg2">
                    <a:lumMod val="75000"/>
                  </a:schemeClr>
                </a:solidFill>
              </a:rPr>
              <a:t>50</a:t>
            </a:r>
          </a:p>
          <a:p>
            <a:pPr>
              <a:lnSpc>
                <a:spcPct val="200000"/>
              </a:lnSpc>
            </a:pPr>
            <a:endParaRPr lang="en-US" sz="1000" b="0" dirty="0">
              <a:solidFill>
                <a:schemeClr val="bg2">
                  <a:lumMod val="75000"/>
                </a:schemeClr>
              </a:solidFill>
            </a:endParaRPr>
          </a:p>
          <a:p>
            <a:pPr>
              <a:lnSpc>
                <a:spcPct val="200000"/>
              </a:lnSpc>
            </a:pPr>
            <a:r>
              <a:rPr lang="en-US" sz="1000" b="0" dirty="0">
                <a:solidFill>
                  <a:schemeClr val="bg2">
                    <a:lumMod val="75000"/>
                  </a:schemeClr>
                </a:solidFill>
              </a:rPr>
              <a:t>25</a:t>
            </a:r>
          </a:p>
          <a:p>
            <a:pPr>
              <a:lnSpc>
                <a:spcPct val="200000"/>
              </a:lnSpc>
            </a:pPr>
            <a:endParaRPr lang="en-US" sz="1000" b="0" dirty="0">
              <a:solidFill>
                <a:schemeClr val="bg2">
                  <a:lumMod val="75000"/>
                </a:schemeClr>
              </a:solidFill>
            </a:endParaRPr>
          </a:p>
          <a:p>
            <a:pPr>
              <a:lnSpc>
                <a:spcPct val="200000"/>
              </a:lnSpc>
            </a:pPr>
            <a:r>
              <a:rPr lang="en-US" sz="1000" b="0" dirty="0">
                <a:solidFill>
                  <a:schemeClr val="bg2">
                    <a:lumMod val="75000"/>
                  </a:schemeClr>
                </a:solidFill>
              </a:rPr>
              <a:t>0</a:t>
            </a:r>
          </a:p>
        </p:txBody>
      </p:sp>
      <p:sp>
        <p:nvSpPr>
          <p:cNvPr id="26" name="CasellaDiTesto 1">
            <a:extLst>
              <a:ext uri="{FF2B5EF4-FFF2-40B4-BE49-F238E27FC236}">
                <a16:creationId xmlns:a16="http://schemas.microsoft.com/office/drawing/2014/main" id="{1A33363F-C5CF-4607-A8AD-EEB853F7137E}"/>
              </a:ext>
            </a:extLst>
          </p:cNvPr>
          <p:cNvSpPr txBox="1"/>
          <p:nvPr/>
        </p:nvSpPr>
        <p:spPr>
          <a:xfrm>
            <a:off x="432048" y="548680"/>
            <a:ext cx="11856640" cy="400110"/>
          </a:xfrm>
          <a:prstGeom prst="rect">
            <a:avLst/>
          </a:prstGeom>
          <a:noFill/>
        </p:spPr>
        <p:txBody>
          <a:bodyPr wrap="square" rtlCol="0">
            <a:spAutoFit/>
          </a:bodyPr>
          <a:lstStyle/>
          <a:p>
            <a:pPr lvl="0" eaLnBrk="1" fontAlgn="auto" hangingPunct="1">
              <a:spcBef>
                <a:spcPts val="0"/>
              </a:spcBef>
              <a:spcAft>
                <a:spcPts val="0"/>
              </a:spcAft>
            </a:pPr>
            <a:r>
              <a:rPr lang="pt-BR" sz="2000" dirty="0">
                <a:solidFill>
                  <a:schemeClr val="bg1">
                    <a:lumMod val="50000"/>
                  </a:schemeClr>
                </a:solidFill>
                <a:latin typeface="Arial"/>
              </a:rPr>
              <a:t>TRABALHOS CIENTÍFICOS UTILIZANDO O TERMO “BIOSTIMULANTE”</a:t>
            </a:r>
            <a:endParaRPr lang="en-US" sz="2000" dirty="0">
              <a:solidFill>
                <a:schemeClr val="bg1">
                  <a:lumMod val="50000"/>
                </a:schemeClr>
              </a:solidFill>
              <a:latin typeface="Arial"/>
            </a:endParaRPr>
          </a:p>
        </p:txBody>
      </p:sp>
      <p:sp>
        <p:nvSpPr>
          <p:cNvPr id="27" name="CasellaDiTesto 5">
            <a:extLst>
              <a:ext uri="{FF2B5EF4-FFF2-40B4-BE49-F238E27FC236}">
                <a16:creationId xmlns:a16="http://schemas.microsoft.com/office/drawing/2014/main" id="{35C9F634-0B0E-420D-B151-866FE5B79458}"/>
              </a:ext>
            </a:extLst>
          </p:cNvPr>
          <p:cNvSpPr txBox="1"/>
          <p:nvPr/>
        </p:nvSpPr>
        <p:spPr>
          <a:xfrm>
            <a:off x="420619" y="188640"/>
            <a:ext cx="8843731"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BIOESTIMULANTES DE PLANTAS</a:t>
            </a:r>
          </a:p>
        </p:txBody>
      </p:sp>
    </p:spTree>
    <p:extLst>
      <p:ext uri="{BB962C8B-B14F-4D97-AF65-F5344CB8AC3E}">
        <p14:creationId xmlns:p14="http://schemas.microsoft.com/office/powerpoint/2010/main" val="3114797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torriero\Desktop\4435182632013_wena10.jpg"/>
          <p:cNvPicPr>
            <a:picLocks noChangeAspect="1" noChangeArrowheads="1"/>
          </p:cNvPicPr>
          <p:nvPr/>
        </p:nvPicPr>
        <p:blipFill rotWithShape="1">
          <a:blip r:embed="rId3" cstate="print"/>
          <a:srcRect t="57095" b="3062"/>
          <a:stretch/>
        </p:blipFill>
        <p:spPr bwMode="auto">
          <a:xfrm>
            <a:off x="11074" y="1174670"/>
            <a:ext cx="12190413" cy="2254330"/>
          </a:xfrm>
          <a:prstGeom prst="rect">
            <a:avLst/>
          </a:prstGeom>
          <a:noFill/>
        </p:spPr>
      </p:pic>
      <p:sp>
        <p:nvSpPr>
          <p:cNvPr id="30" name="CasellaDiTesto 1"/>
          <p:cNvSpPr txBox="1">
            <a:spLocks noChangeArrowheads="1"/>
          </p:cNvSpPr>
          <p:nvPr/>
        </p:nvSpPr>
        <p:spPr bwMode="auto">
          <a:xfrm>
            <a:off x="5818288" y="2912939"/>
            <a:ext cx="246276" cy="369332"/>
          </a:xfrm>
          <a:prstGeom prst="rect">
            <a:avLst/>
          </a:prstGeom>
          <a:noFill/>
          <a:ln w="9525">
            <a:noFill/>
            <a:miter lim="800000"/>
            <a:headEnd/>
            <a:tailEnd/>
          </a:ln>
        </p:spPr>
        <p:txBody>
          <a:bodyPr wrap="none" lIns="121810" tIns="60905" rIns="121810" bIns="60905">
            <a:spAutoFit/>
          </a:bodyPr>
          <a:lstStyle/>
          <a:p>
            <a:pPr eaLnBrk="1" hangingPunct="1"/>
            <a:endParaRPr lang="en-US" baseline="30000">
              <a:solidFill>
                <a:prstClr val="black"/>
              </a:solidFill>
              <a:latin typeface="Arial" pitchFamily="34" charset="0"/>
              <a:cs typeface="Arial" pitchFamily="34" charset="0"/>
            </a:endParaRPr>
          </a:p>
        </p:txBody>
      </p:sp>
      <p:sp>
        <p:nvSpPr>
          <p:cNvPr id="32" name="Line 17"/>
          <p:cNvSpPr>
            <a:spLocks noChangeShapeType="1"/>
          </p:cNvSpPr>
          <p:nvPr/>
        </p:nvSpPr>
        <p:spPr bwMode="auto">
          <a:xfrm>
            <a:off x="7450256" y="2924944"/>
            <a:ext cx="243808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10" tIns="60905" rIns="121810" bIns="60905" anchor="ctr"/>
          <a:lstStyle/>
          <a:p>
            <a:pPr eaLnBrk="1" hangingPunct="1">
              <a:defRPr/>
            </a:pPr>
            <a:endParaRPr lang="it-IT">
              <a:solidFill>
                <a:prstClr val="black"/>
              </a:solidFill>
              <a:latin typeface="Arial" pitchFamily="34" charset="0"/>
              <a:ea typeface="ＭＳ Ｐゴシック" charset="0"/>
              <a:cs typeface="ＭＳ Ｐゴシック" charset="0"/>
            </a:endParaRPr>
          </a:p>
        </p:txBody>
      </p:sp>
      <p:sp>
        <p:nvSpPr>
          <p:cNvPr id="33" name="Line 18"/>
          <p:cNvSpPr>
            <a:spLocks noChangeShapeType="1"/>
          </p:cNvSpPr>
          <p:nvPr/>
        </p:nvSpPr>
        <p:spPr bwMode="auto">
          <a:xfrm>
            <a:off x="7450256" y="2564904"/>
            <a:ext cx="2438083" cy="0"/>
          </a:xfrm>
          <a:prstGeom prst="line">
            <a:avLst/>
          </a:prstGeom>
          <a:noFill/>
          <a:ln w="38100" cmpd="dbl">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10" tIns="60905" rIns="121810" bIns="60905" anchor="ctr"/>
          <a:lstStyle/>
          <a:p>
            <a:pPr eaLnBrk="1" hangingPunct="1">
              <a:defRPr/>
            </a:pPr>
            <a:endParaRPr lang="it-IT">
              <a:solidFill>
                <a:prstClr val="black"/>
              </a:solidFill>
              <a:latin typeface="Arial" pitchFamily="34" charset="0"/>
              <a:ea typeface="ＭＳ Ｐゴシック" charset="0"/>
              <a:cs typeface="ＭＳ Ｐゴシック" charset="0"/>
            </a:endParaRPr>
          </a:p>
        </p:txBody>
      </p:sp>
      <p:sp>
        <p:nvSpPr>
          <p:cNvPr id="38" name="Text Box 43"/>
          <p:cNvSpPr txBox="1">
            <a:spLocks noChangeArrowheads="1"/>
          </p:cNvSpPr>
          <p:nvPr/>
        </p:nvSpPr>
        <p:spPr bwMode="auto">
          <a:xfrm>
            <a:off x="7343674" y="2639145"/>
            <a:ext cx="3466517" cy="357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121810" tIns="60905" rIns="121810" bIns="60905">
            <a:spAutoFit/>
          </a:bodyPr>
          <a:lstStyle>
            <a:lvl1pPr>
              <a:defRPr sz="2400" baseline="30000">
                <a:solidFill>
                  <a:schemeClr val="tx1"/>
                </a:solidFill>
                <a:latin typeface="Arial" charset="0"/>
                <a:ea typeface="ＭＳ Ｐゴシック" charset="0"/>
                <a:cs typeface="ＭＳ Ｐゴシック" charset="0"/>
              </a:defRPr>
            </a:lvl1pPr>
            <a:lvl2pPr marL="742950" indent="-285750">
              <a:defRPr sz="2400" baseline="30000">
                <a:solidFill>
                  <a:schemeClr val="tx1"/>
                </a:solidFill>
                <a:latin typeface="Arial" charset="0"/>
                <a:ea typeface="ＭＳ Ｐゴシック" charset="0"/>
              </a:defRPr>
            </a:lvl2pPr>
            <a:lvl3pPr marL="1143000" indent="-228600">
              <a:defRPr sz="2400" baseline="30000">
                <a:solidFill>
                  <a:schemeClr val="tx1"/>
                </a:solidFill>
                <a:latin typeface="Arial" charset="0"/>
                <a:ea typeface="ＭＳ Ｐゴシック" charset="0"/>
              </a:defRPr>
            </a:lvl3pPr>
            <a:lvl4pPr marL="1600200" indent="-228600">
              <a:defRPr sz="2400" baseline="30000">
                <a:solidFill>
                  <a:schemeClr val="tx1"/>
                </a:solidFill>
                <a:latin typeface="Arial" charset="0"/>
                <a:ea typeface="ＭＳ Ｐゴシック" charset="0"/>
              </a:defRPr>
            </a:lvl4pPr>
            <a:lvl5pPr marL="2057400" indent="-228600">
              <a:defRPr sz="2400" baseline="30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30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30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30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30000">
                <a:solidFill>
                  <a:schemeClr val="tx1"/>
                </a:solidFill>
                <a:latin typeface="Arial" charset="0"/>
                <a:ea typeface="ＭＳ Ｐゴシック" charset="0"/>
              </a:defRPr>
            </a:lvl9pPr>
          </a:lstStyle>
          <a:p>
            <a:pPr eaLnBrk="1" hangingPunct="1">
              <a:lnSpc>
                <a:spcPct val="60000"/>
              </a:lnSpc>
              <a:spcBef>
                <a:spcPct val="50000"/>
              </a:spcBef>
              <a:defRPr/>
            </a:pPr>
            <a:r>
              <a:rPr lang="it-IT" baseline="0" dirty="0">
                <a:solidFill>
                  <a:prstClr val="white"/>
                </a:solidFill>
                <a:latin typeface="Arial Narrow" charset="0"/>
              </a:rPr>
              <a:t>ESTRESSE DE SECA</a:t>
            </a:r>
          </a:p>
        </p:txBody>
      </p:sp>
      <p:grpSp>
        <p:nvGrpSpPr>
          <p:cNvPr id="41" name="Group 26"/>
          <p:cNvGrpSpPr>
            <a:grpSpLocks/>
          </p:cNvGrpSpPr>
          <p:nvPr/>
        </p:nvGrpSpPr>
        <p:grpSpPr bwMode="auto">
          <a:xfrm>
            <a:off x="5040241" y="1160946"/>
            <a:ext cx="1824274" cy="1690688"/>
            <a:chOff x="768" y="432"/>
            <a:chExt cx="960" cy="960"/>
          </a:xfrm>
        </p:grpSpPr>
        <p:sp>
          <p:nvSpPr>
            <p:cNvPr id="42" name="Oval 24"/>
            <p:cNvSpPr>
              <a:spLocks noChangeArrowheads="1"/>
            </p:cNvSpPr>
            <p:nvPr/>
          </p:nvSpPr>
          <p:spPr bwMode="auto">
            <a:xfrm>
              <a:off x="816" y="480"/>
              <a:ext cx="864" cy="864"/>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it-IT">
                <a:solidFill>
                  <a:prstClr val="black"/>
                </a:solidFill>
                <a:latin typeface="Arial" pitchFamily="34" charset="0"/>
                <a:ea typeface="ＭＳ Ｐゴシック" charset="0"/>
                <a:cs typeface="ＭＳ Ｐゴシック" charset="0"/>
              </a:endParaRPr>
            </a:p>
          </p:txBody>
        </p:sp>
        <p:sp>
          <p:nvSpPr>
            <p:cNvPr id="43" name="Oval 25"/>
            <p:cNvSpPr>
              <a:spLocks noChangeArrowheads="1"/>
            </p:cNvSpPr>
            <p:nvPr/>
          </p:nvSpPr>
          <p:spPr bwMode="auto">
            <a:xfrm>
              <a:off x="768" y="432"/>
              <a:ext cx="960" cy="960"/>
            </a:xfrm>
            <a:prstGeom prst="ellipse">
              <a:avLst/>
            </a:prstGeom>
            <a:noFill/>
            <a:ln w="19050" cap="rnd">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it-IT">
                <a:solidFill>
                  <a:prstClr val="black"/>
                </a:solidFill>
                <a:latin typeface="Arial" pitchFamily="34" charset="0"/>
                <a:ea typeface="ＭＳ Ｐゴシック" charset="0"/>
                <a:cs typeface="ＭＳ Ｐゴシック" charset="0"/>
              </a:endParaRPr>
            </a:p>
          </p:txBody>
        </p:sp>
      </p:grpSp>
      <p:sp>
        <p:nvSpPr>
          <p:cNvPr id="44" name="Line 48"/>
          <p:cNvSpPr>
            <a:spLocks noChangeShapeType="1"/>
          </p:cNvSpPr>
          <p:nvPr/>
        </p:nvSpPr>
        <p:spPr bwMode="auto">
          <a:xfrm flipH="1" flipV="1">
            <a:off x="6819282" y="2219415"/>
            <a:ext cx="630974" cy="301367"/>
          </a:xfrm>
          <a:prstGeom prst="line">
            <a:avLst/>
          </a:prstGeom>
          <a:noFill/>
          <a:ln w="1905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810" tIns="60905" rIns="121810" bIns="60905" anchor="ctr"/>
          <a:lstStyle/>
          <a:p>
            <a:pPr eaLnBrk="1" hangingPunct="1">
              <a:defRPr/>
            </a:pPr>
            <a:endParaRPr lang="it-IT">
              <a:solidFill>
                <a:prstClr val="black"/>
              </a:solidFill>
              <a:latin typeface="Arial" pitchFamily="34" charset="0"/>
              <a:ea typeface="ＭＳ Ｐゴシック" charset="0"/>
              <a:cs typeface="ＭＳ Ｐゴシック" charset="0"/>
            </a:endParaRPr>
          </a:p>
        </p:txBody>
      </p:sp>
      <p:sp>
        <p:nvSpPr>
          <p:cNvPr id="45" name="Rettangolo 44"/>
          <p:cNvSpPr/>
          <p:nvPr/>
        </p:nvSpPr>
        <p:spPr>
          <a:xfrm>
            <a:off x="921703" y="2800001"/>
            <a:ext cx="10968486" cy="692386"/>
          </a:xfrm>
          <a:prstGeom prst="rect">
            <a:avLst/>
          </a:prstGeom>
          <a:ln>
            <a:noFill/>
          </a:ln>
        </p:spPr>
        <p:txBody>
          <a:bodyPr wrap="none" lIns="121810" tIns="60905" rIns="121810" bIns="60905">
            <a:spAutoFit/>
          </a:bodyPr>
          <a:lstStyle/>
          <a:p>
            <a:pPr eaLnBrk="1" hangingPunct="1"/>
            <a:r>
              <a:rPr lang="pt-BR" sz="3700" kern="0" dirty="0">
                <a:ln w="12700">
                  <a:noFill/>
                  <a:prstDash val="solid"/>
                </a:ln>
                <a:solidFill>
                  <a:schemeClr val="bg1"/>
                </a:solidFill>
                <a:latin typeface="Arial Narrow" panose="020B0606020202030204" pitchFamily="34" charset="0"/>
                <a:cs typeface="Arial" pitchFamily="34" charset="0"/>
              </a:rPr>
              <a:t>Estudo de caso: resposta ao estresse de seca da planta</a:t>
            </a:r>
            <a:endParaRPr lang="it-IT" sz="3700" dirty="0">
              <a:ln w="12700">
                <a:noFill/>
                <a:prstDash val="solid"/>
              </a:ln>
              <a:solidFill>
                <a:schemeClr val="bg1"/>
              </a:solidFill>
              <a:latin typeface="Arial Narrow" panose="020B0606020202030204" pitchFamily="34" charset="0"/>
              <a:cs typeface="Arial" pitchFamily="34" charset="0"/>
            </a:endParaRPr>
          </a:p>
        </p:txBody>
      </p:sp>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620"/>
          <a:stretch/>
        </p:blipFill>
        <p:spPr bwMode="auto">
          <a:xfrm>
            <a:off x="1854674" y="3646955"/>
            <a:ext cx="7259314" cy="251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72720"/>
          <a:stretch/>
        </p:blipFill>
        <p:spPr bwMode="auto">
          <a:xfrm>
            <a:off x="3467995" y="6315393"/>
            <a:ext cx="1396012" cy="36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84373" y="4111870"/>
            <a:ext cx="1323570" cy="64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36041" y="4270354"/>
            <a:ext cx="1214798" cy="562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72570"/>
          <a:stretch/>
        </p:blipFill>
        <p:spPr bwMode="auto">
          <a:xfrm>
            <a:off x="6819282" y="6302513"/>
            <a:ext cx="1403681" cy="36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rot="16200000">
            <a:off x="421419" y="4764031"/>
            <a:ext cx="2413259" cy="369221"/>
          </a:xfrm>
          <a:prstGeom prst="rect">
            <a:avLst/>
          </a:prstGeom>
          <a:noFill/>
        </p:spPr>
        <p:txBody>
          <a:bodyPr wrap="none" lIns="121810" tIns="60905" rIns="121810" bIns="60905" rtlCol="0">
            <a:spAutoFit/>
          </a:bodyPr>
          <a:lstStyle/>
          <a:p>
            <a:r>
              <a:rPr lang="it-IT" sz="1600" dirty="0"/>
              <a:t>Gene expression level</a:t>
            </a:r>
          </a:p>
        </p:txBody>
      </p:sp>
      <p:sp>
        <p:nvSpPr>
          <p:cNvPr id="3" name="CasellaDiTesto 2"/>
          <p:cNvSpPr txBox="1"/>
          <p:nvPr/>
        </p:nvSpPr>
        <p:spPr>
          <a:xfrm>
            <a:off x="4762308" y="3632851"/>
            <a:ext cx="366225" cy="492331"/>
          </a:xfrm>
          <a:prstGeom prst="rect">
            <a:avLst/>
          </a:prstGeom>
          <a:noFill/>
        </p:spPr>
        <p:txBody>
          <a:bodyPr wrap="none" lIns="121810" tIns="60905" rIns="121810" bIns="60905" rtlCol="0">
            <a:spAutoFit/>
          </a:bodyPr>
          <a:lstStyle/>
          <a:p>
            <a:r>
              <a:rPr lang="it-IT" dirty="0"/>
              <a:t>*</a:t>
            </a:r>
          </a:p>
        </p:txBody>
      </p:sp>
      <p:sp>
        <p:nvSpPr>
          <p:cNvPr id="4" name="CasellaDiTesto 3"/>
          <p:cNvSpPr txBox="1"/>
          <p:nvPr/>
        </p:nvSpPr>
        <p:spPr>
          <a:xfrm>
            <a:off x="9113995" y="3971540"/>
            <a:ext cx="2944178" cy="1138662"/>
          </a:xfrm>
          <a:prstGeom prst="rect">
            <a:avLst/>
          </a:prstGeom>
          <a:noFill/>
        </p:spPr>
        <p:txBody>
          <a:bodyPr wrap="square" lIns="121810" tIns="60905" rIns="121810" bIns="60905" rtlCol="0">
            <a:spAutoFit/>
          </a:bodyPr>
          <a:lstStyle/>
          <a:p>
            <a:pPr algn="ctr"/>
            <a:r>
              <a:rPr lang="it-IT" b="0" dirty="0"/>
              <a:t>*</a:t>
            </a:r>
            <a:r>
              <a:rPr lang="pt-BR" sz="2100" i="1" dirty="0"/>
              <a:t>Gene marcador para percepção de seca</a:t>
            </a:r>
            <a:endParaRPr lang="it-IT" sz="2100" i="1" dirty="0"/>
          </a:p>
        </p:txBody>
      </p:sp>
      <p:sp>
        <p:nvSpPr>
          <p:cNvPr id="36" name="CasellaDiTesto 35"/>
          <p:cNvSpPr txBox="1"/>
          <p:nvPr/>
        </p:nvSpPr>
        <p:spPr>
          <a:xfrm>
            <a:off x="9133181" y="4948647"/>
            <a:ext cx="3068305" cy="861663"/>
          </a:xfrm>
          <a:prstGeom prst="rect">
            <a:avLst/>
          </a:prstGeom>
          <a:noFill/>
        </p:spPr>
        <p:txBody>
          <a:bodyPr wrap="square" lIns="121810" tIns="60905" rIns="121810" bIns="60905" rtlCol="0">
            <a:spAutoFit/>
          </a:bodyPr>
          <a:lstStyle/>
          <a:p>
            <a:pPr algn="ctr"/>
            <a:r>
              <a:rPr lang="it-IT" dirty="0">
                <a:solidFill>
                  <a:srgbClr val="235754"/>
                </a:solidFill>
              </a:rPr>
              <a:t>EFEITO DE ENDURECIMENTO!</a:t>
            </a:r>
          </a:p>
        </p:txBody>
      </p:sp>
      <p:sp>
        <p:nvSpPr>
          <p:cNvPr id="37" name="CasellaDiTesto 36"/>
          <p:cNvSpPr txBox="1"/>
          <p:nvPr/>
        </p:nvSpPr>
        <p:spPr>
          <a:xfrm>
            <a:off x="2746344" y="5931290"/>
            <a:ext cx="1616976" cy="389851"/>
          </a:xfrm>
          <a:prstGeom prst="rect">
            <a:avLst/>
          </a:prstGeom>
          <a:solidFill>
            <a:schemeClr val="bg1"/>
          </a:solidFill>
        </p:spPr>
        <p:txBody>
          <a:bodyPr wrap="square" lIns="121810" tIns="60905" rIns="121810" bIns="60905" rtlCol="0">
            <a:spAutoFit/>
          </a:bodyPr>
          <a:lstStyle/>
          <a:p>
            <a:pPr algn="ctr"/>
            <a:r>
              <a:rPr lang="it-IT" sz="1700" dirty="0"/>
              <a:t>Stress</a:t>
            </a:r>
          </a:p>
        </p:txBody>
      </p:sp>
      <p:sp>
        <p:nvSpPr>
          <p:cNvPr id="39" name="CasellaDiTesto 38"/>
          <p:cNvSpPr txBox="1"/>
          <p:nvPr/>
        </p:nvSpPr>
        <p:spPr>
          <a:xfrm>
            <a:off x="4218479" y="5921458"/>
            <a:ext cx="1616976" cy="389851"/>
          </a:xfrm>
          <a:prstGeom prst="rect">
            <a:avLst/>
          </a:prstGeom>
          <a:solidFill>
            <a:schemeClr val="bg1"/>
          </a:solidFill>
        </p:spPr>
        <p:txBody>
          <a:bodyPr wrap="square" lIns="121810" tIns="60905" rIns="121810" bIns="60905" rtlCol="0">
            <a:spAutoFit/>
          </a:bodyPr>
          <a:lstStyle/>
          <a:p>
            <a:pPr algn="ctr"/>
            <a:r>
              <a:rPr lang="it-IT" sz="1700" dirty="0"/>
              <a:t>Recovery</a:t>
            </a:r>
          </a:p>
        </p:txBody>
      </p:sp>
      <p:sp>
        <p:nvSpPr>
          <p:cNvPr id="40" name="CasellaDiTesto 39"/>
          <p:cNvSpPr txBox="1"/>
          <p:nvPr/>
        </p:nvSpPr>
        <p:spPr>
          <a:xfrm>
            <a:off x="6121272" y="5931290"/>
            <a:ext cx="1616976" cy="389851"/>
          </a:xfrm>
          <a:prstGeom prst="rect">
            <a:avLst/>
          </a:prstGeom>
          <a:solidFill>
            <a:schemeClr val="bg1"/>
          </a:solidFill>
        </p:spPr>
        <p:txBody>
          <a:bodyPr wrap="square" lIns="121810" tIns="60905" rIns="121810" bIns="60905" rtlCol="0">
            <a:spAutoFit/>
          </a:bodyPr>
          <a:lstStyle/>
          <a:p>
            <a:pPr algn="ctr"/>
            <a:r>
              <a:rPr lang="it-IT" sz="1700" dirty="0"/>
              <a:t>Stress</a:t>
            </a:r>
          </a:p>
        </p:txBody>
      </p:sp>
      <p:sp>
        <p:nvSpPr>
          <p:cNvPr id="47" name="CasellaDiTesto 46"/>
          <p:cNvSpPr txBox="1"/>
          <p:nvPr/>
        </p:nvSpPr>
        <p:spPr>
          <a:xfrm>
            <a:off x="7551097" y="5921458"/>
            <a:ext cx="1616976" cy="389851"/>
          </a:xfrm>
          <a:prstGeom prst="rect">
            <a:avLst/>
          </a:prstGeom>
          <a:solidFill>
            <a:schemeClr val="bg1"/>
          </a:solidFill>
        </p:spPr>
        <p:txBody>
          <a:bodyPr wrap="square" lIns="121810" tIns="60905" rIns="121810" bIns="60905" rtlCol="0">
            <a:spAutoFit/>
          </a:bodyPr>
          <a:lstStyle/>
          <a:p>
            <a:pPr algn="ctr"/>
            <a:r>
              <a:rPr lang="it-IT" sz="1700" dirty="0"/>
              <a:t>Recovery</a:t>
            </a:r>
          </a:p>
        </p:txBody>
      </p:sp>
      <p:sp>
        <p:nvSpPr>
          <p:cNvPr id="5" name="Rettangolo 4"/>
          <p:cNvSpPr/>
          <p:nvPr/>
        </p:nvSpPr>
        <p:spPr>
          <a:xfrm>
            <a:off x="472194" y="6282690"/>
            <a:ext cx="1631969" cy="404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10" tIns="60905" rIns="121810" bIns="60905" rtlCol="0" anchor="ctr"/>
          <a:lstStyle/>
          <a:p>
            <a:pPr algn="ctr"/>
            <a:endParaRPr lang="it-IT"/>
          </a:p>
        </p:txBody>
      </p:sp>
      <p:sp>
        <p:nvSpPr>
          <p:cNvPr id="54" name="CasellaDiTesto 1">
            <a:extLst>
              <a:ext uri="{FF2B5EF4-FFF2-40B4-BE49-F238E27FC236}">
                <a16:creationId xmlns:a16="http://schemas.microsoft.com/office/drawing/2014/main" id="{ECD2E116-ED1A-42D7-8E9C-EB943070F312}"/>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55" name="Gruppo 1">
            <a:extLst>
              <a:ext uri="{FF2B5EF4-FFF2-40B4-BE49-F238E27FC236}">
                <a16:creationId xmlns:a16="http://schemas.microsoft.com/office/drawing/2014/main" id="{096971E8-E635-4EFC-ADA1-B0FD446D8BCF}"/>
              </a:ext>
            </a:extLst>
          </p:cNvPr>
          <p:cNvGrpSpPr/>
          <p:nvPr/>
        </p:nvGrpSpPr>
        <p:grpSpPr>
          <a:xfrm>
            <a:off x="479376" y="622205"/>
            <a:ext cx="5710447" cy="369332"/>
            <a:chOff x="551384" y="1052736"/>
            <a:chExt cx="5492101" cy="369332"/>
          </a:xfrm>
        </p:grpSpPr>
        <p:sp>
          <p:nvSpPr>
            <p:cNvPr id="56" name="Pentagon 41">
              <a:extLst>
                <a:ext uri="{FF2B5EF4-FFF2-40B4-BE49-F238E27FC236}">
                  <a16:creationId xmlns:a16="http://schemas.microsoft.com/office/drawing/2014/main" id="{482A64D4-5028-4B42-A281-E5F72E502EF2}"/>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7" name="Chevron 42">
              <a:extLst>
                <a:ext uri="{FF2B5EF4-FFF2-40B4-BE49-F238E27FC236}">
                  <a16:creationId xmlns:a16="http://schemas.microsoft.com/office/drawing/2014/main" id="{A4030E0E-1955-4344-A7CD-D393072B0769}"/>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8" name="Chevron 43">
              <a:extLst>
                <a:ext uri="{FF2B5EF4-FFF2-40B4-BE49-F238E27FC236}">
                  <a16:creationId xmlns:a16="http://schemas.microsoft.com/office/drawing/2014/main" id="{50B5F685-9267-4C0B-B047-5371EE43F918}"/>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9" name="Chevron 44">
              <a:extLst>
                <a:ext uri="{FF2B5EF4-FFF2-40B4-BE49-F238E27FC236}">
                  <a16:creationId xmlns:a16="http://schemas.microsoft.com/office/drawing/2014/main" id="{5D36531F-C54C-4099-AB90-FB9FDFA9935D}"/>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0" name="Chevron 45">
              <a:extLst>
                <a:ext uri="{FF2B5EF4-FFF2-40B4-BE49-F238E27FC236}">
                  <a16:creationId xmlns:a16="http://schemas.microsoft.com/office/drawing/2014/main" id="{0344C8C1-1BC2-4A70-AEDE-941F55E720E9}"/>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1" name="TextBox 46">
              <a:extLst>
                <a:ext uri="{FF2B5EF4-FFF2-40B4-BE49-F238E27FC236}">
                  <a16:creationId xmlns:a16="http://schemas.microsoft.com/office/drawing/2014/main" id="{817A9C06-4F38-4D46-BFFB-481416786383}"/>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2" name="TextBox 47">
              <a:extLst>
                <a:ext uri="{FF2B5EF4-FFF2-40B4-BE49-F238E27FC236}">
                  <a16:creationId xmlns:a16="http://schemas.microsoft.com/office/drawing/2014/main" id="{D325AD88-0566-4F76-8585-C137261E2115}"/>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3" name="TextBox 48">
              <a:extLst>
                <a:ext uri="{FF2B5EF4-FFF2-40B4-BE49-F238E27FC236}">
                  <a16:creationId xmlns:a16="http://schemas.microsoft.com/office/drawing/2014/main" id="{FB22F6B1-1EF6-4355-98CD-C87B1689A026}"/>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64" name="TextBox 49">
              <a:extLst>
                <a:ext uri="{FF2B5EF4-FFF2-40B4-BE49-F238E27FC236}">
                  <a16:creationId xmlns:a16="http://schemas.microsoft.com/office/drawing/2014/main" id="{ED74AAFC-533F-4AF2-81C3-0B6A10293425}"/>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5" name="TextBox 50">
              <a:extLst>
                <a:ext uri="{FF2B5EF4-FFF2-40B4-BE49-F238E27FC236}">
                  <a16:creationId xmlns:a16="http://schemas.microsoft.com/office/drawing/2014/main" id="{8CCF2315-1F0C-43B6-A2AB-31FD5452084F}"/>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585596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fade">
                                      <p:cBhvr>
                                        <p:cTn id="16" dur="500"/>
                                        <p:tgtEl>
                                          <p:spTgt spid="1029"/>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36" grpId="0"/>
      <p:bldP spid="37" grpId="0" animBg="1"/>
      <p:bldP spid="39" grpId="0" animBg="1"/>
      <p:bldP spid="40" grpId="0" animBg="1"/>
      <p:bldP spid="4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magin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5785" y="2159762"/>
            <a:ext cx="1757871" cy="1280149"/>
          </a:xfrm>
          <a:prstGeom prst="rect">
            <a:avLst/>
          </a:prstGeom>
        </p:spPr>
      </p:pic>
      <p:sp>
        <p:nvSpPr>
          <p:cNvPr id="21" name="Rettangolo arrotondato 20"/>
          <p:cNvSpPr/>
          <p:nvPr/>
        </p:nvSpPr>
        <p:spPr>
          <a:xfrm>
            <a:off x="7526711" y="3903176"/>
            <a:ext cx="2309186" cy="136732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2" name="Rettangolo arrotondato 21"/>
          <p:cNvSpPr/>
          <p:nvPr/>
        </p:nvSpPr>
        <p:spPr>
          <a:xfrm>
            <a:off x="6905378" y="5370607"/>
            <a:ext cx="3731867" cy="970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srgbClr val="C00000"/>
              </a:solidFill>
            </a:endParaRPr>
          </a:p>
        </p:txBody>
      </p:sp>
      <p:sp>
        <p:nvSpPr>
          <p:cNvPr id="38" name="Freccia in giù 37"/>
          <p:cNvSpPr/>
          <p:nvPr/>
        </p:nvSpPr>
        <p:spPr>
          <a:xfrm>
            <a:off x="8318056" y="5136186"/>
            <a:ext cx="757606" cy="449054"/>
          </a:xfrm>
          <a:prstGeom prst="downArrow">
            <a:avLst/>
          </a:prstGeom>
          <a:solidFill>
            <a:schemeClr val="bg1">
              <a:lumMod val="8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 name="Text Box 21"/>
          <p:cNvSpPr txBox="1">
            <a:spLocks noChangeArrowheads="1"/>
          </p:cNvSpPr>
          <p:nvPr/>
        </p:nvSpPr>
        <p:spPr bwMode="auto">
          <a:xfrm>
            <a:off x="3827594" y="970807"/>
            <a:ext cx="7109639" cy="40011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pt-BR" sz="2000" dirty="0">
                <a:solidFill>
                  <a:prstClr val="black">
                    <a:lumMod val="50000"/>
                    <a:lumOff val="50000"/>
                  </a:prstClr>
                </a:solidFill>
                <a:latin typeface="Arial" panose="020B0604020202020204" pitchFamily="34" charset="0"/>
                <a:cs typeface="Arial" panose="020B0604020202020204" pitchFamily="34" charset="0"/>
              </a:rPr>
              <a:t>Respostas fisiológicas para o tratamento de MEGAFOL®</a:t>
            </a:r>
            <a:endParaRPr lang="it-IT" sz="2000" dirty="0">
              <a:solidFill>
                <a:prstClr val="black">
                  <a:lumMod val="50000"/>
                  <a:lumOff val="50000"/>
                </a:prstClr>
              </a:solidFill>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355" y="1745036"/>
            <a:ext cx="2600977" cy="1168889"/>
          </a:xfrm>
          <a:prstGeom prst="rect">
            <a:avLst/>
          </a:prstGeom>
        </p:spPr>
      </p:pic>
      <p:sp>
        <p:nvSpPr>
          <p:cNvPr id="4" name="CasellaDiTesto 3"/>
          <p:cNvSpPr txBox="1"/>
          <p:nvPr/>
        </p:nvSpPr>
        <p:spPr>
          <a:xfrm>
            <a:off x="6324761" y="1323842"/>
            <a:ext cx="3463833" cy="523220"/>
          </a:xfrm>
          <a:prstGeom prst="rect">
            <a:avLst/>
          </a:prstGeom>
          <a:noFill/>
        </p:spPr>
        <p:txBody>
          <a:bodyPr wrap="none" rtlCol="0">
            <a:spAutoFit/>
          </a:bodyPr>
          <a:lstStyle/>
          <a:p>
            <a:pPr eaLnBrk="1" fontAlgn="auto" hangingPunct="1">
              <a:spcBef>
                <a:spcPts val="0"/>
              </a:spcBef>
              <a:spcAft>
                <a:spcPts val="0"/>
              </a:spcAft>
            </a:pPr>
            <a:r>
              <a:rPr lang="it-IT" sz="2800" dirty="0">
                <a:solidFill>
                  <a:prstClr val="black">
                    <a:lumMod val="65000"/>
                    <a:lumOff val="35000"/>
                  </a:prstClr>
                </a:solidFill>
                <a:latin typeface="Calibri"/>
                <a:ea typeface="+mn-ea"/>
              </a:rPr>
              <a:t> Abordagem fenomica</a:t>
            </a:r>
            <a:endParaRPr lang="en-US" sz="2800" dirty="0">
              <a:solidFill>
                <a:prstClr val="black">
                  <a:lumMod val="65000"/>
                  <a:lumOff val="35000"/>
                </a:prstClr>
              </a:solidFill>
              <a:latin typeface="Calibri"/>
              <a:ea typeface="+mn-ea"/>
            </a:endParaRPr>
          </a:p>
        </p:txBody>
      </p:sp>
      <p:sp>
        <p:nvSpPr>
          <p:cNvPr id="5" name="CasellaDiTesto 4"/>
          <p:cNvSpPr txBox="1"/>
          <p:nvPr/>
        </p:nvSpPr>
        <p:spPr>
          <a:xfrm>
            <a:off x="608472" y="3949697"/>
            <a:ext cx="2933880" cy="923330"/>
          </a:xfrm>
          <a:prstGeom prst="rect">
            <a:avLst/>
          </a:prstGeom>
          <a:noFill/>
        </p:spPr>
        <p:txBody>
          <a:bodyPr wrap="none" rtlCol="0">
            <a:spAutoFit/>
          </a:bodyPr>
          <a:lstStyle/>
          <a:p>
            <a:pPr algn="ctr" eaLnBrk="1" fontAlgn="auto" hangingPunct="1">
              <a:lnSpc>
                <a:spcPct val="150000"/>
              </a:lnSpc>
              <a:spcBef>
                <a:spcPts val="0"/>
              </a:spcBef>
              <a:spcAft>
                <a:spcPts val="0"/>
              </a:spcAft>
            </a:pPr>
            <a:r>
              <a:rPr lang="it-IT" sz="1800" dirty="0">
                <a:solidFill>
                  <a:prstClr val="black">
                    <a:lumMod val="65000"/>
                    <a:lumOff val="35000"/>
                  </a:prstClr>
                </a:solidFill>
                <a:latin typeface="Calibri"/>
                <a:ea typeface="+mn-ea"/>
              </a:rPr>
              <a:t>MULTI-SPECTRUM ANALYSIS</a:t>
            </a:r>
          </a:p>
          <a:p>
            <a:pPr algn="ctr" eaLnBrk="1" fontAlgn="auto" hangingPunct="1">
              <a:lnSpc>
                <a:spcPct val="150000"/>
              </a:lnSpc>
              <a:spcBef>
                <a:spcPts val="0"/>
              </a:spcBef>
              <a:spcAft>
                <a:spcPts val="0"/>
              </a:spcAft>
            </a:pPr>
            <a:r>
              <a:rPr lang="it-IT" sz="1800" b="0" dirty="0">
                <a:solidFill>
                  <a:prstClr val="black">
                    <a:lumMod val="65000"/>
                    <a:lumOff val="35000"/>
                  </a:prstClr>
                </a:solidFill>
                <a:latin typeface="Calibri"/>
                <a:ea typeface="+mn-ea"/>
              </a:rPr>
              <a:t>Infra vermelho, radiação UV </a:t>
            </a:r>
            <a:endParaRPr lang="en-US" sz="1800" b="0" dirty="0">
              <a:solidFill>
                <a:prstClr val="black">
                  <a:lumMod val="65000"/>
                  <a:lumOff val="35000"/>
                </a:prstClr>
              </a:solidFill>
              <a:latin typeface="Calibri"/>
              <a:ea typeface="+mn-ea"/>
            </a:endParaRPr>
          </a:p>
        </p:txBody>
      </p:sp>
      <p:sp>
        <p:nvSpPr>
          <p:cNvPr id="6" name="CasellaDiTesto 5"/>
          <p:cNvSpPr txBox="1"/>
          <p:nvPr/>
        </p:nvSpPr>
        <p:spPr>
          <a:xfrm>
            <a:off x="1197532" y="1270424"/>
            <a:ext cx="1945337" cy="461665"/>
          </a:xfrm>
          <a:prstGeom prst="rect">
            <a:avLst/>
          </a:prstGeom>
          <a:noFill/>
        </p:spPr>
        <p:txBody>
          <a:bodyPr wrap="none" rtlCol="0">
            <a:spAutoFit/>
          </a:bodyPr>
          <a:lstStyle/>
          <a:p>
            <a:pPr eaLnBrk="1" fontAlgn="auto" hangingPunct="1">
              <a:spcBef>
                <a:spcPts val="0"/>
              </a:spcBef>
              <a:spcAft>
                <a:spcPts val="0"/>
              </a:spcAft>
            </a:pPr>
            <a:r>
              <a:rPr lang="it-IT" dirty="0" err="1">
                <a:solidFill>
                  <a:prstClr val="black">
                    <a:lumMod val="65000"/>
                    <a:lumOff val="35000"/>
                  </a:prstClr>
                </a:solidFill>
                <a:latin typeface="Calibri"/>
                <a:ea typeface="+mn-ea"/>
              </a:rPr>
              <a:t>Scanalyzer</a:t>
            </a:r>
            <a:r>
              <a:rPr lang="it-IT" dirty="0">
                <a:solidFill>
                  <a:prstClr val="black">
                    <a:lumMod val="65000"/>
                    <a:lumOff val="35000"/>
                  </a:prstClr>
                </a:solidFill>
                <a:latin typeface="Calibri"/>
                <a:ea typeface="+mn-ea"/>
              </a:rPr>
              <a:t> 3D</a:t>
            </a:r>
            <a:endParaRPr lang="en-US" dirty="0">
              <a:solidFill>
                <a:prstClr val="black">
                  <a:lumMod val="65000"/>
                  <a:lumOff val="35000"/>
                </a:prstClr>
              </a:solidFill>
              <a:latin typeface="Calibri"/>
              <a:ea typeface="+mn-ea"/>
            </a:endParaRPr>
          </a:p>
        </p:txBody>
      </p:sp>
      <p:pic>
        <p:nvPicPr>
          <p:cNvPr id="7" name="Picture 3" descr="\\SERVERFILESRV\Crop Specialist\SUPPORTO MARROLLO\ATTIVITA'\2012_ppt per Strasburgo\Megafol Animazione\Static\AAA0002255 - F - 120417 - SV1cc.png"/>
          <p:cNvPicPr>
            <a:picLocks noChangeAspect="1" noChangeArrowheads="1"/>
          </p:cNvPicPr>
          <p:nvPr/>
        </p:nvPicPr>
        <p:blipFill>
          <a:blip r:embed="rId5" cstate="email">
            <a:extLst>
              <a:ext uri="{28A0092B-C50C-407E-A947-70E740481C1C}">
                <a14:useLocalDpi xmlns:a14="http://schemas.microsoft.com/office/drawing/2010/main"/>
              </a:ext>
            </a:extLst>
          </a:blip>
          <a:srcRect l="20925" t="36890" r="28858" b="20444"/>
          <a:stretch>
            <a:fillRect/>
          </a:stretch>
        </p:blipFill>
        <p:spPr bwMode="auto">
          <a:xfrm>
            <a:off x="1223547" y="4873026"/>
            <a:ext cx="879155" cy="1000132"/>
          </a:xfrm>
          <a:prstGeom prst="rect">
            <a:avLst/>
          </a:prstGeom>
          <a:noFill/>
          <a:ln>
            <a:solidFill>
              <a:schemeClr val="tx1">
                <a:lumMod val="95000"/>
                <a:lumOff val="5000"/>
              </a:schemeClr>
            </a:solidFill>
          </a:ln>
        </p:spPr>
      </p:pic>
      <p:pic>
        <p:nvPicPr>
          <p:cNvPr id="8" name="Picture 2" descr="\\SERVERFILESRV\Crop Specialist\SUPPORTO MARROLLO\ATTIVITA'\2012_ppt per Strasburgo\Megafol Animazione\Static\AAA0002255 - F - 120417 - SV1.png"/>
          <p:cNvPicPr>
            <a:picLocks noChangeAspect="1" noChangeArrowheads="1"/>
          </p:cNvPicPr>
          <p:nvPr/>
        </p:nvPicPr>
        <p:blipFill>
          <a:blip r:embed="rId6" cstate="email">
            <a:extLst>
              <a:ext uri="{28A0092B-C50C-407E-A947-70E740481C1C}">
                <a14:useLocalDpi xmlns:a14="http://schemas.microsoft.com/office/drawing/2010/main"/>
              </a:ext>
            </a:extLst>
          </a:blip>
          <a:srcRect l="6189" t="35294" r="13352"/>
          <a:stretch>
            <a:fillRect/>
          </a:stretch>
        </p:blipFill>
        <p:spPr bwMode="auto">
          <a:xfrm>
            <a:off x="2133503" y="4873027"/>
            <a:ext cx="928815" cy="1000132"/>
          </a:xfrm>
          <a:prstGeom prst="rect">
            <a:avLst/>
          </a:prstGeom>
          <a:noFill/>
        </p:spPr>
      </p:pic>
      <p:sp>
        <p:nvSpPr>
          <p:cNvPr id="10" name="Rettangolo arrotondato 9"/>
          <p:cNvSpPr/>
          <p:nvPr/>
        </p:nvSpPr>
        <p:spPr>
          <a:xfrm>
            <a:off x="590333" y="3920531"/>
            <a:ext cx="3024730" cy="21602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1" name="CasellaDiTesto 10"/>
          <p:cNvSpPr txBox="1"/>
          <p:nvPr/>
        </p:nvSpPr>
        <p:spPr>
          <a:xfrm>
            <a:off x="3941917" y="4083850"/>
            <a:ext cx="2838534" cy="307777"/>
          </a:xfrm>
          <a:prstGeom prst="rect">
            <a:avLst/>
          </a:prstGeom>
          <a:noFill/>
        </p:spPr>
        <p:txBody>
          <a:bodyPr wrap="none" rtlCol="0">
            <a:spAutoFit/>
          </a:bodyPr>
          <a:lstStyle/>
          <a:p>
            <a:pPr eaLnBrk="1" fontAlgn="auto" hangingPunct="1">
              <a:spcBef>
                <a:spcPts val="0"/>
              </a:spcBef>
              <a:spcAft>
                <a:spcPts val="0"/>
              </a:spcAft>
            </a:pPr>
            <a:r>
              <a:rPr lang="it-IT" sz="1400" dirty="0">
                <a:solidFill>
                  <a:prstClr val="black">
                    <a:lumMod val="65000"/>
                    <a:lumOff val="35000"/>
                  </a:prstClr>
                </a:solidFill>
                <a:latin typeface="Calibri"/>
                <a:ea typeface="+mn-ea"/>
              </a:rPr>
              <a:t>ANÁLISE DA IMAGEM DAS PLANTAS</a:t>
            </a:r>
            <a:endParaRPr lang="en-US" sz="1400" dirty="0">
              <a:solidFill>
                <a:prstClr val="black">
                  <a:lumMod val="65000"/>
                  <a:lumOff val="35000"/>
                </a:prstClr>
              </a:solidFill>
              <a:latin typeface="Calibri"/>
              <a:ea typeface="+mn-ea"/>
            </a:endParaRPr>
          </a:p>
        </p:txBody>
      </p:sp>
      <p:sp>
        <p:nvSpPr>
          <p:cNvPr id="12" name="CasellaDiTesto 11"/>
          <p:cNvSpPr txBox="1"/>
          <p:nvPr/>
        </p:nvSpPr>
        <p:spPr>
          <a:xfrm>
            <a:off x="4075376" y="4411362"/>
            <a:ext cx="2286010" cy="369332"/>
          </a:xfrm>
          <a:prstGeom prst="rect">
            <a:avLst/>
          </a:prstGeom>
          <a:noFill/>
        </p:spPr>
        <p:txBody>
          <a:bodyPr wrap="none" rtlCol="0">
            <a:spAutoFit/>
          </a:bodyPr>
          <a:lstStyle/>
          <a:p>
            <a:pPr eaLnBrk="1" fontAlgn="auto" hangingPunct="1">
              <a:spcBef>
                <a:spcPts val="0"/>
              </a:spcBef>
              <a:spcAft>
                <a:spcPts val="0"/>
              </a:spcAft>
            </a:pPr>
            <a:r>
              <a:rPr lang="it-IT" sz="1800" dirty="0">
                <a:solidFill>
                  <a:srgbClr val="C00000"/>
                </a:solidFill>
                <a:latin typeface="Calibri"/>
                <a:ea typeface="+mn-ea"/>
              </a:rPr>
              <a:t>Informação fenotípica</a:t>
            </a:r>
            <a:endParaRPr lang="en-US" sz="1800" dirty="0">
              <a:solidFill>
                <a:srgbClr val="C00000"/>
              </a:solidFill>
              <a:latin typeface="Calibri"/>
              <a:ea typeface="+mn-ea"/>
            </a:endParaRPr>
          </a:p>
        </p:txBody>
      </p:sp>
      <p:sp>
        <p:nvSpPr>
          <p:cNvPr id="13" name="CasellaDiTesto 12"/>
          <p:cNvSpPr txBox="1"/>
          <p:nvPr/>
        </p:nvSpPr>
        <p:spPr>
          <a:xfrm>
            <a:off x="3982507" y="5201644"/>
            <a:ext cx="2843086" cy="369332"/>
          </a:xfrm>
          <a:prstGeom prst="rect">
            <a:avLst/>
          </a:prstGeom>
          <a:noFill/>
        </p:spPr>
        <p:txBody>
          <a:bodyPr wrap="none" rtlCol="0">
            <a:spAutoFit/>
          </a:bodyPr>
          <a:lstStyle/>
          <a:p>
            <a:pPr eaLnBrk="1" fontAlgn="auto" hangingPunct="1">
              <a:spcBef>
                <a:spcPts val="0"/>
              </a:spcBef>
              <a:spcAft>
                <a:spcPts val="0"/>
              </a:spcAft>
            </a:pPr>
            <a:r>
              <a:rPr lang="it-IT" sz="1800" dirty="0">
                <a:solidFill>
                  <a:srgbClr val="C00000"/>
                </a:solidFill>
                <a:latin typeface="Calibri"/>
                <a:ea typeface="+mn-ea"/>
              </a:rPr>
              <a:t>Parâmetros morfométricos</a:t>
            </a:r>
            <a:endParaRPr lang="en-US" sz="1800" dirty="0">
              <a:solidFill>
                <a:srgbClr val="C00000"/>
              </a:solidFill>
              <a:latin typeface="Calibri"/>
              <a:ea typeface="+mn-ea"/>
            </a:endParaRPr>
          </a:p>
        </p:txBody>
      </p:sp>
      <p:sp>
        <p:nvSpPr>
          <p:cNvPr id="14" name="CasellaDiTesto 13"/>
          <p:cNvSpPr txBox="1"/>
          <p:nvPr/>
        </p:nvSpPr>
        <p:spPr>
          <a:xfrm>
            <a:off x="7608168" y="4386590"/>
            <a:ext cx="1885644" cy="338554"/>
          </a:xfrm>
          <a:prstGeom prst="rect">
            <a:avLst/>
          </a:prstGeom>
          <a:noFill/>
        </p:spPr>
        <p:txBody>
          <a:bodyPr wrap="none" rtlCol="0">
            <a:spAutoFit/>
          </a:bodyPr>
          <a:lstStyle/>
          <a:p>
            <a:pPr eaLnBrk="1" fontAlgn="auto" hangingPunct="1">
              <a:spcBef>
                <a:spcPts val="0"/>
              </a:spcBef>
              <a:spcAft>
                <a:spcPts val="0"/>
              </a:spcAft>
            </a:pPr>
            <a:r>
              <a:rPr lang="it-IT" sz="1600" dirty="0">
                <a:solidFill>
                  <a:prstClr val="black">
                    <a:lumMod val="65000"/>
                    <a:lumOff val="35000"/>
                  </a:prstClr>
                </a:solidFill>
                <a:latin typeface="Calibri"/>
                <a:ea typeface="+mn-ea"/>
              </a:rPr>
              <a:t>Relativo baixo custo</a:t>
            </a:r>
            <a:endParaRPr lang="en-US" sz="1600" dirty="0">
              <a:solidFill>
                <a:prstClr val="black">
                  <a:lumMod val="65000"/>
                  <a:lumOff val="35000"/>
                </a:prstClr>
              </a:solidFill>
              <a:latin typeface="Calibri"/>
              <a:ea typeface="+mn-ea"/>
            </a:endParaRPr>
          </a:p>
        </p:txBody>
      </p:sp>
      <p:sp>
        <p:nvSpPr>
          <p:cNvPr id="15" name="CasellaDiTesto 14"/>
          <p:cNvSpPr txBox="1"/>
          <p:nvPr/>
        </p:nvSpPr>
        <p:spPr>
          <a:xfrm>
            <a:off x="7536160" y="4725957"/>
            <a:ext cx="2391104" cy="338554"/>
          </a:xfrm>
          <a:prstGeom prst="rect">
            <a:avLst/>
          </a:prstGeom>
          <a:noFill/>
        </p:spPr>
        <p:txBody>
          <a:bodyPr wrap="none" rtlCol="0">
            <a:spAutoFit/>
          </a:bodyPr>
          <a:lstStyle/>
          <a:p>
            <a:pPr eaLnBrk="1" fontAlgn="auto" hangingPunct="1">
              <a:spcBef>
                <a:spcPts val="0"/>
              </a:spcBef>
              <a:spcAft>
                <a:spcPts val="0"/>
              </a:spcAft>
            </a:pPr>
            <a:r>
              <a:rPr lang="it-IT" sz="1600" dirty="0">
                <a:solidFill>
                  <a:prstClr val="black">
                    <a:lumMod val="65000"/>
                    <a:lumOff val="35000"/>
                  </a:prstClr>
                </a:solidFill>
                <a:latin typeface="Calibri"/>
                <a:ea typeface="+mn-ea"/>
              </a:rPr>
              <a:t>Nenhuma análise invasiva</a:t>
            </a:r>
            <a:endParaRPr lang="en-US" sz="1600" dirty="0">
              <a:solidFill>
                <a:prstClr val="black">
                  <a:lumMod val="65000"/>
                  <a:lumOff val="35000"/>
                </a:prstClr>
              </a:solidFill>
              <a:latin typeface="Calibri"/>
              <a:ea typeface="+mn-ea"/>
            </a:endParaRPr>
          </a:p>
        </p:txBody>
      </p:sp>
      <p:sp>
        <p:nvSpPr>
          <p:cNvPr id="16" name="CasellaDiTesto 15"/>
          <p:cNvSpPr txBox="1"/>
          <p:nvPr/>
        </p:nvSpPr>
        <p:spPr>
          <a:xfrm>
            <a:off x="7536160" y="3983423"/>
            <a:ext cx="2496680" cy="338554"/>
          </a:xfrm>
          <a:prstGeom prst="rect">
            <a:avLst/>
          </a:prstGeom>
          <a:noFill/>
        </p:spPr>
        <p:txBody>
          <a:bodyPr wrap="square" rtlCol="0">
            <a:spAutoFit/>
          </a:bodyPr>
          <a:lstStyle/>
          <a:p>
            <a:pPr eaLnBrk="1" fontAlgn="auto" hangingPunct="1">
              <a:spcBef>
                <a:spcPts val="0"/>
              </a:spcBef>
              <a:spcAft>
                <a:spcPts val="0"/>
              </a:spcAft>
            </a:pPr>
            <a:r>
              <a:rPr lang="en-US" sz="1600" dirty="0">
                <a:solidFill>
                  <a:prstClr val="black">
                    <a:lumMod val="65000"/>
                    <a:lumOff val="35000"/>
                  </a:prstClr>
                </a:solidFill>
                <a:latin typeface="Calibri"/>
                <a:ea typeface="+mn-ea"/>
              </a:rPr>
              <a:t>Alta </a:t>
            </a:r>
            <a:r>
              <a:rPr lang="en-US" sz="1600" dirty="0" err="1">
                <a:solidFill>
                  <a:prstClr val="black">
                    <a:lumMod val="65000"/>
                    <a:lumOff val="35000"/>
                  </a:prstClr>
                </a:solidFill>
                <a:latin typeface="Calibri"/>
                <a:ea typeface="+mn-ea"/>
              </a:rPr>
              <a:t>quantidade</a:t>
            </a:r>
            <a:r>
              <a:rPr lang="en-US" sz="1600" dirty="0">
                <a:solidFill>
                  <a:prstClr val="black">
                    <a:lumMod val="65000"/>
                    <a:lumOff val="35000"/>
                  </a:prstClr>
                </a:solidFill>
                <a:latin typeface="Calibri"/>
                <a:ea typeface="+mn-ea"/>
              </a:rPr>
              <a:t> de dados</a:t>
            </a:r>
          </a:p>
        </p:txBody>
      </p:sp>
      <p:sp>
        <p:nvSpPr>
          <p:cNvPr id="17" name="CasellaDiTesto 16"/>
          <p:cNvSpPr txBox="1"/>
          <p:nvPr/>
        </p:nvSpPr>
        <p:spPr>
          <a:xfrm>
            <a:off x="6837705" y="5514923"/>
            <a:ext cx="3868001" cy="707886"/>
          </a:xfrm>
          <a:prstGeom prst="rect">
            <a:avLst/>
          </a:prstGeom>
          <a:noFill/>
        </p:spPr>
        <p:txBody>
          <a:bodyPr wrap="square" rtlCol="0">
            <a:spAutoFit/>
          </a:bodyPr>
          <a:lstStyle/>
          <a:p>
            <a:pPr algn="ctr" eaLnBrk="1" fontAlgn="auto" hangingPunct="1">
              <a:spcBef>
                <a:spcPts val="0"/>
              </a:spcBef>
              <a:spcAft>
                <a:spcPts val="0"/>
              </a:spcAft>
            </a:pPr>
            <a:r>
              <a:rPr lang="it-IT" sz="2000" dirty="0">
                <a:solidFill>
                  <a:srgbClr val="C00000"/>
                </a:solidFill>
                <a:latin typeface="Calibri"/>
                <a:ea typeface="+mn-ea"/>
              </a:rPr>
              <a:t>Respostas fisiológicas das plantas em diferentes condições de cultivo </a:t>
            </a:r>
            <a:endParaRPr lang="en-US" sz="2000" dirty="0">
              <a:solidFill>
                <a:srgbClr val="C00000"/>
              </a:solidFill>
              <a:latin typeface="Calibri"/>
              <a:ea typeface="+mn-ea"/>
            </a:endParaRPr>
          </a:p>
        </p:txBody>
      </p:sp>
      <p:sp>
        <p:nvSpPr>
          <p:cNvPr id="18" name="Rettangolo arrotondato 17"/>
          <p:cNvSpPr/>
          <p:nvPr/>
        </p:nvSpPr>
        <p:spPr>
          <a:xfrm>
            <a:off x="590333" y="1279722"/>
            <a:ext cx="3024730" cy="229329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9" name="Rettangolo arrotondato 18"/>
          <p:cNvSpPr/>
          <p:nvPr/>
        </p:nvSpPr>
        <p:spPr>
          <a:xfrm>
            <a:off x="3787027" y="3933884"/>
            <a:ext cx="3024730" cy="21602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9" name="CasellaDiTesto 8"/>
          <p:cNvSpPr txBox="1"/>
          <p:nvPr/>
        </p:nvSpPr>
        <p:spPr>
          <a:xfrm>
            <a:off x="3982507" y="5570976"/>
            <a:ext cx="2669962" cy="369332"/>
          </a:xfrm>
          <a:prstGeom prst="rect">
            <a:avLst/>
          </a:prstGeom>
          <a:noFill/>
        </p:spPr>
        <p:txBody>
          <a:bodyPr wrap="none" rtlCol="0">
            <a:spAutoFit/>
          </a:bodyPr>
          <a:lstStyle/>
          <a:p>
            <a:pPr eaLnBrk="1" fontAlgn="auto" hangingPunct="1">
              <a:spcBef>
                <a:spcPts val="0"/>
              </a:spcBef>
              <a:spcAft>
                <a:spcPts val="0"/>
              </a:spcAft>
            </a:pPr>
            <a:r>
              <a:rPr lang="it-IT" sz="1800" b="0" dirty="0">
                <a:solidFill>
                  <a:prstClr val="black">
                    <a:lumMod val="65000"/>
                    <a:lumOff val="35000"/>
                  </a:prstClr>
                </a:solidFill>
                <a:latin typeface="Calibri"/>
                <a:ea typeface="+mn-ea"/>
              </a:rPr>
              <a:t>(</a:t>
            </a:r>
            <a:r>
              <a:rPr lang="it-IT" sz="1800" b="0" i="1" dirty="0">
                <a:solidFill>
                  <a:prstClr val="black">
                    <a:lumMod val="65000"/>
                    <a:lumOff val="35000"/>
                  </a:prstClr>
                </a:solidFill>
                <a:latin typeface="Calibri"/>
                <a:ea typeface="+mn-ea"/>
              </a:rPr>
              <a:t>peso, largura, biomassa</a:t>
            </a:r>
            <a:r>
              <a:rPr lang="it-IT" sz="1800" b="0" dirty="0">
                <a:solidFill>
                  <a:prstClr val="black">
                    <a:lumMod val="65000"/>
                    <a:lumOff val="35000"/>
                  </a:prstClr>
                </a:solidFill>
                <a:latin typeface="Calibri"/>
                <a:ea typeface="+mn-ea"/>
              </a:rPr>
              <a:t>..)</a:t>
            </a:r>
            <a:endParaRPr lang="en-US" sz="1800" b="0" dirty="0">
              <a:solidFill>
                <a:prstClr val="black">
                  <a:lumMod val="65000"/>
                  <a:lumOff val="35000"/>
                </a:prstClr>
              </a:solidFill>
              <a:latin typeface="Calibri"/>
              <a:ea typeface="+mn-ea"/>
            </a:endParaRPr>
          </a:p>
        </p:txBody>
      </p:sp>
      <p:sp>
        <p:nvSpPr>
          <p:cNvPr id="20" name="CasellaDiTesto 19"/>
          <p:cNvSpPr txBox="1"/>
          <p:nvPr/>
        </p:nvSpPr>
        <p:spPr>
          <a:xfrm>
            <a:off x="3959209" y="4736154"/>
            <a:ext cx="2928879" cy="584775"/>
          </a:xfrm>
          <a:prstGeom prst="rect">
            <a:avLst/>
          </a:prstGeom>
          <a:noFill/>
        </p:spPr>
        <p:txBody>
          <a:bodyPr wrap="square" rtlCol="0">
            <a:spAutoFit/>
          </a:bodyPr>
          <a:lstStyle/>
          <a:p>
            <a:pPr algn="ctr" eaLnBrk="1" fontAlgn="auto" hangingPunct="1">
              <a:spcBef>
                <a:spcPts val="0"/>
              </a:spcBef>
              <a:spcAft>
                <a:spcPts val="0"/>
              </a:spcAft>
            </a:pPr>
            <a:r>
              <a:rPr lang="it-IT" sz="1600" b="0" dirty="0">
                <a:solidFill>
                  <a:prstClr val="black">
                    <a:lumMod val="65000"/>
                    <a:lumOff val="35000"/>
                  </a:prstClr>
                </a:solidFill>
                <a:latin typeface="Calibri"/>
                <a:ea typeface="+mn-ea"/>
              </a:rPr>
              <a:t>(</a:t>
            </a:r>
            <a:r>
              <a:rPr lang="it-IT" sz="1600" b="0" i="1" dirty="0">
                <a:solidFill>
                  <a:prstClr val="black">
                    <a:lumMod val="65000"/>
                    <a:lumOff val="35000"/>
                  </a:prstClr>
                </a:solidFill>
                <a:latin typeface="Calibri"/>
                <a:ea typeface="+mn-ea"/>
              </a:rPr>
              <a:t>saúde da planta, conteúdo de água…</a:t>
            </a:r>
            <a:r>
              <a:rPr lang="it-IT" sz="1600" b="0" dirty="0">
                <a:solidFill>
                  <a:prstClr val="black">
                    <a:lumMod val="65000"/>
                    <a:lumOff val="35000"/>
                  </a:prstClr>
                </a:solidFill>
                <a:latin typeface="Calibri"/>
                <a:ea typeface="+mn-ea"/>
              </a:rPr>
              <a:t>)</a:t>
            </a:r>
            <a:endParaRPr lang="en-US" sz="1600" b="0" dirty="0">
              <a:solidFill>
                <a:prstClr val="black">
                  <a:lumMod val="65000"/>
                  <a:lumOff val="35000"/>
                </a:prstClr>
              </a:solidFill>
              <a:latin typeface="Calibri"/>
              <a:ea typeface="+mn-ea"/>
            </a:endParaRPr>
          </a:p>
        </p:txBody>
      </p:sp>
      <p:sp>
        <p:nvSpPr>
          <p:cNvPr id="27" name="Freccia in giù 26"/>
          <p:cNvSpPr/>
          <p:nvPr/>
        </p:nvSpPr>
        <p:spPr>
          <a:xfrm rot="16200000">
            <a:off x="3326307" y="4936798"/>
            <a:ext cx="699021" cy="569353"/>
          </a:xfrm>
          <a:prstGeom prst="downArrow">
            <a:avLst/>
          </a:prstGeom>
          <a:solidFill>
            <a:schemeClr val="bg1">
              <a:lumMod val="8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8" name="Freccia in giù 27"/>
          <p:cNvSpPr/>
          <p:nvPr/>
        </p:nvSpPr>
        <p:spPr>
          <a:xfrm rot="16200000">
            <a:off x="6819003" y="4163110"/>
            <a:ext cx="699021" cy="909750"/>
          </a:xfrm>
          <a:prstGeom prst="downArrow">
            <a:avLst/>
          </a:prstGeom>
          <a:solidFill>
            <a:schemeClr val="bg1">
              <a:lumMod val="8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0" name="Freccia in giù 29"/>
          <p:cNvSpPr/>
          <p:nvPr/>
        </p:nvSpPr>
        <p:spPr>
          <a:xfrm>
            <a:off x="1820641" y="3499429"/>
            <a:ext cx="699112" cy="569279"/>
          </a:xfrm>
          <a:prstGeom prst="downArrow">
            <a:avLst/>
          </a:prstGeom>
          <a:solidFill>
            <a:schemeClr val="bg1">
              <a:lumMod val="8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pic>
        <p:nvPicPr>
          <p:cNvPr id="31" name="Picture 7" descr="foto serra scan esterno"/>
          <p:cNvPicPr>
            <a:picLocks noChangeAspect="1" noChangeArrowheads="1"/>
          </p:cNvPicPr>
          <p:nvPr/>
        </p:nvPicPr>
        <p:blipFill>
          <a:blip r:embed="rId7" cstate="email">
            <a:extLst>
              <a:ext uri="{28A0092B-C50C-407E-A947-70E740481C1C}">
                <a14:useLocalDpi xmlns:a14="http://schemas.microsoft.com/office/drawing/2010/main"/>
              </a:ext>
            </a:extLst>
          </a:blip>
          <a:srcRect t="9660" b="6194"/>
          <a:stretch>
            <a:fillRect/>
          </a:stretch>
        </p:blipFill>
        <p:spPr bwMode="auto">
          <a:xfrm>
            <a:off x="3702052" y="1484784"/>
            <a:ext cx="8430781" cy="4929198"/>
          </a:xfrm>
          <a:prstGeom prst="roundRect">
            <a:avLst/>
          </a:prstGeom>
          <a:noFill/>
          <a:ln>
            <a:noFill/>
          </a:ln>
        </p:spPr>
      </p:pic>
      <p:sp>
        <p:nvSpPr>
          <p:cNvPr id="32" name="Rettangolo arrotondato 31"/>
          <p:cNvSpPr/>
          <p:nvPr/>
        </p:nvSpPr>
        <p:spPr>
          <a:xfrm>
            <a:off x="3831446" y="4509129"/>
            <a:ext cx="8169978" cy="1893869"/>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1800" b="0">
              <a:solidFill>
                <a:srgbClr val="FFFFFF"/>
              </a:solidFill>
            </a:endParaRPr>
          </a:p>
        </p:txBody>
      </p:sp>
      <p:sp>
        <p:nvSpPr>
          <p:cNvPr id="33" name="Rettangolo 32"/>
          <p:cNvSpPr/>
          <p:nvPr/>
        </p:nvSpPr>
        <p:spPr>
          <a:xfrm>
            <a:off x="3978462" y="6023882"/>
            <a:ext cx="2486578" cy="341632"/>
          </a:xfrm>
          <a:prstGeom prst="rect">
            <a:avLst/>
          </a:prstGeom>
        </p:spPr>
        <p:txBody>
          <a:bodyPr wrap="none">
            <a:spAutoFit/>
          </a:bodyPr>
          <a:lstStyle/>
          <a:p>
            <a:pPr marL="609600" indent="-609600" eaLnBrk="1" fontAlgn="auto" hangingPunct="1">
              <a:lnSpc>
                <a:spcPct val="90000"/>
              </a:lnSpc>
              <a:spcBef>
                <a:spcPct val="20000"/>
              </a:spcBef>
              <a:spcAft>
                <a:spcPts val="0"/>
              </a:spcAft>
              <a:defRPr/>
            </a:pPr>
            <a:r>
              <a:rPr lang="it-IT" sz="1800" b="0" kern="0" dirty="0">
                <a:solidFill>
                  <a:srgbClr val="FF0000"/>
                </a:solidFill>
                <a:latin typeface="Calibri"/>
                <a:ea typeface="+mn-ea"/>
              </a:rPr>
              <a:t>1. Sistema de transporte</a:t>
            </a:r>
          </a:p>
        </p:txBody>
      </p:sp>
      <p:sp>
        <p:nvSpPr>
          <p:cNvPr id="34" name="Rettangolo arrotondato 33"/>
          <p:cNvSpPr/>
          <p:nvPr/>
        </p:nvSpPr>
        <p:spPr>
          <a:xfrm>
            <a:off x="5161079" y="2269011"/>
            <a:ext cx="4135034" cy="216423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1800" b="0">
              <a:solidFill>
                <a:srgbClr val="FFFFFF"/>
              </a:solidFill>
            </a:endParaRPr>
          </a:p>
        </p:txBody>
      </p:sp>
      <p:sp>
        <p:nvSpPr>
          <p:cNvPr id="35" name="Rettangolo 34"/>
          <p:cNvSpPr>
            <a:spLocks noChangeArrowheads="1"/>
          </p:cNvSpPr>
          <p:nvPr/>
        </p:nvSpPr>
        <p:spPr bwMode="auto">
          <a:xfrm>
            <a:off x="5352798" y="2334953"/>
            <a:ext cx="3424142" cy="341632"/>
          </a:xfrm>
          <a:prstGeom prst="rect">
            <a:avLst/>
          </a:prstGeom>
          <a:noFill/>
          <a:ln w="9525">
            <a:noFill/>
            <a:miter lim="800000"/>
            <a:headEnd/>
            <a:tailEnd/>
          </a:ln>
        </p:spPr>
        <p:txBody>
          <a:bodyPr wrap="none">
            <a:spAutoFit/>
          </a:bodyPr>
          <a:lstStyle/>
          <a:p>
            <a:pPr marL="609600" indent="-609600" eaLnBrk="1" fontAlgn="auto" hangingPunct="1">
              <a:lnSpc>
                <a:spcPct val="90000"/>
              </a:lnSpc>
              <a:spcBef>
                <a:spcPts val="0"/>
              </a:spcBef>
              <a:spcAft>
                <a:spcPts val="0"/>
              </a:spcAft>
            </a:pPr>
            <a:r>
              <a:rPr lang="it-IT" sz="1800" b="0" dirty="0">
                <a:solidFill>
                  <a:srgbClr val="FF0000"/>
                </a:solidFill>
                <a:latin typeface="Calibri"/>
                <a:ea typeface="+mn-ea"/>
                <a:cs typeface="Tahoma" pitchFamily="34" charset="0"/>
              </a:rPr>
              <a:t>2. </a:t>
            </a:r>
            <a:r>
              <a:rPr lang="pt-BR" sz="1800" b="0" dirty="0">
                <a:solidFill>
                  <a:srgbClr val="FF0000"/>
                </a:solidFill>
                <a:latin typeface="Calibri"/>
                <a:ea typeface="+mn-ea"/>
                <a:cs typeface="Tahoma" pitchFamily="34" charset="0"/>
              </a:rPr>
              <a:t>Estações de geração de imagens</a:t>
            </a:r>
            <a:endParaRPr lang="it-IT" sz="1800" b="0" dirty="0">
              <a:solidFill>
                <a:srgbClr val="FF0000"/>
              </a:solidFill>
              <a:latin typeface="Calibri"/>
              <a:ea typeface="+mn-ea"/>
              <a:cs typeface="Tahoma" pitchFamily="34" charset="0"/>
            </a:endParaRPr>
          </a:p>
        </p:txBody>
      </p:sp>
      <p:sp>
        <p:nvSpPr>
          <p:cNvPr id="36" name="Rettangolo arrotondato 35"/>
          <p:cNvSpPr/>
          <p:nvPr/>
        </p:nvSpPr>
        <p:spPr>
          <a:xfrm>
            <a:off x="9916957" y="2276872"/>
            <a:ext cx="1663393" cy="216423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1800" b="0">
              <a:solidFill>
                <a:srgbClr val="FFFFFF"/>
              </a:solidFill>
            </a:endParaRPr>
          </a:p>
        </p:txBody>
      </p:sp>
      <p:sp>
        <p:nvSpPr>
          <p:cNvPr id="37" name="Rettangolo 36"/>
          <p:cNvSpPr/>
          <p:nvPr/>
        </p:nvSpPr>
        <p:spPr>
          <a:xfrm>
            <a:off x="9552379" y="2293704"/>
            <a:ext cx="2075397" cy="563231"/>
          </a:xfrm>
          <a:prstGeom prst="rect">
            <a:avLst/>
          </a:prstGeom>
        </p:spPr>
        <p:txBody>
          <a:bodyPr wrap="square">
            <a:spAutoFit/>
          </a:bodyPr>
          <a:lstStyle/>
          <a:p>
            <a:pPr marL="609600" indent="-609600" algn="ctr" eaLnBrk="1" fontAlgn="auto" hangingPunct="1">
              <a:lnSpc>
                <a:spcPct val="90000"/>
              </a:lnSpc>
              <a:spcBef>
                <a:spcPts val="0"/>
              </a:spcBef>
              <a:spcAft>
                <a:spcPts val="0"/>
              </a:spcAft>
              <a:defRPr/>
            </a:pPr>
            <a:r>
              <a:rPr lang="it-IT" sz="1700" b="0" dirty="0">
                <a:solidFill>
                  <a:srgbClr val="FF0000"/>
                </a:solidFill>
                <a:latin typeface="Calibri"/>
                <a:ea typeface="+mn-ea"/>
                <a:cs typeface="Tahoma" pitchFamily="34" charset="0"/>
              </a:rPr>
              <a:t>3.Estação de computador</a:t>
            </a:r>
          </a:p>
        </p:txBody>
      </p:sp>
      <p:sp>
        <p:nvSpPr>
          <p:cNvPr id="52" name="CasellaDiTesto 1">
            <a:extLst>
              <a:ext uri="{FF2B5EF4-FFF2-40B4-BE49-F238E27FC236}">
                <a16:creationId xmlns:a16="http://schemas.microsoft.com/office/drawing/2014/main" id="{2DD74563-8A75-43A9-9616-D952DDD74484}"/>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53" name="Gruppo 1">
            <a:extLst>
              <a:ext uri="{FF2B5EF4-FFF2-40B4-BE49-F238E27FC236}">
                <a16:creationId xmlns:a16="http://schemas.microsoft.com/office/drawing/2014/main" id="{3F7D576F-D728-4902-85E7-9D0F7016870A}"/>
              </a:ext>
            </a:extLst>
          </p:cNvPr>
          <p:cNvGrpSpPr/>
          <p:nvPr/>
        </p:nvGrpSpPr>
        <p:grpSpPr>
          <a:xfrm>
            <a:off x="479376" y="622205"/>
            <a:ext cx="5710447" cy="369332"/>
            <a:chOff x="551384" y="1052736"/>
            <a:chExt cx="5492101" cy="369332"/>
          </a:xfrm>
        </p:grpSpPr>
        <p:sp>
          <p:nvSpPr>
            <p:cNvPr id="54" name="Pentagon 41">
              <a:extLst>
                <a:ext uri="{FF2B5EF4-FFF2-40B4-BE49-F238E27FC236}">
                  <a16:creationId xmlns:a16="http://schemas.microsoft.com/office/drawing/2014/main" id="{00F1BAAD-0AED-4D5C-AE0C-B545A9D48DBA}"/>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5" name="Chevron 42">
              <a:extLst>
                <a:ext uri="{FF2B5EF4-FFF2-40B4-BE49-F238E27FC236}">
                  <a16:creationId xmlns:a16="http://schemas.microsoft.com/office/drawing/2014/main" id="{E68907A0-3BAF-4FFF-8100-93C487E14D31}"/>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6" name="Chevron 43">
              <a:extLst>
                <a:ext uri="{FF2B5EF4-FFF2-40B4-BE49-F238E27FC236}">
                  <a16:creationId xmlns:a16="http://schemas.microsoft.com/office/drawing/2014/main" id="{D46CAB7F-F2D9-4FCA-AE9C-E5B6D401CCB2}"/>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7" name="Chevron 44">
              <a:extLst>
                <a:ext uri="{FF2B5EF4-FFF2-40B4-BE49-F238E27FC236}">
                  <a16:creationId xmlns:a16="http://schemas.microsoft.com/office/drawing/2014/main" id="{B3A315B5-3124-4E3C-A9FE-CB58E735F76D}"/>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8" name="Chevron 45">
              <a:extLst>
                <a:ext uri="{FF2B5EF4-FFF2-40B4-BE49-F238E27FC236}">
                  <a16:creationId xmlns:a16="http://schemas.microsoft.com/office/drawing/2014/main" id="{E750CE24-2AFA-4F3D-9152-07C700D0BF2F}"/>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9" name="TextBox 46">
              <a:extLst>
                <a:ext uri="{FF2B5EF4-FFF2-40B4-BE49-F238E27FC236}">
                  <a16:creationId xmlns:a16="http://schemas.microsoft.com/office/drawing/2014/main" id="{CC2570A8-A08F-458C-AE04-5F7EEBA7E4D7}"/>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0" name="TextBox 47">
              <a:extLst>
                <a:ext uri="{FF2B5EF4-FFF2-40B4-BE49-F238E27FC236}">
                  <a16:creationId xmlns:a16="http://schemas.microsoft.com/office/drawing/2014/main" id="{2608DC29-54B7-4FAE-90D0-FF28D6FF10E7}"/>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1" name="TextBox 48">
              <a:extLst>
                <a:ext uri="{FF2B5EF4-FFF2-40B4-BE49-F238E27FC236}">
                  <a16:creationId xmlns:a16="http://schemas.microsoft.com/office/drawing/2014/main" id="{2A2D3FD6-93CA-4722-AC8F-F9DF124625CC}"/>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62" name="TextBox 49">
              <a:extLst>
                <a:ext uri="{FF2B5EF4-FFF2-40B4-BE49-F238E27FC236}">
                  <a16:creationId xmlns:a16="http://schemas.microsoft.com/office/drawing/2014/main" id="{5DF20A1B-FF8B-4E20-B523-C49FC968D615}"/>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3" name="TextBox 50">
              <a:extLst>
                <a:ext uri="{FF2B5EF4-FFF2-40B4-BE49-F238E27FC236}">
                  <a16:creationId xmlns:a16="http://schemas.microsoft.com/office/drawing/2014/main" id="{F729AA92-81C5-4FEB-991A-B8A7224C8475}"/>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72058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8" grpId="0" animBg="1"/>
      <p:bldP spid="5" grpId="0"/>
      <p:bldP spid="10" grpId="0" animBg="1"/>
      <p:bldP spid="11" grpId="0"/>
      <p:bldP spid="12" grpId="0"/>
      <p:bldP spid="13" grpId="0"/>
      <p:bldP spid="14" grpId="0"/>
      <p:bldP spid="15" grpId="0"/>
      <p:bldP spid="16" grpId="0"/>
      <p:bldP spid="17" grpId="0"/>
      <p:bldP spid="19" grpId="0" animBg="1"/>
      <p:bldP spid="9" grpId="0"/>
      <p:bldP spid="20" grpId="0"/>
      <p:bldP spid="27" grpId="0" animBg="1"/>
      <p:bldP spid="28" grpId="0" animBg="1"/>
      <p:bldP spid="30" grpId="0" animBg="1"/>
      <p:bldP spid="32" grpId="0" animBg="1"/>
      <p:bldP spid="33" grpId="0"/>
      <p:bldP spid="34" grpId="0" animBg="1"/>
      <p:bldP spid="35" grpId="0"/>
      <p:bldP spid="36" grpId="0" animBg="1"/>
      <p:bldP spid="3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egnaposto contenuto 2"/>
          <p:cNvSpPr txBox="1">
            <a:spLocks/>
          </p:cNvSpPr>
          <p:nvPr/>
        </p:nvSpPr>
        <p:spPr bwMode="auto">
          <a:xfrm>
            <a:off x="2464077" y="2481649"/>
            <a:ext cx="6003755" cy="733082"/>
          </a:xfrm>
          <a:prstGeom prst="rect">
            <a:avLst/>
          </a:prstGeom>
          <a:noFill/>
          <a:ln w="9525">
            <a:noFill/>
            <a:miter lim="800000"/>
            <a:headEnd/>
            <a:tailEnd/>
          </a:ln>
        </p:spPr>
        <p:txBody>
          <a:bodyPr/>
          <a:lstStyle/>
          <a:p>
            <a:pPr marL="457200" indent="-457200" eaLnBrk="1" fontAlgn="auto" hangingPunct="1">
              <a:spcBef>
                <a:spcPts val="0"/>
              </a:spcBef>
              <a:spcAft>
                <a:spcPts val="0"/>
              </a:spcAft>
              <a:buFontTx/>
              <a:buAutoNum type="arabicPeriod"/>
            </a:pPr>
            <a:r>
              <a:rPr lang="it-IT" dirty="0">
                <a:solidFill>
                  <a:prstClr val="black">
                    <a:lumMod val="85000"/>
                    <a:lumOff val="15000"/>
                  </a:prstClr>
                </a:solidFill>
                <a:latin typeface="Calibri"/>
                <a:ea typeface="+mn-ea"/>
              </a:rPr>
              <a:t>RGB </a:t>
            </a:r>
            <a:r>
              <a:rPr lang="it-IT" b="0" dirty="0">
                <a:solidFill>
                  <a:prstClr val="black">
                    <a:lumMod val="85000"/>
                    <a:lumOff val="15000"/>
                  </a:prstClr>
                </a:solidFill>
                <a:latin typeface="Calibri"/>
                <a:ea typeface="+mn-ea"/>
              </a:rPr>
              <a:t>(Red-Green-Blue)</a:t>
            </a:r>
            <a:r>
              <a:rPr lang="it-IT" b="0" dirty="0">
                <a:solidFill>
                  <a:prstClr val="black">
                    <a:lumMod val="85000"/>
                    <a:lumOff val="15000"/>
                  </a:prstClr>
                </a:solidFill>
                <a:latin typeface="Calibri"/>
                <a:ea typeface="+mn-ea"/>
                <a:sym typeface="Wingdings" pitchFamily="2" charset="2"/>
              </a:rPr>
              <a:t>: crescimento e cor</a:t>
            </a:r>
          </a:p>
          <a:p>
            <a:pPr eaLnBrk="1" fontAlgn="auto" hangingPunct="1">
              <a:spcBef>
                <a:spcPts val="0"/>
              </a:spcBef>
              <a:spcAft>
                <a:spcPts val="0"/>
              </a:spcAft>
            </a:pPr>
            <a:endParaRPr lang="it-IT" b="0" dirty="0">
              <a:solidFill>
                <a:prstClr val="black">
                  <a:lumMod val="85000"/>
                  <a:lumOff val="15000"/>
                </a:prstClr>
              </a:solidFill>
              <a:latin typeface="Calibri"/>
              <a:ea typeface="+mn-ea"/>
              <a:sym typeface="Wingdings" pitchFamily="2" charset="2"/>
            </a:endParaRPr>
          </a:p>
          <a:p>
            <a:pPr eaLnBrk="1" fontAlgn="auto" hangingPunct="1">
              <a:spcBef>
                <a:spcPts val="0"/>
              </a:spcBef>
              <a:spcAft>
                <a:spcPts val="0"/>
              </a:spcAft>
            </a:pPr>
            <a:r>
              <a:rPr lang="it-IT" b="0" dirty="0">
                <a:solidFill>
                  <a:srgbClr val="4D4D4D"/>
                </a:solidFill>
                <a:latin typeface="Calibri"/>
                <a:ea typeface="+mn-ea"/>
              </a:rPr>
              <a:t> </a:t>
            </a:r>
            <a:r>
              <a:rPr lang="it-IT" dirty="0">
                <a:solidFill>
                  <a:srgbClr val="4D4D4D"/>
                </a:solidFill>
                <a:latin typeface="Calibri"/>
                <a:ea typeface="+mn-ea"/>
              </a:rPr>
              <a:t>Biomassa digital</a:t>
            </a:r>
          </a:p>
        </p:txBody>
      </p:sp>
      <p:pic>
        <p:nvPicPr>
          <p:cNvPr id="14" name="Picture 43" descr="\\SERVERFILESRV\Crop Specialist\SUPPORTO MARROLLO\ATTIVITA'\2012_ppt per Strasburgo\Megafol Animazione\Stress\120417.png"/>
          <p:cNvPicPr>
            <a:picLocks noChangeAspect="1" noChangeArrowheads="1"/>
          </p:cNvPicPr>
          <p:nvPr/>
        </p:nvPicPr>
        <p:blipFill>
          <a:blip r:embed="rId3" cstate="email">
            <a:extLst>
              <a:ext uri="{28A0092B-C50C-407E-A947-70E740481C1C}">
                <a14:useLocalDpi xmlns:a14="http://schemas.microsoft.com/office/drawing/2010/main"/>
              </a:ext>
            </a:extLst>
          </a:blip>
          <a:srcRect l="16376" t="41666" r="15079" b="6250"/>
          <a:stretch>
            <a:fillRect/>
          </a:stretch>
        </p:blipFill>
        <p:spPr bwMode="auto">
          <a:xfrm>
            <a:off x="1145489" y="2402262"/>
            <a:ext cx="1318584" cy="1198504"/>
          </a:xfrm>
          <a:prstGeom prst="rect">
            <a:avLst/>
          </a:prstGeom>
          <a:noFill/>
          <a:ln>
            <a:solidFill>
              <a:schemeClr val="tx1">
                <a:lumMod val="50000"/>
                <a:lumOff val="50000"/>
              </a:schemeClr>
            </a:solidFill>
          </a:ln>
        </p:spPr>
      </p:pic>
      <p:pic>
        <p:nvPicPr>
          <p:cNvPr id="259075" name="Picture 3" descr="\\SERVERFILESRV\Crop Specialist\SUPPORTO MARROLLO\ATTIVITA'\2012_ppt per Strasburgo\Megafol Animazione\Static\AAA0002255 - F - 120417 - SV1.png"/>
          <p:cNvPicPr>
            <a:picLocks noChangeAspect="1" noChangeArrowheads="1"/>
          </p:cNvPicPr>
          <p:nvPr/>
        </p:nvPicPr>
        <p:blipFill>
          <a:blip r:embed="rId4" cstate="email">
            <a:extLst>
              <a:ext uri="{28A0092B-C50C-407E-A947-70E740481C1C}">
                <a14:useLocalDpi xmlns:a14="http://schemas.microsoft.com/office/drawing/2010/main"/>
              </a:ext>
            </a:extLst>
          </a:blip>
          <a:srcRect t="32657"/>
          <a:stretch>
            <a:fillRect/>
          </a:stretch>
        </p:blipFill>
        <p:spPr bwMode="auto">
          <a:xfrm>
            <a:off x="1144316" y="3875077"/>
            <a:ext cx="1346070" cy="1213715"/>
          </a:xfrm>
          <a:prstGeom prst="rect">
            <a:avLst/>
          </a:prstGeom>
          <a:noFill/>
        </p:spPr>
      </p:pic>
      <p:pic>
        <p:nvPicPr>
          <p:cNvPr id="259076" name="Picture 4" descr="\\SERVERFILESRV\Crop Specialist\SUPPORTO MARROLLO\ATTIVITA'\2012_ppt per Strasburgo\Megafol Animazione\Static\AAA0002255 - NIR - 120417 - SV1cc.png"/>
          <p:cNvPicPr>
            <a:picLocks noChangeAspect="1" noChangeArrowheads="1"/>
          </p:cNvPicPr>
          <p:nvPr/>
        </p:nvPicPr>
        <p:blipFill>
          <a:blip r:embed="rId5" cstate="email">
            <a:extLst>
              <a:ext uri="{28A0092B-C50C-407E-A947-70E740481C1C}">
                <a14:useLocalDpi xmlns:a14="http://schemas.microsoft.com/office/drawing/2010/main"/>
              </a:ext>
            </a:extLst>
          </a:blip>
          <a:srcRect l="8411" t="29900" r="7480" b="6676"/>
          <a:stretch>
            <a:fillRect/>
          </a:stretch>
        </p:blipFill>
        <p:spPr bwMode="auto">
          <a:xfrm>
            <a:off x="1181008" y="5382281"/>
            <a:ext cx="1309378" cy="1289456"/>
          </a:xfrm>
          <a:prstGeom prst="rect">
            <a:avLst/>
          </a:prstGeom>
          <a:noFill/>
          <a:ln>
            <a:solidFill>
              <a:schemeClr val="tx1">
                <a:lumMod val="50000"/>
                <a:lumOff val="50000"/>
              </a:schemeClr>
            </a:solidFill>
          </a:ln>
        </p:spPr>
      </p:pic>
      <p:sp>
        <p:nvSpPr>
          <p:cNvPr id="16" name="Rettangolo 15"/>
          <p:cNvSpPr/>
          <p:nvPr/>
        </p:nvSpPr>
        <p:spPr>
          <a:xfrm>
            <a:off x="1132887" y="6443430"/>
            <a:ext cx="378679" cy="253916"/>
          </a:xfrm>
          <a:prstGeom prst="rect">
            <a:avLst/>
          </a:prstGeom>
        </p:spPr>
        <p:txBody>
          <a:bodyPr wrap="none">
            <a:spAutoFit/>
          </a:bodyPr>
          <a:lstStyle/>
          <a:p>
            <a:pPr eaLnBrk="1" fontAlgn="auto" hangingPunct="1">
              <a:spcBef>
                <a:spcPts val="0"/>
              </a:spcBef>
              <a:spcAft>
                <a:spcPts val="0"/>
              </a:spcAft>
            </a:pPr>
            <a:r>
              <a:rPr lang="it-IT" sz="1050" b="0" dirty="0">
                <a:solidFill>
                  <a:prstClr val="white">
                    <a:lumMod val="50000"/>
                  </a:prstClr>
                </a:solidFill>
                <a:latin typeface="Calibri"/>
                <a:ea typeface="+mn-ea"/>
              </a:rPr>
              <a:t>NIR</a:t>
            </a:r>
          </a:p>
        </p:txBody>
      </p:sp>
      <p:sp>
        <p:nvSpPr>
          <p:cNvPr id="17" name="Rettangolo 16"/>
          <p:cNvSpPr/>
          <p:nvPr/>
        </p:nvSpPr>
        <p:spPr>
          <a:xfrm>
            <a:off x="1106616" y="4872761"/>
            <a:ext cx="348217" cy="253916"/>
          </a:xfrm>
          <a:prstGeom prst="rect">
            <a:avLst/>
          </a:prstGeom>
        </p:spPr>
        <p:txBody>
          <a:bodyPr wrap="none">
            <a:spAutoFit/>
          </a:bodyPr>
          <a:lstStyle/>
          <a:p>
            <a:pPr eaLnBrk="1" fontAlgn="auto" hangingPunct="1">
              <a:spcBef>
                <a:spcPts val="0"/>
              </a:spcBef>
              <a:spcAft>
                <a:spcPts val="0"/>
              </a:spcAft>
            </a:pPr>
            <a:r>
              <a:rPr lang="it-IT" sz="1050" b="0" dirty="0">
                <a:solidFill>
                  <a:prstClr val="white">
                    <a:lumMod val="50000"/>
                  </a:prstClr>
                </a:solidFill>
                <a:latin typeface="Calibri"/>
                <a:ea typeface="+mn-ea"/>
              </a:rPr>
              <a:t>UV</a:t>
            </a:r>
          </a:p>
        </p:txBody>
      </p:sp>
      <p:sp>
        <p:nvSpPr>
          <p:cNvPr id="18" name="Rettangolo 17"/>
          <p:cNvSpPr/>
          <p:nvPr/>
        </p:nvSpPr>
        <p:spPr>
          <a:xfrm>
            <a:off x="1094410" y="3394709"/>
            <a:ext cx="417156" cy="253916"/>
          </a:xfrm>
          <a:prstGeom prst="rect">
            <a:avLst/>
          </a:prstGeom>
        </p:spPr>
        <p:txBody>
          <a:bodyPr wrap="none">
            <a:spAutoFit/>
          </a:bodyPr>
          <a:lstStyle/>
          <a:p>
            <a:pPr eaLnBrk="1" fontAlgn="auto" hangingPunct="1">
              <a:spcBef>
                <a:spcPts val="0"/>
              </a:spcBef>
              <a:spcAft>
                <a:spcPts val="0"/>
              </a:spcAft>
            </a:pPr>
            <a:r>
              <a:rPr lang="it-IT" sz="1050" b="0" dirty="0">
                <a:solidFill>
                  <a:prstClr val="white">
                    <a:lumMod val="50000"/>
                  </a:prstClr>
                </a:solidFill>
                <a:latin typeface="Calibri"/>
                <a:ea typeface="+mn-ea"/>
              </a:rPr>
              <a:t>RGB</a:t>
            </a:r>
          </a:p>
        </p:txBody>
      </p:sp>
      <p:sp>
        <p:nvSpPr>
          <p:cNvPr id="19" name="Text Box 15"/>
          <p:cNvSpPr txBox="1">
            <a:spLocks noChangeArrowheads="1"/>
          </p:cNvSpPr>
          <p:nvPr/>
        </p:nvSpPr>
        <p:spPr bwMode="auto">
          <a:xfrm>
            <a:off x="632065" y="579231"/>
            <a:ext cx="2024327" cy="33655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it-IT" sz="1600" b="0" dirty="0">
                <a:solidFill>
                  <a:prstClr val="white"/>
                </a:solidFill>
                <a:latin typeface="Arial" pitchFamily="34" charset="0"/>
                <a:cs typeface="Arial" pitchFamily="34" charset="0"/>
              </a:rPr>
              <a:t>VALAGRO GROUP</a:t>
            </a:r>
            <a:r>
              <a:rPr lang="it-IT" sz="1600" b="0" dirty="0">
                <a:solidFill>
                  <a:prstClr val="black"/>
                </a:solidFill>
                <a:latin typeface="Arial" pitchFamily="34" charset="0"/>
                <a:cs typeface="Arial" pitchFamily="34" charset="0"/>
              </a:rPr>
              <a:t> </a:t>
            </a:r>
          </a:p>
        </p:txBody>
      </p:sp>
      <p:sp>
        <p:nvSpPr>
          <p:cNvPr id="20" name="Text Box 21"/>
          <p:cNvSpPr txBox="1">
            <a:spLocks noChangeArrowheads="1"/>
          </p:cNvSpPr>
          <p:nvPr/>
        </p:nvSpPr>
        <p:spPr bwMode="auto">
          <a:xfrm>
            <a:off x="474472" y="1122331"/>
            <a:ext cx="11808169" cy="52322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pt-BR" sz="2800" dirty="0">
                <a:solidFill>
                  <a:prstClr val="black">
                    <a:lumMod val="65000"/>
                    <a:lumOff val="35000"/>
                  </a:prstClr>
                </a:solidFill>
                <a:latin typeface="Arial" panose="020B0604020202020204" pitchFamily="34" charset="0"/>
                <a:cs typeface="Arial" panose="020B0604020202020204" pitchFamily="34" charset="0"/>
              </a:rPr>
              <a:t>RESPOSTAS FISIOLÓGICAS PARA O TRATAMENTO DE MEGAFOL®</a:t>
            </a:r>
            <a:endParaRPr lang="it-IT" sz="2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CasellaDiTesto 1"/>
          <p:cNvSpPr txBox="1"/>
          <p:nvPr/>
        </p:nvSpPr>
        <p:spPr>
          <a:xfrm>
            <a:off x="2490387" y="5310230"/>
            <a:ext cx="5977442" cy="1815882"/>
          </a:xfrm>
          <a:prstGeom prst="rect">
            <a:avLst/>
          </a:prstGeom>
          <a:noFill/>
        </p:spPr>
        <p:txBody>
          <a:bodyPr wrap="square" rtlCol="0">
            <a:spAutoFit/>
          </a:bodyPr>
          <a:lstStyle/>
          <a:p>
            <a:pPr marL="446088" indent="-446088" eaLnBrk="1" fontAlgn="auto" hangingPunct="1">
              <a:spcBef>
                <a:spcPts val="0"/>
              </a:spcBef>
              <a:spcAft>
                <a:spcPts val="0"/>
              </a:spcAft>
            </a:pPr>
            <a:r>
              <a:rPr lang="it-IT" dirty="0">
                <a:solidFill>
                  <a:prstClr val="black">
                    <a:lumMod val="85000"/>
                    <a:lumOff val="15000"/>
                  </a:prstClr>
                </a:solidFill>
                <a:latin typeface="Calibri"/>
                <a:ea typeface="+mn-ea"/>
              </a:rPr>
              <a:t>3. NIR </a:t>
            </a:r>
            <a:r>
              <a:rPr lang="en-US" b="0" dirty="0">
                <a:solidFill>
                  <a:prstClr val="black">
                    <a:lumMod val="85000"/>
                    <a:lumOff val="15000"/>
                  </a:prstClr>
                </a:solidFill>
                <a:latin typeface="Calibri"/>
                <a:ea typeface="+mn-ea"/>
              </a:rPr>
              <a:t>(Near InfraRed)</a:t>
            </a:r>
            <a:r>
              <a:rPr lang="it-IT" b="0" dirty="0">
                <a:solidFill>
                  <a:prstClr val="black">
                    <a:lumMod val="85000"/>
                    <a:lumOff val="15000"/>
                  </a:prstClr>
                </a:solidFill>
                <a:latin typeface="Calibri"/>
                <a:ea typeface="+mn-ea"/>
                <a:sym typeface="Wingdings" pitchFamily="2" charset="2"/>
              </a:rPr>
              <a:t>: </a:t>
            </a:r>
            <a:r>
              <a:rPr lang="pt-BR" b="0" dirty="0">
                <a:solidFill>
                  <a:prstClr val="black">
                    <a:lumMod val="85000"/>
                    <a:lumOff val="15000"/>
                  </a:prstClr>
                </a:solidFill>
                <a:latin typeface="Calibri"/>
                <a:ea typeface="+mn-ea"/>
              </a:rPr>
              <a:t>análise interna dos tecidos da folha</a:t>
            </a:r>
          </a:p>
          <a:p>
            <a:pPr marL="446088" indent="-446088" eaLnBrk="1" fontAlgn="auto" hangingPunct="1">
              <a:spcBef>
                <a:spcPts val="0"/>
              </a:spcBef>
              <a:spcAft>
                <a:spcPts val="0"/>
              </a:spcAft>
            </a:pPr>
            <a:endParaRPr lang="it-IT" sz="2000" b="0" dirty="0">
              <a:solidFill>
                <a:prstClr val="black">
                  <a:lumMod val="85000"/>
                  <a:lumOff val="15000"/>
                </a:prstClr>
              </a:solidFill>
              <a:latin typeface="Calibri"/>
              <a:ea typeface="+mn-ea"/>
            </a:endParaRPr>
          </a:p>
          <a:p>
            <a:pPr marL="790575" indent="-342900" eaLnBrk="1" fontAlgn="auto" hangingPunct="1">
              <a:spcBef>
                <a:spcPts val="0"/>
              </a:spcBef>
              <a:spcAft>
                <a:spcPts val="0"/>
              </a:spcAft>
              <a:buFont typeface="Wingdings" panose="05000000000000000000" pitchFamily="2" charset="2"/>
              <a:buChar char="ü"/>
            </a:pPr>
            <a:r>
              <a:rPr lang="it-IT" dirty="0">
                <a:solidFill>
                  <a:srgbClr val="4D4D4D"/>
                </a:solidFill>
                <a:latin typeface="Calibri"/>
                <a:ea typeface="+mn-ea"/>
              </a:rPr>
              <a:t>Conteúdo de água/ % seca</a:t>
            </a:r>
          </a:p>
          <a:p>
            <a:pPr eaLnBrk="1" fontAlgn="auto" hangingPunct="1">
              <a:spcBef>
                <a:spcPts val="0"/>
              </a:spcBef>
              <a:spcAft>
                <a:spcPts val="0"/>
              </a:spcAft>
            </a:pPr>
            <a:endParaRPr lang="en-US" sz="2000" b="0" dirty="0">
              <a:solidFill>
                <a:prstClr val="black"/>
              </a:solidFill>
              <a:latin typeface="Calibri"/>
              <a:ea typeface="+mn-ea"/>
            </a:endParaRPr>
          </a:p>
        </p:txBody>
      </p:sp>
      <p:sp>
        <p:nvSpPr>
          <p:cNvPr id="3" name="CasellaDiTesto 2"/>
          <p:cNvSpPr txBox="1"/>
          <p:nvPr/>
        </p:nvSpPr>
        <p:spPr>
          <a:xfrm>
            <a:off x="2490386" y="3933526"/>
            <a:ext cx="2983509" cy="1200329"/>
          </a:xfrm>
          <a:prstGeom prst="rect">
            <a:avLst/>
          </a:prstGeom>
          <a:noFill/>
        </p:spPr>
        <p:txBody>
          <a:bodyPr wrap="none" rtlCol="0">
            <a:spAutoFit/>
          </a:bodyPr>
          <a:lstStyle/>
          <a:p>
            <a:pPr eaLnBrk="1" fontAlgn="auto" hangingPunct="1">
              <a:spcBef>
                <a:spcPts val="0"/>
              </a:spcBef>
              <a:spcAft>
                <a:spcPts val="0"/>
              </a:spcAft>
            </a:pPr>
            <a:r>
              <a:rPr lang="it-IT" dirty="0">
                <a:solidFill>
                  <a:prstClr val="black">
                    <a:lumMod val="85000"/>
                    <a:lumOff val="15000"/>
                  </a:prstClr>
                </a:solidFill>
                <a:latin typeface="Calibri"/>
                <a:ea typeface="+mn-ea"/>
              </a:rPr>
              <a:t>2. UV </a:t>
            </a:r>
            <a:r>
              <a:rPr lang="it-IT" b="0" dirty="0">
                <a:solidFill>
                  <a:prstClr val="black">
                    <a:lumMod val="85000"/>
                    <a:lumOff val="15000"/>
                  </a:prstClr>
                </a:solidFill>
                <a:latin typeface="Calibri"/>
                <a:ea typeface="+mn-ea"/>
              </a:rPr>
              <a:t>(ultra violeta)</a:t>
            </a:r>
          </a:p>
          <a:p>
            <a:pPr lvl="1" eaLnBrk="1" fontAlgn="auto" hangingPunct="1">
              <a:spcBef>
                <a:spcPts val="0"/>
              </a:spcBef>
              <a:spcAft>
                <a:spcPts val="0"/>
              </a:spcAft>
            </a:pPr>
            <a:endParaRPr lang="it-IT" dirty="0">
              <a:solidFill>
                <a:srgbClr val="4D4D4D"/>
              </a:solidFill>
              <a:latin typeface="Calibri"/>
              <a:ea typeface="+mn-ea"/>
              <a:sym typeface="Wingdings" pitchFamily="2" charset="2"/>
            </a:endParaRPr>
          </a:p>
          <a:p>
            <a:pPr marL="800100" lvl="1" indent="-342900" eaLnBrk="1" fontAlgn="auto" hangingPunct="1">
              <a:spcBef>
                <a:spcPts val="0"/>
              </a:spcBef>
              <a:spcAft>
                <a:spcPts val="0"/>
              </a:spcAft>
              <a:buFont typeface="Wingdings" panose="05000000000000000000" pitchFamily="2" charset="2"/>
              <a:buChar char="ü"/>
            </a:pPr>
            <a:r>
              <a:rPr lang="it-IT" dirty="0">
                <a:solidFill>
                  <a:srgbClr val="4D4D4D"/>
                </a:solidFill>
                <a:latin typeface="Calibri"/>
                <a:ea typeface="+mn-ea"/>
              </a:rPr>
              <a:t>Índice de saúde</a:t>
            </a:r>
            <a:endParaRPr lang="en-US" sz="2000" b="0" dirty="0">
              <a:solidFill>
                <a:prstClr val="black"/>
              </a:solidFill>
              <a:latin typeface="Calibri"/>
              <a:ea typeface="+mn-ea"/>
            </a:endParaRPr>
          </a:p>
        </p:txBody>
      </p:sp>
      <p:sp>
        <p:nvSpPr>
          <p:cNvPr id="4" name="Rettangolo arrotondato 3"/>
          <p:cNvSpPr/>
          <p:nvPr/>
        </p:nvSpPr>
        <p:spPr>
          <a:xfrm>
            <a:off x="1026537" y="2331843"/>
            <a:ext cx="7441296" cy="137670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3" name="Rettangolo arrotondato 22"/>
          <p:cNvSpPr/>
          <p:nvPr/>
        </p:nvSpPr>
        <p:spPr>
          <a:xfrm>
            <a:off x="1038285" y="3771054"/>
            <a:ext cx="7441296" cy="137670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4" name="Rettangolo arrotondato 23"/>
          <p:cNvSpPr/>
          <p:nvPr/>
        </p:nvSpPr>
        <p:spPr>
          <a:xfrm>
            <a:off x="1038285" y="5210273"/>
            <a:ext cx="7441296" cy="160806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5" name="CasellaDiTesto 4"/>
          <p:cNvSpPr txBox="1"/>
          <p:nvPr/>
        </p:nvSpPr>
        <p:spPr>
          <a:xfrm>
            <a:off x="455264" y="1599183"/>
            <a:ext cx="8627746" cy="461665"/>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wrap="none" rtlCol="0">
            <a:spAutoFit/>
          </a:bodyPr>
          <a:lstStyle/>
          <a:p>
            <a:pPr eaLnBrk="1" fontAlgn="auto" hangingPunct="1">
              <a:spcBef>
                <a:spcPts val="0"/>
              </a:spcBef>
              <a:spcAft>
                <a:spcPts val="0"/>
              </a:spcAft>
            </a:pPr>
            <a:r>
              <a:rPr lang="pt-BR" dirty="0">
                <a:solidFill>
                  <a:prstClr val="white"/>
                </a:solidFill>
              </a:rPr>
              <a:t>RESUMO DOS PARÂMETROS DETECTADOS COM O SCANALYZER 3D</a:t>
            </a:r>
            <a:endParaRPr lang="it-IT" dirty="0">
              <a:solidFill>
                <a:prstClr val="white"/>
              </a:solidFill>
            </a:endParaRPr>
          </a:p>
        </p:txBody>
      </p:sp>
      <p:sp>
        <p:nvSpPr>
          <p:cNvPr id="35" name="CasellaDiTesto 1">
            <a:extLst>
              <a:ext uri="{FF2B5EF4-FFF2-40B4-BE49-F238E27FC236}">
                <a16:creationId xmlns:a16="http://schemas.microsoft.com/office/drawing/2014/main" id="{4DEDE2D5-D6F6-4674-AB58-03AD0D68F7A7}"/>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36" name="Gruppo 1">
            <a:extLst>
              <a:ext uri="{FF2B5EF4-FFF2-40B4-BE49-F238E27FC236}">
                <a16:creationId xmlns:a16="http://schemas.microsoft.com/office/drawing/2014/main" id="{2A0F4FF4-E259-427D-B961-C7077BFC9AB5}"/>
              </a:ext>
            </a:extLst>
          </p:cNvPr>
          <p:cNvGrpSpPr/>
          <p:nvPr/>
        </p:nvGrpSpPr>
        <p:grpSpPr>
          <a:xfrm>
            <a:off x="479376" y="622205"/>
            <a:ext cx="5710447" cy="369332"/>
            <a:chOff x="551384" y="1052736"/>
            <a:chExt cx="5492101" cy="369332"/>
          </a:xfrm>
        </p:grpSpPr>
        <p:sp>
          <p:nvSpPr>
            <p:cNvPr id="37" name="Pentagon 41">
              <a:extLst>
                <a:ext uri="{FF2B5EF4-FFF2-40B4-BE49-F238E27FC236}">
                  <a16:creationId xmlns:a16="http://schemas.microsoft.com/office/drawing/2014/main" id="{996D11B8-E097-4EAE-947A-9415008F4D61}"/>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8" name="Chevron 42">
              <a:extLst>
                <a:ext uri="{FF2B5EF4-FFF2-40B4-BE49-F238E27FC236}">
                  <a16:creationId xmlns:a16="http://schemas.microsoft.com/office/drawing/2014/main" id="{FA1CCF93-B243-465E-8D6B-531A7EAEF72B}"/>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9" name="Chevron 43">
              <a:extLst>
                <a:ext uri="{FF2B5EF4-FFF2-40B4-BE49-F238E27FC236}">
                  <a16:creationId xmlns:a16="http://schemas.microsoft.com/office/drawing/2014/main" id="{D19F1324-A161-4D39-860C-4E412F73F772}"/>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0" name="Chevron 44">
              <a:extLst>
                <a:ext uri="{FF2B5EF4-FFF2-40B4-BE49-F238E27FC236}">
                  <a16:creationId xmlns:a16="http://schemas.microsoft.com/office/drawing/2014/main" id="{CCBB71BC-0B3A-4519-81EE-44637196613A}"/>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1" name="Chevron 45">
              <a:extLst>
                <a:ext uri="{FF2B5EF4-FFF2-40B4-BE49-F238E27FC236}">
                  <a16:creationId xmlns:a16="http://schemas.microsoft.com/office/drawing/2014/main" id="{0432EB9E-B377-453B-B11C-2960F008F78C}"/>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2" name="TextBox 46">
              <a:extLst>
                <a:ext uri="{FF2B5EF4-FFF2-40B4-BE49-F238E27FC236}">
                  <a16:creationId xmlns:a16="http://schemas.microsoft.com/office/drawing/2014/main" id="{BDDEB49E-56E2-437F-925A-49E23CBBD616}"/>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3" name="TextBox 47">
              <a:extLst>
                <a:ext uri="{FF2B5EF4-FFF2-40B4-BE49-F238E27FC236}">
                  <a16:creationId xmlns:a16="http://schemas.microsoft.com/office/drawing/2014/main" id="{E0DDE9AF-CFC8-47B5-B7B8-12C1018774B6}"/>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44" name="TextBox 48">
              <a:extLst>
                <a:ext uri="{FF2B5EF4-FFF2-40B4-BE49-F238E27FC236}">
                  <a16:creationId xmlns:a16="http://schemas.microsoft.com/office/drawing/2014/main" id="{43ADD9D2-AA85-414D-B727-AE98DCDDA2BD}"/>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45" name="TextBox 49">
              <a:extLst>
                <a:ext uri="{FF2B5EF4-FFF2-40B4-BE49-F238E27FC236}">
                  <a16:creationId xmlns:a16="http://schemas.microsoft.com/office/drawing/2014/main" id="{11381989-A8DC-4EED-B5A6-87DBA83B61AD}"/>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46" name="TextBox 50">
              <a:extLst>
                <a:ext uri="{FF2B5EF4-FFF2-40B4-BE49-F238E27FC236}">
                  <a16:creationId xmlns:a16="http://schemas.microsoft.com/office/drawing/2014/main" id="{46019236-2D06-4060-BFE4-730FC2309016}"/>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48296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9075"/>
                                        </p:tgtEl>
                                        <p:attrNameLst>
                                          <p:attrName>style.visibility</p:attrName>
                                        </p:attrNameLst>
                                      </p:cBhvr>
                                      <p:to>
                                        <p:strVal val="visible"/>
                                      </p:to>
                                    </p:set>
                                    <p:animEffect transition="in" filter="fade">
                                      <p:cBhvr>
                                        <p:cTn id="26" dur="500"/>
                                        <p:tgtEl>
                                          <p:spTgt spid="25907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9076"/>
                                        </p:tgtEl>
                                        <p:attrNameLst>
                                          <p:attrName>style.visibility</p:attrName>
                                        </p:attrNameLst>
                                      </p:cBhvr>
                                      <p:to>
                                        <p:strVal val="visible"/>
                                      </p:to>
                                    </p:set>
                                    <p:animEffect transition="in" filter="fade">
                                      <p:cBhvr>
                                        <p:cTn id="40" dur="500"/>
                                        <p:tgtEl>
                                          <p:spTgt spid="25907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6" grpId="0"/>
      <p:bldP spid="17" grpId="0"/>
      <p:bldP spid="18" grpId="0"/>
      <p:bldP spid="2" grpId="0"/>
      <p:bldP spid="3" grpId="0"/>
      <p:bldP spid="4" grpId="0" animBg="1"/>
      <p:bldP spid="23" grpId="0" animBg="1"/>
      <p:bldP spid="2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6"/>
          <p:cNvSpPr txBox="1">
            <a:spLocks noChangeArrowheads="1"/>
          </p:cNvSpPr>
          <p:nvPr/>
        </p:nvSpPr>
        <p:spPr bwMode="auto">
          <a:xfrm>
            <a:off x="3866572" y="-54189"/>
            <a:ext cx="184755" cy="369332"/>
          </a:xfrm>
          <a:prstGeom prst="rect">
            <a:avLst/>
          </a:prstGeom>
          <a:noFill/>
          <a:ln w="9525">
            <a:noFill/>
            <a:miter lim="800000"/>
            <a:headEnd/>
            <a:tailEnd/>
          </a:ln>
        </p:spPr>
        <p:txBody>
          <a:bodyPr wrap="none">
            <a:spAutoFit/>
          </a:bodyPr>
          <a:lstStyle/>
          <a:p>
            <a:pPr eaLnBrk="1" fontAlgn="auto" hangingPunct="1">
              <a:spcBef>
                <a:spcPts val="0"/>
              </a:spcBef>
              <a:spcAft>
                <a:spcPts val="0"/>
              </a:spcAft>
            </a:pPr>
            <a:endParaRPr lang="it-IT" sz="1800" b="0">
              <a:solidFill>
                <a:prstClr val="black"/>
              </a:solidFill>
              <a:latin typeface="Calibri"/>
              <a:ea typeface="+mn-ea"/>
            </a:endParaRPr>
          </a:p>
        </p:txBody>
      </p:sp>
      <p:pic>
        <p:nvPicPr>
          <p:cNvPr id="200730" name="Picture 26" descr="\\SERVERFILESRV\Crop Specialist\SUPPORTO MARROLLO\ATTIVITA'\2012_ppt per Strasburgo\Megafol Animazione\Stress\120402.png"/>
          <p:cNvPicPr>
            <a:picLocks noChangeAspect="1" noChangeArrowheads="1"/>
          </p:cNvPicPr>
          <p:nvPr/>
        </p:nvPicPr>
        <p:blipFill>
          <a:blip r:embed="rId3" cstate="email">
            <a:extLst>
              <a:ext uri="{28A0092B-C50C-407E-A947-70E740481C1C}">
                <a14:useLocalDpi xmlns:a14="http://schemas.microsoft.com/office/drawing/2010/main"/>
              </a:ext>
            </a:extLst>
          </a:blip>
          <a:srcRect t="17856"/>
          <a:stretch>
            <a:fillRect/>
          </a:stretch>
        </p:blipFill>
        <p:spPr bwMode="auto">
          <a:xfrm>
            <a:off x="876285" y="1212621"/>
            <a:ext cx="5211745" cy="5633418"/>
          </a:xfrm>
          <a:prstGeom prst="rect">
            <a:avLst/>
          </a:prstGeom>
          <a:noFill/>
        </p:spPr>
      </p:pic>
      <p:pic>
        <p:nvPicPr>
          <p:cNvPr id="200731" name="Picture 27" descr="\\SERVERFILESRV\Crop Specialist\SUPPORTO MARROLLO\ATTIVITA'\2012_ppt per Strasburgo\Megafol Animazione\Stress\120403.png"/>
          <p:cNvPicPr>
            <a:picLocks noChangeAspect="1" noChangeArrowheads="1"/>
          </p:cNvPicPr>
          <p:nvPr/>
        </p:nvPicPr>
        <p:blipFill>
          <a:blip r:embed="rId4" cstate="email">
            <a:extLst>
              <a:ext uri="{28A0092B-C50C-407E-A947-70E740481C1C}">
                <a14:useLocalDpi xmlns:a14="http://schemas.microsoft.com/office/drawing/2010/main"/>
              </a:ext>
            </a:extLst>
          </a:blip>
          <a:srcRect t="17857"/>
          <a:stretch>
            <a:fillRect/>
          </a:stretch>
        </p:blipFill>
        <p:spPr bwMode="auto">
          <a:xfrm>
            <a:off x="886446" y="1212621"/>
            <a:ext cx="5211745" cy="5633418"/>
          </a:xfrm>
          <a:prstGeom prst="rect">
            <a:avLst/>
          </a:prstGeom>
          <a:noFill/>
        </p:spPr>
      </p:pic>
      <p:pic>
        <p:nvPicPr>
          <p:cNvPr id="200732" name="Picture 28" descr="\\SERVERFILESRV\Crop Specialist\SUPPORTO MARROLLO\ATTIVITA'\2012_ppt per Strasburgo\Megafol Animazione\Stress\120404.png"/>
          <p:cNvPicPr>
            <a:picLocks noChangeAspect="1" noChangeArrowheads="1"/>
          </p:cNvPicPr>
          <p:nvPr/>
        </p:nvPicPr>
        <p:blipFill>
          <a:blip r:embed="rId5" cstate="email">
            <a:extLst>
              <a:ext uri="{28A0092B-C50C-407E-A947-70E740481C1C}">
                <a14:useLocalDpi xmlns:a14="http://schemas.microsoft.com/office/drawing/2010/main"/>
              </a:ext>
            </a:extLst>
          </a:blip>
          <a:srcRect t="16815"/>
          <a:stretch>
            <a:fillRect/>
          </a:stretch>
        </p:blipFill>
        <p:spPr bwMode="auto">
          <a:xfrm>
            <a:off x="886446" y="1141183"/>
            <a:ext cx="5211745" cy="5704856"/>
          </a:xfrm>
          <a:prstGeom prst="rect">
            <a:avLst/>
          </a:prstGeom>
          <a:noFill/>
        </p:spPr>
      </p:pic>
      <p:pic>
        <p:nvPicPr>
          <p:cNvPr id="56" name="Picture 17" descr="\\SERVERFILESRV\Crop Specialist\SUPPORTO MARROLLO\ATTIVITA'\2012_ppt per Strasburgo\Megafol Animazione\Stress\120405.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296840">
            <a:off x="626680" y="909317"/>
            <a:ext cx="5211745" cy="5688355"/>
          </a:xfrm>
          <a:prstGeom prst="rect">
            <a:avLst/>
          </a:prstGeom>
          <a:noFill/>
        </p:spPr>
      </p:pic>
      <p:sp>
        <p:nvSpPr>
          <p:cNvPr id="58" name="CasellaDiTesto 57"/>
          <p:cNvSpPr txBox="1"/>
          <p:nvPr/>
        </p:nvSpPr>
        <p:spPr>
          <a:xfrm>
            <a:off x="1538325" y="3026402"/>
            <a:ext cx="1682283" cy="369332"/>
          </a:xfrm>
          <a:prstGeom prst="rect">
            <a:avLst/>
          </a:prstGeom>
          <a:noFill/>
        </p:spPr>
        <p:txBody>
          <a:bodyPr wrap="none" rtlCol="0">
            <a:spAutoFit/>
          </a:bodyPr>
          <a:lstStyle/>
          <a:p>
            <a:pPr eaLnBrk="1" fontAlgn="auto" hangingPunct="1">
              <a:spcBef>
                <a:spcPts val="0"/>
              </a:spcBef>
              <a:spcAft>
                <a:spcPts val="0"/>
              </a:spcAft>
            </a:pPr>
            <a:r>
              <a:rPr lang="it-IT" sz="1800" b="0" dirty="0">
                <a:solidFill>
                  <a:prstClr val="black"/>
                </a:solidFill>
                <a:latin typeface="Calibri"/>
                <a:ea typeface="+mn-ea"/>
              </a:rPr>
              <a:t>Stress </a:t>
            </a:r>
            <a:r>
              <a:rPr lang="it-IT" sz="1800" b="0" dirty="0" err="1">
                <a:solidFill>
                  <a:prstClr val="black"/>
                </a:solidFill>
                <a:latin typeface="Calibri"/>
                <a:ea typeface="+mn-ea"/>
              </a:rPr>
              <a:t>induction</a:t>
            </a:r>
            <a:endParaRPr lang="it-IT" sz="1800" b="0" dirty="0">
              <a:solidFill>
                <a:prstClr val="black"/>
              </a:solidFill>
              <a:latin typeface="Calibri"/>
              <a:ea typeface="+mn-ea"/>
            </a:endParaRPr>
          </a:p>
        </p:txBody>
      </p:sp>
      <p:sp>
        <p:nvSpPr>
          <p:cNvPr id="59" name="Freccia a destra con strisce 58"/>
          <p:cNvSpPr/>
          <p:nvPr/>
        </p:nvSpPr>
        <p:spPr bwMode="auto">
          <a:xfrm rot="2791771">
            <a:off x="2363764" y="3680367"/>
            <a:ext cx="577756" cy="357237"/>
          </a:xfrm>
          <a:prstGeom prst="stripedRigh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dirty="0">
              <a:solidFill>
                <a:prstClr val="black"/>
              </a:solidFill>
              <a:ea typeface="ＭＳ Ｐゴシック" pitchFamily="1" charset="-128"/>
            </a:endParaRPr>
          </a:p>
        </p:txBody>
      </p:sp>
      <p:pic>
        <p:nvPicPr>
          <p:cNvPr id="60"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25456" y="2954974"/>
            <a:ext cx="977300" cy="799505"/>
          </a:xfrm>
          <a:prstGeom prst="rect">
            <a:avLst/>
          </a:prstGeom>
          <a:noFill/>
          <a:ln w="9525">
            <a:noFill/>
            <a:miter lim="800000"/>
            <a:headEnd/>
            <a:tailEnd/>
          </a:ln>
          <a:effectLst/>
        </p:spPr>
      </p:pic>
      <p:pic>
        <p:nvPicPr>
          <p:cNvPr id="200734" name="Picture 30" descr="\\SERVERFILESRV\Crop Specialist\SUPPORTO MARROLLO\ATTIVITA'\2012_ppt per Strasburgo\Megafol Animazione\Stress\120406.png"/>
          <p:cNvPicPr>
            <a:picLocks noChangeAspect="1" noChangeArrowheads="1"/>
          </p:cNvPicPr>
          <p:nvPr/>
        </p:nvPicPr>
        <p:blipFill>
          <a:blip r:embed="rId8" cstate="email">
            <a:extLst>
              <a:ext uri="{28A0092B-C50C-407E-A947-70E740481C1C}">
                <a14:useLocalDpi xmlns:a14="http://schemas.microsoft.com/office/drawing/2010/main"/>
              </a:ext>
            </a:extLst>
          </a:blip>
          <a:srcRect t="18898"/>
          <a:stretch>
            <a:fillRect/>
          </a:stretch>
        </p:blipFill>
        <p:spPr bwMode="auto">
          <a:xfrm>
            <a:off x="1253812" y="1284059"/>
            <a:ext cx="4824057" cy="5561980"/>
          </a:xfrm>
          <a:prstGeom prst="rect">
            <a:avLst/>
          </a:prstGeom>
          <a:noFill/>
        </p:spPr>
      </p:pic>
      <p:pic>
        <p:nvPicPr>
          <p:cNvPr id="200735" name="Picture 31" descr="\\SERVERFILESRV\Crop Specialist\SUPPORTO MARROLLO\ATTIVITA'\2012_ppt per Strasburgo\Megafol Animazione\Stress\120407.png"/>
          <p:cNvPicPr>
            <a:picLocks noChangeAspect="1" noChangeArrowheads="1"/>
          </p:cNvPicPr>
          <p:nvPr/>
        </p:nvPicPr>
        <p:blipFill>
          <a:blip r:embed="rId9" cstate="email">
            <a:extLst>
              <a:ext uri="{28A0092B-C50C-407E-A947-70E740481C1C}">
                <a14:useLocalDpi xmlns:a14="http://schemas.microsoft.com/office/drawing/2010/main"/>
              </a:ext>
            </a:extLst>
          </a:blip>
          <a:srcRect t="17708"/>
          <a:stretch>
            <a:fillRect/>
          </a:stretch>
        </p:blipFill>
        <p:spPr bwMode="auto">
          <a:xfrm>
            <a:off x="1386545" y="1212621"/>
            <a:ext cx="4701485" cy="5643578"/>
          </a:xfrm>
          <a:prstGeom prst="rect">
            <a:avLst/>
          </a:prstGeom>
          <a:noFill/>
        </p:spPr>
      </p:pic>
      <p:pic>
        <p:nvPicPr>
          <p:cNvPr id="200736" name="Picture 32" descr="\\SERVERFILESRV\Crop Specialist\SUPPORTO MARROLLO\ATTIVITA'\2012_ppt per Strasburgo\Megafol Animazione\Stress\120408.png"/>
          <p:cNvPicPr>
            <a:picLocks noChangeAspect="1" noChangeArrowheads="1"/>
          </p:cNvPicPr>
          <p:nvPr/>
        </p:nvPicPr>
        <p:blipFill>
          <a:blip r:embed="rId10" cstate="email">
            <a:extLst>
              <a:ext uri="{28A0092B-C50C-407E-A947-70E740481C1C}">
                <a14:useLocalDpi xmlns:a14="http://schemas.microsoft.com/office/drawing/2010/main"/>
              </a:ext>
            </a:extLst>
          </a:blip>
          <a:srcRect t="17857"/>
          <a:stretch>
            <a:fillRect/>
          </a:stretch>
        </p:blipFill>
        <p:spPr bwMode="auto">
          <a:xfrm>
            <a:off x="876285" y="1212621"/>
            <a:ext cx="5211745" cy="5633418"/>
          </a:xfrm>
          <a:prstGeom prst="rect">
            <a:avLst/>
          </a:prstGeom>
          <a:noFill/>
        </p:spPr>
      </p:pic>
      <p:pic>
        <p:nvPicPr>
          <p:cNvPr id="200737" name="Picture 33" descr="\\SERVERFILESRV\Crop Specialist\SUPPORTO MARROLLO\ATTIVITA'\2012_ppt per Strasburgo\Megafol Animazione\Stress\120409.png"/>
          <p:cNvPicPr>
            <a:picLocks noChangeAspect="1" noChangeArrowheads="1"/>
          </p:cNvPicPr>
          <p:nvPr/>
        </p:nvPicPr>
        <p:blipFill>
          <a:blip r:embed="rId11" cstate="email">
            <a:extLst>
              <a:ext uri="{28A0092B-C50C-407E-A947-70E740481C1C}">
                <a14:useLocalDpi xmlns:a14="http://schemas.microsoft.com/office/drawing/2010/main"/>
              </a:ext>
            </a:extLst>
          </a:blip>
          <a:srcRect t="17856"/>
          <a:stretch>
            <a:fillRect/>
          </a:stretch>
        </p:blipFill>
        <p:spPr bwMode="auto">
          <a:xfrm>
            <a:off x="876285" y="1212621"/>
            <a:ext cx="5211745" cy="5633418"/>
          </a:xfrm>
          <a:prstGeom prst="rect">
            <a:avLst/>
          </a:prstGeom>
          <a:noFill/>
        </p:spPr>
      </p:pic>
      <p:sp>
        <p:nvSpPr>
          <p:cNvPr id="66" name="Freccia in giù 65"/>
          <p:cNvSpPr/>
          <p:nvPr/>
        </p:nvSpPr>
        <p:spPr bwMode="auto">
          <a:xfrm rot="20174378">
            <a:off x="2815789" y="3424333"/>
            <a:ext cx="358369" cy="741978"/>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dirty="0">
              <a:solidFill>
                <a:prstClr val="black"/>
              </a:solidFill>
              <a:ea typeface="ＭＳ Ｐゴシック" pitchFamily="1" charset="-128"/>
            </a:endParaRPr>
          </a:p>
        </p:txBody>
      </p:sp>
      <p:sp>
        <p:nvSpPr>
          <p:cNvPr id="67" name="CasellaDiTesto 66"/>
          <p:cNvSpPr txBox="1"/>
          <p:nvPr/>
        </p:nvSpPr>
        <p:spPr>
          <a:xfrm>
            <a:off x="1538325" y="2893686"/>
            <a:ext cx="1548254" cy="369332"/>
          </a:xfrm>
          <a:prstGeom prst="rect">
            <a:avLst/>
          </a:prstGeom>
          <a:noFill/>
        </p:spPr>
        <p:txBody>
          <a:bodyPr wrap="none" rtlCol="0">
            <a:spAutoFit/>
          </a:bodyPr>
          <a:lstStyle/>
          <a:p>
            <a:pPr eaLnBrk="1" fontAlgn="auto" hangingPunct="1">
              <a:spcBef>
                <a:spcPts val="0"/>
              </a:spcBef>
              <a:spcAft>
                <a:spcPts val="0"/>
              </a:spcAft>
            </a:pPr>
            <a:r>
              <a:rPr lang="it-IT" sz="1800" b="0" dirty="0">
                <a:solidFill>
                  <a:prstClr val="black"/>
                </a:solidFill>
                <a:latin typeface="Calibri"/>
                <a:ea typeface="+mn-ea"/>
              </a:rPr>
              <a:t>50 ml </a:t>
            </a:r>
            <a:r>
              <a:rPr lang="it-IT" sz="1800" b="0" dirty="0" err="1">
                <a:solidFill>
                  <a:prstClr val="black"/>
                </a:solidFill>
                <a:latin typeface="Calibri"/>
                <a:ea typeface="+mn-ea"/>
              </a:rPr>
              <a:t>of</a:t>
            </a:r>
            <a:r>
              <a:rPr lang="it-IT" sz="1800" b="0" dirty="0">
                <a:solidFill>
                  <a:prstClr val="black"/>
                </a:solidFill>
                <a:latin typeface="Calibri"/>
                <a:ea typeface="+mn-ea"/>
              </a:rPr>
              <a:t> water</a:t>
            </a:r>
          </a:p>
        </p:txBody>
      </p:sp>
      <p:pic>
        <p:nvPicPr>
          <p:cNvPr id="68" name="Picture 2" descr="http://cdn.blogosfere.it/contintasca/images/acqua-caraffe-filtranti.jpe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917798" y="3026402"/>
            <a:ext cx="1264340" cy="875198"/>
          </a:xfrm>
          <a:prstGeom prst="rect">
            <a:avLst/>
          </a:prstGeom>
          <a:ln>
            <a:noFill/>
          </a:ln>
          <a:effectLst>
            <a:softEdge rad="112500"/>
          </a:effectLst>
        </p:spPr>
      </p:pic>
      <p:pic>
        <p:nvPicPr>
          <p:cNvPr id="69" name="Picture 34" descr="\\SERVERFILESRV\Crop Specialist\SUPPORTO MARROLLO\ATTIVITA'\2012_ppt per Strasburgo\Megafol Animazione\Stress\120410.png"/>
          <p:cNvPicPr>
            <a:picLocks noChangeAspect="1" noChangeArrowheads="1"/>
          </p:cNvPicPr>
          <p:nvPr/>
        </p:nvPicPr>
        <p:blipFill>
          <a:blip r:embed="rId13" cstate="email">
            <a:extLst>
              <a:ext uri="{28A0092B-C50C-407E-A947-70E740481C1C}">
                <a14:useLocalDpi xmlns:a14="http://schemas.microsoft.com/office/drawing/2010/main"/>
              </a:ext>
            </a:extLst>
          </a:blip>
          <a:srcRect t="17857"/>
          <a:stretch>
            <a:fillRect/>
          </a:stretch>
        </p:blipFill>
        <p:spPr bwMode="auto">
          <a:xfrm>
            <a:off x="876285" y="1212621"/>
            <a:ext cx="5211745" cy="5633418"/>
          </a:xfrm>
          <a:prstGeom prst="rect">
            <a:avLst/>
          </a:prstGeom>
          <a:noFill/>
        </p:spPr>
      </p:pic>
      <p:pic>
        <p:nvPicPr>
          <p:cNvPr id="200739" name="Picture 35" descr="\\SERVERFILESRV\Crop Specialist\SUPPORTO MARROLLO\ATTIVITA'\2012_ppt per Strasburgo\Megafol Animazione\Stress\120411.png"/>
          <p:cNvPicPr>
            <a:picLocks noChangeAspect="1" noChangeArrowheads="1"/>
          </p:cNvPicPr>
          <p:nvPr/>
        </p:nvPicPr>
        <p:blipFill>
          <a:blip r:embed="rId14" cstate="email">
            <a:extLst>
              <a:ext uri="{28A0092B-C50C-407E-A947-70E740481C1C}">
                <a14:useLocalDpi xmlns:a14="http://schemas.microsoft.com/office/drawing/2010/main"/>
              </a:ext>
            </a:extLst>
          </a:blip>
          <a:srcRect t="17856"/>
          <a:stretch>
            <a:fillRect/>
          </a:stretch>
        </p:blipFill>
        <p:spPr bwMode="auto">
          <a:xfrm>
            <a:off x="886446" y="1212621"/>
            <a:ext cx="5211745" cy="5633418"/>
          </a:xfrm>
          <a:prstGeom prst="rect">
            <a:avLst/>
          </a:prstGeom>
          <a:noFill/>
        </p:spPr>
      </p:pic>
      <p:pic>
        <p:nvPicPr>
          <p:cNvPr id="200740" name="Picture 36" descr="\\SERVERFILESRV\Crop Specialist\SUPPORTO MARROLLO\ATTIVITA'\2012_ppt per Strasburgo\Megafol Animazione\Stress\120412.png"/>
          <p:cNvPicPr>
            <a:picLocks noChangeAspect="1" noChangeArrowheads="1"/>
          </p:cNvPicPr>
          <p:nvPr/>
        </p:nvPicPr>
        <p:blipFill>
          <a:blip r:embed="rId15" cstate="email">
            <a:extLst>
              <a:ext uri="{28A0092B-C50C-407E-A947-70E740481C1C}">
                <a14:useLocalDpi xmlns:a14="http://schemas.microsoft.com/office/drawing/2010/main"/>
              </a:ext>
            </a:extLst>
          </a:blip>
          <a:srcRect t="18898"/>
          <a:stretch>
            <a:fillRect/>
          </a:stretch>
        </p:blipFill>
        <p:spPr bwMode="auto">
          <a:xfrm>
            <a:off x="876285" y="1284059"/>
            <a:ext cx="5211745" cy="5561980"/>
          </a:xfrm>
          <a:prstGeom prst="rect">
            <a:avLst/>
          </a:prstGeom>
          <a:noFill/>
        </p:spPr>
      </p:pic>
      <p:pic>
        <p:nvPicPr>
          <p:cNvPr id="200741" name="Picture 37" descr="\\SERVERFILESRV\Crop Specialist\SUPPORTO MARROLLO\ATTIVITA'\2012_ppt per Strasburgo\Megafol Animazione\Stress\120413.png"/>
          <p:cNvPicPr>
            <a:picLocks noChangeAspect="1" noChangeArrowheads="1"/>
          </p:cNvPicPr>
          <p:nvPr/>
        </p:nvPicPr>
        <p:blipFill>
          <a:blip r:embed="rId16" cstate="email">
            <a:extLst>
              <a:ext uri="{28A0092B-C50C-407E-A947-70E740481C1C}">
                <a14:useLocalDpi xmlns:a14="http://schemas.microsoft.com/office/drawing/2010/main"/>
              </a:ext>
            </a:extLst>
          </a:blip>
          <a:srcRect t="17708"/>
          <a:stretch>
            <a:fillRect/>
          </a:stretch>
        </p:blipFill>
        <p:spPr bwMode="auto">
          <a:xfrm>
            <a:off x="886446" y="1212621"/>
            <a:ext cx="5211745" cy="5643578"/>
          </a:xfrm>
          <a:prstGeom prst="rect">
            <a:avLst/>
          </a:prstGeom>
          <a:noFill/>
        </p:spPr>
      </p:pic>
      <p:pic>
        <p:nvPicPr>
          <p:cNvPr id="200744" name="Picture 40" descr="\\SERVERFILESRV\Crop Specialist\SUPPORTO MARROLLO\ATTIVITA'\2012_ppt per Strasburgo\Megafol Animazione\Stress\120414.png"/>
          <p:cNvPicPr>
            <a:picLocks noChangeAspect="1" noChangeArrowheads="1"/>
          </p:cNvPicPr>
          <p:nvPr/>
        </p:nvPicPr>
        <p:blipFill>
          <a:blip r:embed="rId17" cstate="email">
            <a:extLst>
              <a:ext uri="{28A0092B-C50C-407E-A947-70E740481C1C}">
                <a14:useLocalDpi xmlns:a14="http://schemas.microsoft.com/office/drawing/2010/main"/>
              </a:ext>
            </a:extLst>
          </a:blip>
          <a:srcRect t="18640"/>
          <a:stretch>
            <a:fillRect/>
          </a:stretch>
        </p:blipFill>
        <p:spPr bwMode="auto">
          <a:xfrm>
            <a:off x="886440" y="1426940"/>
            <a:ext cx="5144174" cy="5429265"/>
          </a:xfrm>
          <a:prstGeom prst="rect">
            <a:avLst/>
          </a:prstGeom>
          <a:noFill/>
        </p:spPr>
      </p:pic>
      <p:pic>
        <p:nvPicPr>
          <p:cNvPr id="200745" name="Picture 41" descr="\\SERVERFILESRV\Crop Specialist\SUPPORTO MARROLLO\ATTIVITA'\2012_ppt per Strasburgo\Megafol Animazione\Stress\120415.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43514" y="1048977"/>
            <a:ext cx="5072758" cy="5807222"/>
          </a:xfrm>
          <a:prstGeom prst="rect">
            <a:avLst/>
          </a:prstGeom>
          <a:noFill/>
        </p:spPr>
      </p:pic>
      <p:sp>
        <p:nvSpPr>
          <p:cNvPr id="77" name="CasellaDiTesto 76"/>
          <p:cNvSpPr txBox="1"/>
          <p:nvPr/>
        </p:nvSpPr>
        <p:spPr>
          <a:xfrm>
            <a:off x="1017585" y="3026402"/>
            <a:ext cx="2671464" cy="369332"/>
          </a:xfrm>
          <a:prstGeom prst="rect">
            <a:avLst/>
          </a:prstGeom>
          <a:noFill/>
        </p:spPr>
        <p:txBody>
          <a:bodyPr wrap="none" rtlCol="0">
            <a:spAutoFit/>
          </a:bodyPr>
          <a:lstStyle/>
          <a:p>
            <a:pPr eaLnBrk="1" fontAlgn="auto" hangingPunct="1">
              <a:spcBef>
                <a:spcPts val="0"/>
              </a:spcBef>
              <a:spcAft>
                <a:spcPts val="0"/>
              </a:spcAft>
            </a:pPr>
            <a:r>
              <a:rPr lang="it-IT" sz="1800" b="0" dirty="0">
                <a:solidFill>
                  <a:prstClr val="black"/>
                </a:solidFill>
                <a:latin typeface="Calibri"/>
                <a:ea typeface="+mn-ea"/>
              </a:rPr>
              <a:t>200 ml </a:t>
            </a:r>
            <a:r>
              <a:rPr lang="it-IT" sz="1800" b="0" dirty="0" err="1">
                <a:solidFill>
                  <a:prstClr val="black"/>
                </a:solidFill>
                <a:latin typeface="Calibri"/>
                <a:ea typeface="+mn-ea"/>
              </a:rPr>
              <a:t>of</a:t>
            </a:r>
            <a:r>
              <a:rPr lang="it-IT" sz="1800" b="0" dirty="0">
                <a:solidFill>
                  <a:prstClr val="black"/>
                </a:solidFill>
                <a:latin typeface="Calibri"/>
                <a:ea typeface="+mn-ea"/>
              </a:rPr>
              <a:t> water (</a:t>
            </a:r>
            <a:r>
              <a:rPr lang="it-IT" sz="1800" b="0" dirty="0" err="1">
                <a:solidFill>
                  <a:prstClr val="black"/>
                </a:solidFill>
                <a:latin typeface="Calibri"/>
                <a:ea typeface="+mn-ea"/>
              </a:rPr>
              <a:t>recovery</a:t>
            </a:r>
            <a:r>
              <a:rPr lang="it-IT" sz="1800" b="0" dirty="0">
                <a:solidFill>
                  <a:prstClr val="black"/>
                </a:solidFill>
                <a:latin typeface="Calibri"/>
                <a:ea typeface="+mn-ea"/>
              </a:rPr>
              <a:t>)</a:t>
            </a:r>
          </a:p>
        </p:txBody>
      </p:sp>
      <p:sp>
        <p:nvSpPr>
          <p:cNvPr id="78" name="Freccia in giù 77"/>
          <p:cNvSpPr/>
          <p:nvPr/>
        </p:nvSpPr>
        <p:spPr bwMode="auto">
          <a:xfrm rot="19227469">
            <a:off x="2585821" y="3460296"/>
            <a:ext cx="292560" cy="76777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dirty="0">
              <a:solidFill>
                <a:prstClr val="black"/>
              </a:solidFill>
              <a:ea typeface="ＭＳ Ｐゴシック" pitchFamily="1" charset="-128"/>
            </a:endParaRPr>
          </a:p>
        </p:txBody>
      </p:sp>
      <p:pic>
        <p:nvPicPr>
          <p:cNvPr id="79" name="Picture 2" descr="http://cdn.blogosfere.it/contintasca/images/acqua-caraffe-filtranti.jpe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539112" y="3455031"/>
            <a:ext cx="1072980" cy="742735"/>
          </a:xfrm>
          <a:prstGeom prst="rect">
            <a:avLst/>
          </a:prstGeom>
          <a:ln>
            <a:noFill/>
          </a:ln>
          <a:effectLst>
            <a:softEdge rad="112500"/>
          </a:effectLst>
        </p:spPr>
      </p:pic>
      <p:pic>
        <p:nvPicPr>
          <p:cNvPr id="200746" name="Picture 42" descr="\\SERVERFILESRV\Crop Specialist\SUPPORTO MARROLLO\ATTIVITA'\2012_ppt per Strasburgo\Megafol Animazione\Stress\120416.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019141" y="1569811"/>
            <a:ext cx="4953067" cy="5286388"/>
          </a:xfrm>
          <a:prstGeom prst="rect">
            <a:avLst/>
          </a:prstGeom>
          <a:noFill/>
        </p:spPr>
      </p:pic>
      <p:pic>
        <p:nvPicPr>
          <p:cNvPr id="200747" name="Picture 43" descr="\\SERVERFILESRV\Crop Specialist\SUPPORTO MARROLLO\ATTIVITA'\2012_ppt per Strasburgo\Megafol Animazione\Stress\120417.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529438" y="2651517"/>
            <a:ext cx="4215391" cy="4214842"/>
          </a:xfrm>
          <a:prstGeom prst="rect">
            <a:avLst/>
          </a:prstGeom>
          <a:noFill/>
        </p:spPr>
      </p:pic>
      <p:sp>
        <p:nvSpPr>
          <p:cNvPr id="73" name="Text Box 15"/>
          <p:cNvSpPr txBox="1">
            <a:spLocks noChangeArrowheads="1"/>
          </p:cNvSpPr>
          <p:nvPr/>
        </p:nvSpPr>
        <p:spPr bwMode="auto">
          <a:xfrm>
            <a:off x="1008089" y="64309"/>
            <a:ext cx="2024327" cy="33655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it-IT" sz="1600" b="0" dirty="0">
                <a:solidFill>
                  <a:prstClr val="white"/>
                </a:solidFill>
                <a:latin typeface="Arial" pitchFamily="34" charset="0"/>
                <a:cs typeface="Arial" pitchFamily="34" charset="0"/>
              </a:rPr>
              <a:t>VALAGRO GROUP</a:t>
            </a:r>
            <a:r>
              <a:rPr lang="it-IT" sz="1600" b="0" dirty="0">
                <a:solidFill>
                  <a:prstClr val="black"/>
                </a:solidFill>
                <a:latin typeface="Arial" pitchFamily="34" charset="0"/>
                <a:cs typeface="Arial" pitchFamily="34" charset="0"/>
              </a:rPr>
              <a:t> </a:t>
            </a:r>
          </a:p>
        </p:txBody>
      </p:sp>
      <p:pic>
        <p:nvPicPr>
          <p:cNvPr id="258059" name="Picture 11" descr="D:\Megafol Animazione\Control\120402.png"/>
          <p:cNvPicPr>
            <a:picLocks noChangeAspect="1" noChangeArrowheads="1"/>
          </p:cNvPicPr>
          <p:nvPr/>
        </p:nvPicPr>
        <p:blipFill>
          <a:blip r:embed="rId22" cstate="email">
            <a:extLst>
              <a:ext uri="{28A0092B-C50C-407E-A947-70E740481C1C}">
                <a14:useLocalDpi xmlns:a14="http://schemas.microsoft.com/office/drawing/2010/main"/>
              </a:ext>
            </a:extLst>
          </a:blip>
          <a:srcRect t="15946" r="4038"/>
          <a:stretch>
            <a:fillRect/>
          </a:stretch>
        </p:blipFill>
        <p:spPr bwMode="auto">
          <a:xfrm>
            <a:off x="5082531" y="1426941"/>
            <a:ext cx="4710511" cy="5429263"/>
          </a:xfrm>
          <a:prstGeom prst="rect">
            <a:avLst/>
          </a:prstGeom>
          <a:noFill/>
        </p:spPr>
      </p:pic>
      <p:pic>
        <p:nvPicPr>
          <p:cNvPr id="258060" name="Picture 12" descr="D:\Megafol Animazione\Control\120403.png"/>
          <p:cNvPicPr>
            <a:picLocks noChangeAspect="1" noChangeArrowheads="1"/>
          </p:cNvPicPr>
          <p:nvPr/>
        </p:nvPicPr>
        <p:blipFill>
          <a:blip r:embed="rId23" cstate="email">
            <a:extLst>
              <a:ext uri="{28A0092B-C50C-407E-A947-70E740481C1C}">
                <a14:useLocalDpi xmlns:a14="http://schemas.microsoft.com/office/drawing/2010/main"/>
              </a:ext>
            </a:extLst>
          </a:blip>
          <a:srcRect t="12628"/>
          <a:stretch>
            <a:fillRect/>
          </a:stretch>
        </p:blipFill>
        <p:spPr bwMode="auto">
          <a:xfrm>
            <a:off x="5053920" y="1212623"/>
            <a:ext cx="4908740" cy="5643577"/>
          </a:xfrm>
          <a:prstGeom prst="rect">
            <a:avLst/>
          </a:prstGeom>
          <a:noFill/>
        </p:spPr>
      </p:pic>
      <p:pic>
        <p:nvPicPr>
          <p:cNvPr id="258061" name="Picture 13" descr="D:\Megafol Animazione\Control\120404.png"/>
          <p:cNvPicPr>
            <a:picLocks noChangeAspect="1" noChangeArrowheads="1"/>
          </p:cNvPicPr>
          <p:nvPr/>
        </p:nvPicPr>
        <p:blipFill>
          <a:blip r:embed="rId24" cstate="email">
            <a:extLst>
              <a:ext uri="{28A0092B-C50C-407E-A947-70E740481C1C}">
                <a14:useLocalDpi xmlns:a14="http://schemas.microsoft.com/office/drawing/2010/main"/>
              </a:ext>
            </a:extLst>
          </a:blip>
          <a:srcRect t="16104"/>
          <a:stretch>
            <a:fillRect/>
          </a:stretch>
        </p:blipFill>
        <p:spPr bwMode="auto">
          <a:xfrm>
            <a:off x="5084722" y="1426936"/>
            <a:ext cx="4908740" cy="5419103"/>
          </a:xfrm>
          <a:prstGeom prst="rect">
            <a:avLst/>
          </a:prstGeom>
          <a:noFill/>
        </p:spPr>
      </p:pic>
      <p:pic>
        <p:nvPicPr>
          <p:cNvPr id="258062" name="Picture 14" descr="D:\Megafol Animazione\Control\120405.png"/>
          <p:cNvPicPr>
            <a:picLocks noChangeAspect="1" noChangeArrowheads="1"/>
          </p:cNvPicPr>
          <p:nvPr/>
        </p:nvPicPr>
        <p:blipFill>
          <a:blip r:embed="rId25" cstate="email">
            <a:extLst>
              <a:ext uri="{28A0092B-C50C-407E-A947-70E740481C1C}">
                <a14:useLocalDpi xmlns:a14="http://schemas.microsoft.com/office/drawing/2010/main"/>
              </a:ext>
            </a:extLst>
          </a:blip>
          <a:srcRect t="16104"/>
          <a:stretch>
            <a:fillRect/>
          </a:stretch>
        </p:blipFill>
        <p:spPr bwMode="auto">
          <a:xfrm>
            <a:off x="5094888" y="1426936"/>
            <a:ext cx="4908740" cy="5419103"/>
          </a:xfrm>
          <a:prstGeom prst="rect">
            <a:avLst/>
          </a:prstGeom>
          <a:noFill/>
        </p:spPr>
      </p:pic>
      <p:pic>
        <p:nvPicPr>
          <p:cNvPr id="92" name="Picture 3"/>
          <p:cNvPicPr>
            <a:picLocks noChangeAspect="1" noChangeArrowheads="1"/>
          </p:cNvPicPr>
          <p:nvPr/>
        </p:nvPicPr>
        <p:blipFill>
          <a:blip r:embed="rId26" cstate="email">
            <a:extLst>
              <a:ext uri="{28A0092B-C50C-407E-A947-70E740481C1C}">
                <a14:useLocalDpi xmlns:a14="http://schemas.microsoft.com/office/drawing/2010/main"/>
              </a:ext>
            </a:extLst>
          </a:blip>
          <a:srcRect l="25195" t="19791" r="55469" b="52084"/>
          <a:stretch>
            <a:fillRect/>
          </a:stretch>
        </p:blipFill>
        <p:spPr bwMode="auto">
          <a:xfrm>
            <a:off x="8213323" y="2861265"/>
            <a:ext cx="1365219" cy="994562"/>
          </a:xfrm>
          <a:prstGeom prst="rect">
            <a:avLst/>
          </a:prstGeom>
          <a:noFill/>
          <a:ln w="9525">
            <a:noFill/>
            <a:miter lim="800000"/>
            <a:headEnd/>
            <a:tailEnd/>
          </a:ln>
          <a:effectLst/>
        </p:spPr>
      </p:pic>
      <p:sp>
        <p:nvSpPr>
          <p:cNvPr id="93" name="CasellaDiTesto 92"/>
          <p:cNvSpPr txBox="1"/>
          <p:nvPr/>
        </p:nvSpPr>
        <p:spPr>
          <a:xfrm>
            <a:off x="5601932" y="2899971"/>
            <a:ext cx="3000786" cy="369332"/>
          </a:xfrm>
          <a:prstGeom prst="rect">
            <a:avLst/>
          </a:prstGeom>
          <a:noFill/>
        </p:spPr>
        <p:txBody>
          <a:bodyPr wrap="square" rtlCol="0">
            <a:spAutoFit/>
          </a:bodyPr>
          <a:lstStyle/>
          <a:p>
            <a:pPr eaLnBrk="1" fontAlgn="auto" hangingPunct="1">
              <a:spcBef>
                <a:spcPts val="0"/>
              </a:spcBef>
              <a:spcAft>
                <a:spcPts val="0"/>
              </a:spcAft>
            </a:pPr>
            <a:r>
              <a:rPr lang="it-IT" sz="1800" b="0" dirty="0">
                <a:solidFill>
                  <a:prstClr val="black"/>
                </a:solidFill>
                <a:latin typeface="Calibri"/>
                <a:ea typeface="+mn-ea"/>
              </a:rPr>
              <a:t>Stress </a:t>
            </a:r>
            <a:r>
              <a:rPr lang="it-IT" sz="1800" b="0" dirty="0" err="1">
                <a:solidFill>
                  <a:prstClr val="black"/>
                </a:solidFill>
                <a:latin typeface="Calibri"/>
                <a:ea typeface="+mn-ea"/>
              </a:rPr>
              <a:t>induction</a:t>
            </a:r>
            <a:endParaRPr lang="it-IT" sz="1800" b="0" dirty="0">
              <a:solidFill>
                <a:prstClr val="black"/>
              </a:solidFill>
              <a:latin typeface="Calibri"/>
              <a:ea typeface="+mn-ea"/>
            </a:endParaRPr>
          </a:p>
        </p:txBody>
      </p:sp>
      <p:sp>
        <p:nvSpPr>
          <p:cNvPr id="94" name="Freccia a destra con strisce 93"/>
          <p:cNvSpPr/>
          <p:nvPr/>
        </p:nvSpPr>
        <p:spPr bwMode="auto">
          <a:xfrm rot="4332661">
            <a:off x="7105800" y="3436426"/>
            <a:ext cx="518895" cy="349938"/>
          </a:xfrm>
          <a:prstGeom prst="stripedRigh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dirty="0">
              <a:solidFill>
                <a:prstClr val="black"/>
              </a:solidFill>
              <a:ea typeface="ＭＳ Ｐゴシック" pitchFamily="1" charset="-128"/>
            </a:endParaRPr>
          </a:p>
        </p:txBody>
      </p:sp>
      <p:pic>
        <p:nvPicPr>
          <p:cNvPr id="258063" name="Picture 15" descr="D:\Megafol Animazione\Control\120406.png"/>
          <p:cNvPicPr>
            <a:picLocks noChangeAspect="1" noChangeArrowheads="1"/>
          </p:cNvPicPr>
          <p:nvPr/>
        </p:nvPicPr>
        <p:blipFill>
          <a:blip r:embed="rId27" cstate="email">
            <a:extLst>
              <a:ext uri="{28A0092B-C50C-407E-A947-70E740481C1C}">
                <a14:useLocalDpi xmlns:a14="http://schemas.microsoft.com/office/drawing/2010/main"/>
              </a:ext>
            </a:extLst>
          </a:blip>
          <a:srcRect t="12628"/>
          <a:stretch>
            <a:fillRect/>
          </a:stretch>
        </p:blipFill>
        <p:spPr bwMode="auto">
          <a:xfrm>
            <a:off x="5105049" y="1212623"/>
            <a:ext cx="4908740" cy="5643577"/>
          </a:xfrm>
          <a:prstGeom prst="rect">
            <a:avLst/>
          </a:prstGeom>
          <a:noFill/>
        </p:spPr>
      </p:pic>
      <p:pic>
        <p:nvPicPr>
          <p:cNvPr id="258064" name="Picture 16" descr="D:\Megafol Animazione\Control\120407.png"/>
          <p:cNvPicPr>
            <a:picLocks noChangeAspect="1" noChangeArrowheads="1"/>
          </p:cNvPicPr>
          <p:nvPr/>
        </p:nvPicPr>
        <p:blipFill>
          <a:blip r:embed="rId28" cstate="email">
            <a:extLst>
              <a:ext uri="{28A0092B-C50C-407E-A947-70E740481C1C}">
                <a14:useLocalDpi xmlns:a14="http://schemas.microsoft.com/office/drawing/2010/main"/>
              </a:ext>
            </a:extLst>
          </a:blip>
          <a:srcRect l="5094" t="12786"/>
          <a:stretch>
            <a:fillRect/>
          </a:stretch>
        </p:blipFill>
        <p:spPr bwMode="auto">
          <a:xfrm>
            <a:off x="5296300" y="1212625"/>
            <a:ext cx="4658707" cy="5633417"/>
          </a:xfrm>
          <a:prstGeom prst="rect">
            <a:avLst/>
          </a:prstGeom>
          <a:noFill/>
        </p:spPr>
      </p:pic>
      <p:pic>
        <p:nvPicPr>
          <p:cNvPr id="258065" name="Picture 17" descr="D:\Megafol Animazione\Control\120408.png"/>
          <p:cNvPicPr>
            <a:picLocks noChangeAspect="1" noChangeArrowheads="1"/>
          </p:cNvPicPr>
          <p:nvPr/>
        </p:nvPicPr>
        <p:blipFill>
          <a:blip r:embed="rId29" cstate="email">
            <a:extLst>
              <a:ext uri="{28A0092B-C50C-407E-A947-70E740481C1C}">
                <a14:useLocalDpi xmlns:a14="http://schemas.microsoft.com/office/drawing/2010/main"/>
              </a:ext>
            </a:extLst>
          </a:blip>
          <a:srcRect l="6570" t="22953" r="14257" b="1042"/>
          <a:stretch>
            <a:fillRect/>
          </a:stretch>
        </p:blipFill>
        <p:spPr bwMode="auto">
          <a:xfrm>
            <a:off x="5520321" y="2124702"/>
            <a:ext cx="3725421" cy="4706031"/>
          </a:xfrm>
          <a:prstGeom prst="rect">
            <a:avLst/>
          </a:prstGeom>
          <a:noFill/>
        </p:spPr>
      </p:pic>
      <p:pic>
        <p:nvPicPr>
          <p:cNvPr id="258066" name="Picture 18" descr="D:\Megafol Animazione\Control\120409.png"/>
          <p:cNvPicPr>
            <a:picLocks noChangeAspect="1" noChangeArrowheads="1"/>
          </p:cNvPicPr>
          <p:nvPr/>
        </p:nvPicPr>
        <p:blipFill>
          <a:blip r:embed="rId30" cstate="email">
            <a:extLst>
              <a:ext uri="{28A0092B-C50C-407E-A947-70E740481C1C}">
                <a14:useLocalDpi xmlns:a14="http://schemas.microsoft.com/office/drawing/2010/main"/>
              </a:ext>
            </a:extLst>
          </a:blip>
          <a:srcRect l="3723" t="34285" r="17290" b="148"/>
          <a:stretch>
            <a:fillRect/>
          </a:stretch>
        </p:blipFill>
        <p:spPr bwMode="auto">
          <a:xfrm>
            <a:off x="5387588" y="2876085"/>
            <a:ext cx="3643812" cy="3980147"/>
          </a:xfrm>
          <a:prstGeom prst="rect">
            <a:avLst/>
          </a:prstGeom>
          <a:noFill/>
        </p:spPr>
      </p:pic>
      <p:sp>
        <p:nvSpPr>
          <p:cNvPr id="99" name="CasellaDiTesto 98"/>
          <p:cNvSpPr txBox="1"/>
          <p:nvPr/>
        </p:nvSpPr>
        <p:spPr>
          <a:xfrm>
            <a:off x="6137072" y="2382754"/>
            <a:ext cx="2238180" cy="369332"/>
          </a:xfrm>
          <a:prstGeom prst="rect">
            <a:avLst/>
          </a:prstGeom>
          <a:noFill/>
        </p:spPr>
        <p:txBody>
          <a:bodyPr wrap="square" rtlCol="0">
            <a:spAutoFit/>
          </a:bodyPr>
          <a:lstStyle/>
          <a:p>
            <a:pPr eaLnBrk="1" fontAlgn="auto" hangingPunct="1">
              <a:spcBef>
                <a:spcPts val="0"/>
              </a:spcBef>
              <a:spcAft>
                <a:spcPts val="0"/>
              </a:spcAft>
            </a:pPr>
            <a:r>
              <a:rPr lang="it-IT" sz="1800" b="0" dirty="0">
                <a:solidFill>
                  <a:prstClr val="black"/>
                </a:solidFill>
                <a:latin typeface="Calibri"/>
                <a:ea typeface="+mn-ea"/>
              </a:rPr>
              <a:t>50 ml </a:t>
            </a:r>
            <a:r>
              <a:rPr lang="it-IT" sz="1800" b="0" dirty="0" err="1">
                <a:solidFill>
                  <a:prstClr val="black"/>
                </a:solidFill>
                <a:latin typeface="Calibri"/>
                <a:ea typeface="+mn-ea"/>
              </a:rPr>
              <a:t>of</a:t>
            </a:r>
            <a:r>
              <a:rPr lang="it-IT" sz="1800" b="0" dirty="0">
                <a:solidFill>
                  <a:prstClr val="black"/>
                </a:solidFill>
                <a:latin typeface="Calibri"/>
                <a:ea typeface="+mn-ea"/>
              </a:rPr>
              <a:t> water</a:t>
            </a:r>
          </a:p>
        </p:txBody>
      </p:sp>
      <p:sp>
        <p:nvSpPr>
          <p:cNvPr id="100" name="Freccia in giù 99"/>
          <p:cNvSpPr/>
          <p:nvPr/>
        </p:nvSpPr>
        <p:spPr bwMode="auto">
          <a:xfrm rot="20174378">
            <a:off x="7053171" y="2741153"/>
            <a:ext cx="351047" cy="53907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dirty="0">
              <a:solidFill>
                <a:prstClr val="black"/>
              </a:solidFill>
              <a:ea typeface="ＭＳ Ｐゴシック" pitchFamily="1" charset="-128"/>
            </a:endParaRPr>
          </a:p>
        </p:txBody>
      </p:sp>
      <p:pic>
        <p:nvPicPr>
          <p:cNvPr id="101" name="Picture 2" descr="http://cdn.blogosfere.it/contintasca/images/acqua-caraffe-filtranti.jpeg"/>
          <p:cNvPicPr>
            <a:picLocks noChangeAspect="1" noChangeArrowheads="1"/>
          </p:cNvPicPr>
          <p:nvPr/>
        </p:nvPicPr>
        <p:blipFill>
          <a:blip r:embed="rId31" cstate="email">
            <a:extLst>
              <a:ext uri="{28A0092B-C50C-407E-A947-70E740481C1C}">
                <a14:useLocalDpi xmlns:a14="http://schemas.microsoft.com/office/drawing/2010/main"/>
              </a:ext>
            </a:extLst>
          </a:blip>
          <a:srcRect l="33198" r="7948" b="45710"/>
          <a:stretch>
            <a:fillRect/>
          </a:stretch>
        </p:blipFill>
        <p:spPr bwMode="auto">
          <a:xfrm>
            <a:off x="7673902" y="2927143"/>
            <a:ext cx="1241562" cy="859431"/>
          </a:xfrm>
          <a:prstGeom prst="rect">
            <a:avLst/>
          </a:prstGeom>
          <a:ln>
            <a:noFill/>
          </a:ln>
          <a:effectLst>
            <a:softEdge rad="112500"/>
          </a:effectLst>
        </p:spPr>
      </p:pic>
      <p:pic>
        <p:nvPicPr>
          <p:cNvPr id="258068" name="Picture 20" descr="D:\Megafol Animazione\Control\120410.png"/>
          <p:cNvPicPr>
            <a:picLocks noChangeAspect="1" noChangeArrowheads="1"/>
          </p:cNvPicPr>
          <p:nvPr/>
        </p:nvPicPr>
        <p:blipFill>
          <a:blip r:embed="rId32" cstate="email">
            <a:extLst>
              <a:ext uri="{28A0092B-C50C-407E-A947-70E740481C1C}">
                <a14:useLocalDpi xmlns:a14="http://schemas.microsoft.com/office/drawing/2010/main"/>
              </a:ext>
            </a:extLst>
          </a:blip>
          <a:srcRect l="2568" t="18995" r="21471" b="2083"/>
          <a:stretch>
            <a:fillRect/>
          </a:stretch>
        </p:blipFill>
        <p:spPr bwMode="auto">
          <a:xfrm>
            <a:off x="5387588" y="2069877"/>
            <a:ext cx="3500918" cy="4786322"/>
          </a:xfrm>
          <a:prstGeom prst="rect">
            <a:avLst/>
          </a:prstGeom>
          <a:noFill/>
        </p:spPr>
      </p:pic>
      <p:pic>
        <p:nvPicPr>
          <p:cNvPr id="258069" name="Picture 21" descr="D:\Megafol Animazione\Control\120411.png"/>
          <p:cNvPicPr>
            <a:picLocks noChangeAspect="1" noChangeArrowheads="1"/>
          </p:cNvPicPr>
          <p:nvPr/>
        </p:nvPicPr>
        <p:blipFill>
          <a:blip r:embed="rId33" cstate="email">
            <a:extLst>
              <a:ext uri="{28A0092B-C50C-407E-A947-70E740481C1C}">
                <a14:useLocalDpi xmlns:a14="http://schemas.microsoft.com/office/drawing/2010/main"/>
              </a:ext>
            </a:extLst>
          </a:blip>
          <a:srcRect l="4040" t="10382" r="-2569"/>
          <a:stretch>
            <a:fillRect/>
          </a:stretch>
        </p:blipFill>
        <p:spPr bwMode="auto">
          <a:xfrm>
            <a:off x="5698932" y="1855563"/>
            <a:ext cx="4060383" cy="5000636"/>
          </a:xfrm>
          <a:prstGeom prst="rect">
            <a:avLst/>
          </a:prstGeom>
          <a:noFill/>
        </p:spPr>
      </p:pic>
      <p:pic>
        <p:nvPicPr>
          <p:cNvPr id="110" name="Immagine 17" descr="megafol.jpg"/>
          <p:cNvPicPr>
            <a:picLocks noChangeAspect="1"/>
          </p:cNvPicPr>
          <p:nvPr/>
        </p:nvPicPr>
        <p:blipFill>
          <a:blip r:embed="rId34" cstate="print"/>
          <a:srcRect/>
          <a:stretch>
            <a:fillRect/>
          </a:stretch>
        </p:blipFill>
        <p:spPr bwMode="auto">
          <a:xfrm>
            <a:off x="6602192" y="2106793"/>
            <a:ext cx="2071972" cy="529831"/>
          </a:xfrm>
          <a:prstGeom prst="rect">
            <a:avLst/>
          </a:prstGeom>
          <a:noFill/>
          <a:ln w="9525">
            <a:noFill/>
            <a:miter lim="800000"/>
            <a:headEnd/>
            <a:tailEnd/>
          </a:ln>
        </p:spPr>
      </p:pic>
      <p:pic>
        <p:nvPicPr>
          <p:cNvPr id="258078" name="Picture 30" descr="D:\Megafol Animazione\Control\120412.png"/>
          <p:cNvPicPr>
            <a:picLocks noChangeAspect="1" noChangeArrowheads="1"/>
          </p:cNvPicPr>
          <p:nvPr/>
        </p:nvPicPr>
        <p:blipFill>
          <a:blip r:embed="rId35" cstate="email">
            <a:extLst>
              <a:ext uri="{28A0092B-C50C-407E-A947-70E740481C1C}">
                <a14:useLocalDpi xmlns:a14="http://schemas.microsoft.com/office/drawing/2010/main"/>
              </a:ext>
            </a:extLst>
          </a:blip>
          <a:srcRect b="2338"/>
          <a:stretch>
            <a:fillRect/>
          </a:stretch>
        </p:blipFill>
        <p:spPr bwMode="auto">
          <a:xfrm>
            <a:off x="5374703" y="1284059"/>
            <a:ext cx="4335909" cy="5572140"/>
          </a:xfrm>
          <a:prstGeom prst="rect">
            <a:avLst/>
          </a:prstGeom>
          <a:noFill/>
        </p:spPr>
      </p:pic>
      <p:pic>
        <p:nvPicPr>
          <p:cNvPr id="258079" name="Picture 31" descr="D:\Megafol Animazione\Control\120412.png"/>
          <p:cNvPicPr>
            <a:picLocks noChangeAspect="1" noChangeArrowheads="1"/>
          </p:cNvPicPr>
          <p:nvPr/>
        </p:nvPicPr>
        <p:blipFill>
          <a:blip r:embed="rId36" cstate="email">
            <a:extLst>
              <a:ext uri="{28A0092B-C50C-407E-A947-70E740481C1C}">
                <a14:useLocalDpi xmlns:a14="http://schemas.microsoft.com/office/drawing/2010/main"/>
              </a:ext>
            </a:extLst>
          </a:blip>
          <a:srcRect t="3813"/>
          <a:stretch>
            <a:fillRect/>
          </a:stretch>
        </p:blipFill>
        <p:spPr bwMode="auto">
          <a:xfrm>
            <a:off x="5387594" y="1498373"/>
            <a:ext cx="4249160" cy="5378146"/>
          </a:xfrm>
          <a:prstGeom prst="rect">
            <a:avLst/>
          </a:prstGeom>
          <a:noFill/>
        </p:spPr>
      </p:pic>
      <p:pic>
        <p:nvPicPr>
          <p:cNvPr id="258080" name="Picture 32" descr="D:\Megafol Animazione\Control\120413.png"/>
          <p:cNvPicPr>
            <a:picLocks noChangeAspect="1" noChangeArrowheads="1"/>
          </p:cNvPicPr>
          <p:nvPr/>
        </p:nvPicPr>
        <p:blipFill>
          <a:blip r:embed="rId37" cstate="email">
            <a:extLst>
              <a:ext uri="{28A0092B-C50C-407E-A947-70E740481C1C}">
                <a14:useLocalDpi xmlns:a14="http://schemas.microsoft.com/office/drawing/2010/main"/>
              </a:ext>
            </a:extLst>
          </a:blip>
          <a:srcRect l="7566" t="14374" b="8333"/>
          <a:stretch>
            <a:fillRect/>
          </a:stretch>
        </p:blipFill>
        <p:spPr bwMode="auto">
          <a:xfrm>
            <a:off x="5254855" y="1498373"/>
            <a:ext cx="4887736" cy="5378146"/>
          </a:xfrm>
          <a:prstGeom prst="rect">
            <a:avLst/>
          </a:prstGeom>
          <a:noFill/>
        </p:spPr>
      </p:pic>
      <p:pic>
        <p:nvPicPr>
          <p:cNvPr id="258081" name="Picture 33" descr="D:\Megafol Animazione\Control\120414.png"/>
          <p:cNvPicPr>
            <a:picLocks noChangeAspect="1" noChangeArrowheads="1"/>
          </p:cNvPicPr>
          <p:nvPr/>
        </p:nvPicPr>
        <p:blipFill>
          <a:blip r:embed="rId38" cstate="email">
            <a:extLst>
              <a:ext uri="{28A0092B-C50C-407E-A947-70E740481C1C}">
                <a14:useLocalDpi xmlns:a14="http://schemas.microsoft.com/office/drawing/2010/main"/>
              </a:ext>
            </a:extLst>
          </a:blip>
          <a:srcRect l="8046" t="13390" r="6132" b="8333"/>
          <a:stretch>
            <a:fillRect/>
          </a:stretch>
        </p:blipFill>
        <p:spPr bwMode="auto">
          <a:xfrm>
            <a:off x="5293642" y="1426935"/>
            <a:ext cx="4523683" cy="5429264"/>
          </a:xfrm>
          <a:prstGeom prst="rect">
            <a:avLst/>
          </a:prstGeom>
          <a:noFill/>
        </p:spPr>
      </p:pic>
      <p:sp>
        <p:nvSpPr>
          <p:cNvPr id="118" name="Freccia in giù 117"/>
          <p:cNvSpPr/>
          <p:nvPr/>
        </p:nvSpPr>
        <p:spPr bwMode="auto">
          <a:xfrm rot="20739466">
            <a:off x="7242064" y="2402726"/>
            <a:ext cx="258636" cy="66815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dirty="0">
              <a:solidFill>
                <a:prstClr val="black"/>
              </a:solidFill>
              <a:ea typeface="ＭＳ Ｐゴシック" pitchFamily="1" charset="-128"/>
            </a:endParaRPr>
          </a:p>
        </p:txBody>
      </p:sp>
      <p:sp>
        <p:nvSpPr>
          <p:cNvPr id="119" name="CasellaDiTesto 118"/>
          <p:cNvSpPr txBox="1"/>
          <p:nvPr/>
        </p:nvSpPr>
        <p:spPr>
          <a:xfrm>
            <a:off x="5012783" y="2011412"/>
            <a:ext cx="3947170" cy="369332"/>
          </a:xfrm>
          <a:prstGeom prst="rect">
            <a:avLst/>
          </a:prstGeom>
          <a:noFill/>
        </p:spPr>
        <p:txBody>
          <a:bodyPr wrap="square" rtlCol="0">
            <a:spAutoFit/>
          </a:bodyPr>
          <a:lstStyle/>
          <a:p>
            <a:pPr eaLnBrk="1" fontAlgn="auto" hangingPunct="1">
              <a:spcBef>
                <a:spcPts val="0"/>
              </a:spcBef>
              <a:spcAft>
                <a:spcPts val="0"/>
              </a:spcAft>
            </a:pPr>
            <a:r>
              <a:rPr lang="it-IT" sz="1800" b="0" dirty="0">
                <a:solidFill>
                  <a:prstClr val="black"/>
                </a:solidFill>
                <a:latin typeface="Calibri"/>
                <a:ea typeface="+mn-ea"/>
              </a:rPr>
              <a:t>200 ml </a:t>
            </a:r>
            <a:r>
              <a:rPr lang="it-IT" sz="1800" b="0" dirty="0" err="1">
                <a:solidFill>
                  <a:prstClr val="black"/>
                </a:solidFill>
                <a:latin typeface="Calibri"/>
                <a:ea typeface="+mn-ea"/>
              </a:rPr>
              <a:t>of</a:t>
            </a:r>
            <a:r>
              <a:rPr lang="it-IT" sz="1800" b="0" dirty="0">
                <a:solidFill>
                  <a:prstClr val="black"/>
                </a:solidFill>
                <a:latin typeface="Calibri"/>
                <a:ea typeface="+mn-ea"/>
              </a:rPr>
              <a:t> water (</a:t>
            </a:r>
            <a:r>
              <a:rPr lang="it-IT" sz="1800" b="0" dirty="0" err="1">
                <a:solidFill>
                  <a:prstClr val="black"/>
                </a:solidFill>
                <a:latin typeface="Calibri"/>
                <a:ea typeface="+mn-ea"/>
              </a:rPr>
              <a:t>recovery</a:t>
            </a:r>
            <a:r>
              <a:rPr lang="it-IT" sz="1800" b="0" dirty="0">
                <a:solidFill>
                  <a:prstClr val="black"/>
                </a:solidFill>
                <a:latin typeface="Calibri"/>
                <a:ea typeface="+mn-ea"/>
              </a:rPr>
              <a:t>)</a:t>
            </a:r>
          </a:p>
        </p:txBody>
      </p:sp>
      <p:pic>
        <p:nvPicPr>
          <p:cNvPr id="120" name="Picture 2" descr="http://cdn.blogosfere.it/contintasca/images/acqua-caraffe-filtranti.jpeg"/>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8745618" y="1855570"/>
            <a:ext cx="1071709" cy="791313"/>
          </a:xfrm>
          <a:prstGeom prst="rect">
            <a:avLst/>
          </a:prstGeom>
          <a:ln>
            <a:noFill/>
          </a:ln>
          <a:effectLst>
            <a:softEdge rad="112500"/>
          </a:effectLst>
        </p:spPr>
      </p:pic>
      <p:pic>
        <p:nvPicPr>
          <p:cNvPr id="258082" name="Picture 34" descr="D:\Megafol Animazione\Control\120416.png"/>
          <p:cNvPicPr>
            <a:picLocks noChangeAspect="1" noChangeArrowheads="1"/>
          </p:cNvPicPr>
          <p:nvPr/>
        </p:nvPicPr>
        <p:blipFill>
          <a:blip r:embed="rId40" cstate="email">
            <a:extLst>
              <a:ext uri="{28A0092B-C50C-407E-A947-70E740481C1C}">
                <a14:useLocalDpi xmlns:a14="http://schemas.microsoft.com/office/drawing/2010/main"/>
              </a:ext>
            </a:extLst>
          </a:blip>
          <a:srcRect l="3172" t="12575" r="1261" b="7291"/>
          <a:stretch>
            <a:fillRect/>
          </a:stretch>
        </p:blipFill>
        <p:spPr bwMode="auto">
          <a:xfrm>
            <a:off x="5101799" y="1426935"/>
            <a:ext cx="4929832" cy="5439424"/>
          </a:xfrm>
          <a:prstGeom prst="rect">
            <a:avLst/>
          </a:prstGeom>
          <a:noFill/>
        </p:spPr>
      </p:pic>
      <p:pic>
        <p:nvPicPr>
          <p:cNvPr id="258083" name="Picture 35" descr="D:\Megafol Animazione\Control\120417.png"/>
          <p:cNvPicPr>
            <a:picLocks noChangeAspect="1" noChangeArrowheads="1"/>
          </p:cNvPicPr>
          <p:nvPr/>
        </p:nvPicPr>
        <p:blipFill>
          <a:blip r:embed="rId41" cstate="email">
            <a:extLst>
              <a:ext uri="{28A0092B-C50C-407E-A947-70E740481C1C}">
                <a14:useLocalDpi xmlns:a14="http://schemas.microsoft.com/office/drawing/2010/main"/>
              </a:ext>
            </a:extLst>
          </a:blip>
          <a:srcRect l="6849" t="20290" b="8333"/>
          <a:stretch>
            <a:fillRect/>
          </a:stretch>
        </p:blipFill>
        <p:spPr bwMode="auto">
          <a:xfrm>
            <a:off x="5316141" y="1927001"/>
            <a:ext cx="4858416" cy="4898718"/>
          </a:xfrm>
          <a:prstGeom prst="rect">
            <a:avLst/>
          </a:prstGeom>
          <a:noFill/>
        </p:spPr>
      </p:pic>
      <p:sp>
        <p:nvSpPr>
          <p:cNvPr id="5" name="Rettangolo 4"/>
          <p:cNvSpPr>
            <a:spLocks noChangeArrowheads="1"/>
          </p:cNvSpPr>
          <p:nvPr/>
        </p:nvSpPr>
        <p:spPr bwMode="auto">
          <a:xfrm>
            <a:off x="2308724" y="1013962"/>
            <a:ext cx="7741222" cy="523220"/>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it-IT" sz="2800" dirty="0">
                <a:solidFill>
                  <a:srgbClr val="235754"/>
                </a:solidFill>
                <a:latin typeface="Arial" panose="020B0604020202020204" pitchFamily="34" charset="0"/>
                <a:ea typeface="+mn-ea"/>
                <a:cs typeface="Arial" panose="020B0604020202020204" pitchFamily="34" charset="0"/>
              </a:rPr>
              <a:t>1. RGB (Red-Green-Blue) </a:t>
            </a:r>
            <a:r>
              <a:rPr lang="it-IT" sz="1800" dirty="0">
                <a:solidFill>
                  <a:srgbClr val="235754"/>
                </a:solidFill>
                <a:latin typeface="Arial" panose="020B0604020202020204" pitchFamily="34" charset="0"/>
                <a:ea typeface="+mn-ea"/>
                <a:cs typeface="Arial" panose="020B0604020202020204" pitchFamily="34" charset="0"/>
                <a:sym typeface="Wingdings" pitchFamily="2" charset="2"/>
              </a:rPr>
              <a:t></a:t>
            </a:r>
            <a:r>
              <a:rPr lang="it-IT" sz="2800" dirty="0">
                <a:solidFill>
                  <a:srgbClr val="235754"/>
                </a:solidFill>
                <a:latin typeface="Arial" panose="020B0604020202020204" pitchFamily="34" charset="0"/>
                <a:ea typeface="+mn-ea"/>
                <a:cs typeface="Arial" panose="020B0604020202020204" pitchFamily="34" charset="0"/>
              </a:rPr>
              <a:t>Biomassa digital</a:t>
            </a:r>
          </a:p>
        </p:txBody>
      </p:sp>
      <p:pic>
        <p:nvPicPr>
          <p:cNvPr id="258050" name="Picture 2"/>
          <p:cNvPicPr>
            <a:picLocks noChangeAspect="1" noChangeArrowheads="1"/>
          </p:cNvPicPr>
          <p:nvPr/>
        </p:nvPicPr>
        <p:blipFill>
          <a:blip r:embed="rId42" cstate="email">
            <a:extLst>
              <a:ext uri="{28A0092B-C50C-407E-A947-70E740481C1C}">
                <a14:useLocalDpi xmlns:a14="http://schemas.microsoft.com/office/drawing/2010/main"/>
              </a:ext>
            </a:extLst>
          </a:blip>
          <a:srcRect l="13476" t="29167" r="13281" b="13541"/>
          <a:stretch>
            <a:fillRect/>
          </a:stretch>
        </p:blipFill>
        <p:spPr bwMode="auto">
          <a:xfrm>
            <a:off x="2153011" y="1503441"/>
            <a:ext cx="5794911" cy="2643206"/>
          </a:xfrm>
          <a:prstGeom prst="rect">
            <a:avLst/>
          </a:prstGeom>
          <a:noFill/>
          <a:ln w="9525">
            <a:noFill/>
            <a:miter lim="800000"/>
            <a:headEnd/>
            <a:tailEnd/>
          </a:ln>
          <a:effectLst/>
        </p:spPr>
      </p:pic>
      <p:pic>
        <p:nvPicPr>
          <p:cNvPr id="61" name="Immagine 17" descr="megafol.jpg"/>
          <p:cNvPicPr>
            <a:picLocks noChangeAspect="1"/>
          </p:cNvPicPr>
          <p:nvPr/>
        </p:nvPicPr>
        <p:blipFill>
          <a:blip r:embed="rId43" cstate="email">
            <a:extLst>
              <a:ext uri="{28A0092B-C50C-407E-A947-70E740481C1C}">
                <a14:useLocalDpi xmlns:a14="http://schemas.microsoft.com/office/drawing/2010/main"/>
              </a:ext>
            </a:extLst>
          </a:blip>
          <a:srcRect/>
          <a:stretch>
            <a:fillRect/>
          </a:stretch>
        </p:blipFill>
        <p:spPr bwMode="auto">
          <a:xfrm>
            <a:off x="9057331" y="5643363"/>
            <a:ext cx="1143125" cy="292313"/>
          </a:xfrm>
          <a:prstGeom prst="rect">
            <a:avLst/>
          </a:prstGeom>
          <a:noFill/>
          <a:ln w="9525">
            <a:noFill/>
            <a:miter lim="800000"/>
            <a:headEnd/>
            <a:tailEnd/>
          </a:ln>
        </p:spPr>
      </p:pic>
      <p:sp>
        <p:nvSpPr>
          <p:cNvPr id="62" name="CasellaDiTesto 61"/>
          <p:cNvSpPr txBox="1"/>
          <p:nvPr/>
        </p:nvSpPr>
        <p:spPr>
          <a:xfrm>
            <a:off x="1505659" y="5533245"/>
            <a:ext cx="1206641" cy="338554"/>
          </a:xfrm>
          <a:prstGeom prst="rect">
            <a:avLst/>
          </a:prstGeom>
          <a:noFill/>
        </p:spPr>
        <p:txBody>
          <a:bodyPr wrap="none" rtlCol="0">
            <a:spAutoFit/>
          </a:bodyPr>
          <a:lstStyle/>
          <a:p>
            <a:pPr eaLnBrk="1" fontAlgn="auto" hangingPunct="1">
              <a:spcBef>
                <a:spcPts val="0"/>
              </a:spcBef>
              <a:spcAft>
                <a:spcPts val="0"/>
              </a:spcAft>
            </a:pPr>
            <a:r>
              <a:rPr lang="it-IT" sz="1600" dirty="0">
                <a:solidFill>
                  <a:prstClr val="black"/>
                </a:solidFill>
                <a:latin typeface="Calibri"/>
                <a:ea typeface="+mn-ea"/>
              </a:rPr>
              <a:t>UNTREATED</a:t>
            </a:r>
          </a:p>
        </p:txBody>
      </p:sp>
      <p:sp>
        <p:nvSpPr>
          <p:cNvPr id="63" name="Text Box 21">
            <a:extLst>
              <a:ext uri="{FF2B5EF4-FFF2-40B4-BE49-F238E27FC236}">
                <a16:creationId xmlns:a16="http://schemas.microsoft.com/office/drawing/2014/main" id="{65345D4F-ED45-421D-B0A1-7D4831887026}"/>
              </a:ext>
            </a:extLst>
          </p:cNvPr>
          <p:cNvSpPr txBox="1">
            <a:spLocks noChangeArrowheads="1"/>
          </p:cNvSpPr>
          <p:nvPr/>
        </p:nvSpPr>
        <p:spPr bwMode="auto">
          <a:xfrm>
            <a:off x="8126533" y="1681133"/>
            <a:ext cx="3947170" cy="1569660"/>
          </a:xfrm>
          <a:prstGeom prst="rect">
            <a:avLst/>
          </a:prstGeom>
          <a:noFill/>
          <a:ln w="9525">
            <a:noFill/>
            <a:miter lim="800000"/>
            <a:headEnd/>
            <a:tailEnd/>
          </a:ln>
        </p:spPr>
        <p:txBody>
          <a:bodyPr wrap="squar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pt-BR" dirty="0">
                <a:solidFill>
                  <a:prstClr val="black">
                    <a:lumMod val="65000"/>
                    <a:lumOff val="35000"/>
                  </a:prstClr>
                </a:solidFill>
                <a:latin typeface="Arial" panose="020B0604020202020204" pitchFamily="34" charset="0"/>
                <a:cs typeface="Arial" panose="020B0604020202020204" pitchFamily="34" charset="0"/>
              </a:rPr>
              <a:t>RESPOSTAS FISIOLÓGICAS PARA O TRATAMENTO DE MEGAFOL®</a:t>
            </a:r>
            <a:endParaRPr lang="it-IT" dirty="0">
              <a:solidFill>
                <a:prstClr val="black">
                  <a:lumMod val="65000"/>
                  <a:lumOff val="35000"/>
                </a:prstClr>
              </a:solidFill>
              <a:latin typeface="Arial" panose="020B0604020202020204" pitchFamily="34" charset="0"/>
              <a:cs typeface="Arial" panose="020B0604020202020204" pitchFamily="34" charset="0"/>
            </a:endParaRPr>
          </a:p>
        </p:txBody>
      </p:sp>
      <p:sp>
        <p:nvSpPr>
          <p:cNvPr id="74" name="CasellaDiTesto 1">
            <a:extLst>
              <a:ext uri="{FF2B5EF4-FFF2-40B4-BE49-F238E27FC236}">
                <a16:creationId xmlns:a16="http://schemas.microsoft.com/office/drawing/2014/main" id="{6B202703-E23E-41EC-A7FA-3D65A167190F}"/>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85" name="Gruppo 1">
            <a:extLst>
              <a:ext uri="{FF2B5EF4-FFF2-40B4-BE49-F238E27FC236}">
                <a16:creationId xmlns:a16="http://schemas.microsoft.com/office/drawing/2014/main" id="{7EF02462-356D-4C76-A13C-D8E5A4C8A50A}"/>
              </a:ext>
            </a:extLst>
          </p:cNvPr>
          <p:cNvGrpSpPr/>
          <p:nvPr/>
        </p:nvGrpSpPr>
        <p:grpSpPr>
          <a:xfrm>
            <a:off x="479376" y="622205"/>
            <a:ext cx="5710447" cy="369332"/>
            <a:chOff x="551384" y="1052736"/>
            <a:chExt cx="5492101" cy="369332"/>
          </a:xfrm>
        </p:grpSpPr>
        <p:sp>
          <p:nvSpPr>
            <p:cNvPr id="86" name="Pentagon 41">
              <a:extLst>
                <a:ext uri="{FF2B5EF4-FFF2-40B4-BE49-F238E27FC236}">
                  <a16:creationId xmlns:a16="http://schemas.microsoft.com/office/drawing/2014/main" id="{40BC74CF-5B12-4090-89E6-008CD45AF4B0}"/>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87" name="Chevron 42">
              <a:extLst>
                <a:ext uri="{FF2B5EF4-FFF2-40B4-BE49-F238E27FC236}">
                  <a16:creationId xmlns:a16="http://schemas.microsoft.com/office/drawing/2014/main" id="{6712C525-9FD3-4397-B970-1FC120D7BA07}"/>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88" name="Chevron 43">
              <a:extLst>
                <a:ext uri="{FF2B5EF4-FFF2-40B4-BE49-F238E27FC236}">
                  <a16:creationId xmlns:a16="http://schemas.microsoft.com/office/drawing/2014/main" id="{7466145F-C47C-4E48-B0CA-D3FF9232FF31}"/>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89" name="Chevron 44">
              <a:extLst>
                <a:ext uri="{FF2B5EF4-FFF2-40B4-BE49-F238E27FC236}">
                  <a16:creationId xmlns:a16="http://schemas.microsoft.com/office/drawing/2014/main" id="{B07D1EC7-9EC3-41AA-AAA8-B79FFA2C425B}"/>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90" name="Chevron 45">
              <a:extLst>
                <a:ext uri="{FF2B5EF4-FFF2-40B4-BE49-F238E27FC236}">
                  <a16:creationId xmlns:a16="http://schemas.microsoft.com/office/drawing/2014/main" id="{1B7D4221-3839-41E7-809E-DB4102DEA70A}"/>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91" name="TextBox 46">
              <a:extLst>
                <a:ext uri="{FF2B5EF4-FFF2-40B4-BE49-F238E27FC236}">
                  <a16:creationId xmlns:a16="http://schemas.microsoft.com/office/drawing/2014/main" id="{B8F32A72-1EFF-47F8-A884-940E14034E4B}"/>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95" name="TextBox 47">
              <a:extLst>
                <a:ext uri="{FF2B5EF4-FFF2-40B4-BE49-F238E27FC236}">
                  <a16:creationId xmlns:a16="http://schemas.microsoft.com/office/drawing/2014/main" id="{ADC81810-FF29-49EB-A4EA-6E65716B7E44}"/>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96" name="TextBox 48">
              <a:extLst>
                <a:ext uri="{FF2B5EF4-FFF2-40B4-BE49-F238E27FC236}">
                  <a16:creationId xmlns:a16="http://schemas.microsoft.com/office/drawing/2014/main" id="{F7E8D44D-779F-486F-A54F-A535AE2F6F55}"/>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97" name="TextBox 49">
              <a:extLst>
                <a:ext uri="{FF2B5EF4-FFF2-40B4-BE49-F238E27FC236}">
                  <a16:creationId xmlns:a16="http://schemas.microsoft.com/office/drawing/2014/main" id="{3996C7A0-BBDE-41A1-87A4-31C3CCA2AC7D}"/>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98" name="TextBox 50">
              <a:extLst>
                <a:ext uri="{FF2B5EF4-FFF2-40B4-BE49-F238E27FC236}">
                  <a16:creationId xmlns:a16="http://schemas.microsoft.com/office/drawing/2014/main" id="{33560CAC-BB22-4DAA-82DF-C637144058E0}"/>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583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58050"/>
                                        </p:tgtEl>
                                      </p:cBhvr>
                                      <p:by x="50000" y="50000"/>
                                    </p:animScale>
                                  </p:childTnLst>
                                </p:cTn>
                              </p:par>
                            </p:childTnLst>
                          </p:cTn>
                        </p:par>
                        <p:par>
                          <p:cTn id="7" fill="hold">
                            <p:stCondLst>
                              <p:cond delay="500"/>
                            </p:stCondLst>
                            <p:childTnLst>
                              <p:par>
                                <p:cTn id="8" presetID="49" presetClass="path" presetSubtype="0" accel="50000" decel="50000" fill="hold" nodeType="afterEffect">
                                  <p:stCondLst>
                                    <p:cond delay="0"/>
                                  </p:stCondLst>
                                  <p:childTnLst>
                                    <p:animMotion origin="layout" path="M 2.77778E-7 4.07407E-6 L -0.32934 -0.10024 " pathEditMode="relative" rAng="0" ptsTypes="AA">
                                      <p:cBhvr>
                                        <p:cTn id="9" dur="500" fill="hold"/>
                                        <p:tgtEl>
                                          <p:spTgt spid="258050"/>
                                        </p:tgtEl>
                                        <p:attrNameLst>
                                          <p:attrName>ppt_x</p:attrName>
                                          <p:attrName>ppt_y</p:attrName>
                                        </p:attrNameLst>
                                      </p:cBhvr>
                                      <p:rCtr x="-16500" y="-5000"/>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0731"/>
                                        </p:tgtEl>
                                        <p:attrNameLst>
                                          <p:attrName>style.visibility</p:attrName>
                                        </p:attrNameLst>
                                      </p:cBhvr>
                                      <p:to>
                                        <p:strVal val="visible"/>
                                      </p:to>
                                    </p:set>
                                    <p:animEffect transition="in" filter="fade">
                                      <p:cBhvr>
                                        <p:cTn id="13" dur="500"/>
                                        <p:tgtEl>
                                          <p:spTgt spid="200731"/>
                                        </p:tgtEl>
                                      </p:cBhvr>
                                    </p:animEffect>
                                  </p:childTnLst>
                                </p:cTn>
                              </p:par>
                              <p:par>
                                <p:cTn id="14" presetID="10" presetClass="entr" presetSubtype="0" fill="hold" nodeType="withEffect">
                                  <p:stCondLst>
                                    <p:cond delay="0"/>
                                  </p:stCondLst>
                                  <p:childTnLst>
                                    <p:set>
                                      <p:cBhvr>
                                        <p:cTn id="15" dur="1" fill="hold">
                                          <p:stCondLst>
                                            <p:cond delay="0"/>
                                          </p:stCondLst>
                                        </p:cTn>
                                        <p:tgtEl>
                                          <p:spTgt spid="258060"/>
                                        </p:tgtEl>
                                        <p:attrNameLst>
                                          <p:attrName>style.visibility</p:attrName>
                                        </p:attrNameLst>
                                      </p:cBhvr>
                                      <p:to>
                                        <p:strVal val="visible"/>
                                      </p:to>
                                    </p:set>
                                    <p:animEffect transition="in" filter="fade">
                                      <p:cBhvr>
                                        <p:cTn id="16" dur="1000"/>
                                        <p:tgtEl>
                                          <p:spTgt spid="258060"/>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00732"/>
                                        </p:tgtEl>
                                        <p:attrNameLst>
                                          <p:attrName>style.visibility</p:attrName>
                                        </p:attrNameLst>
                                      </p:cBhvr>
                                      <p:to>
                                        <p:strVal val="visible"/>
                                      </p:to>
                                    </p:set>
                                    <p:animEffect transition="in" filter="fade">
                                      <p:cBhvr>
                                        <p:cTn id="20" dur="1000"/>
                                        <p:tgtEl>
                                          <p:spTgt spid="200732"/>
                                        </p:tgtEl>
                                      </p:cBhvr>
                                    </p:animEffect>
                                  </p:childTnLst>
                                </p:cTn>
                              </p:par>
                              <p:par>
                                <p:cTn id="21" presetID="10" presetClass="entr" presetSubtype="0" fill="hold" nodeType="withEffect">
                                  <p:stCondLst>
                                    <p:cond delay="0"/>
                                  </p:stCondLst>
                                  <p:childTnLst>
                                    <p:set>
                                      <p:cBhvr>
                                        <p:cTn id="22" dur="1" fill="hold">
                                          <p:stCondLst>
                                            <p:cond delay="0"/>
                                          </p:stCondLst>
                                        </p:cTn>
                                        <p:tgtEl>
                                          <p:spTgt spid="258061"/>
                                        </p:tgtEl>
                                        <p:attrNameLst>
                                          <p:attrName>style.visibility</p:attrName>
                                        </p:attrNameLst>
                                      </p:cBhvr>
                                      <p:to>
                                        <p:strVal val="visible"/>
                                      </p:to>
                                    </p:set>
                                    <p:animEffect transition="in" filter="fade">
                                      <p:cBhvr>
                                        <p:cTn id="23" dur="1000"/>
                                        <p:tgtEl>
                                          <p:spTgt spid="258061"/>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childTnLst>
                                </p:cTn>
                              </p:par>
                              <p:par>
                                <p:cTn id="28" presetID="10" presetClass="entr" presetSubtype="0" fill="hold" nodeType="withEffect">
                                  <p:stCondLst>
                                    <p:cond delay="0"/>
                                  </p:stCondLst>
                                  <p:childTnLst>
                                    <p:set>
                                      <p:cBhvr>
                                        <p:cTn id="29" dur="1" fill="hold">
                                          <p:stCondLst>
                                            <p:cond delay="0"/>
                                          </p:stCondLst>
                                        </p:cTn>
                                        <p:tgtEl>
                                          <p:spTgt spid="258062"/>
                                        </p:tgtEl>
                                        <p:attrNameLst>
                                          <p:attrName>style.visibility</p:attrName>
                                        </p:attrNameLst>
                                      </p:cBhvr>
                                      <p:to>
                                        <p:strVal val="visible"/>
                                      </p:to>
                                    </p:set>
                                    <p:animEffect transition="in" filter="fade">
                                      <p:cBhvr>
                                        <p:cTn id="30" dur="1000"/>
                                        <p:tgtEl>
                                          <p:spTgt spid="258062"/>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1000"/>
                                        <p:tgtEl>
                                          <p:spTgt spid="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1000"/>
                                        <p:tgtEl>
                                          <p:spTgt spid="59"/>
                                        </p:tgtEl>
                                      </p:cBhvr>
                                    </p:animEffect>
                                  </p:childTnLst>
                                </p:cTn>
                              </p:par>
                              <p:par>
                                <p:cTn id="38" presetID="10" presetClass="entr" presetSubtype="0"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1000"/>
                                        <p:tgtEl>
                                          <p:spTgt spid="60"/>
                                        </p:tgtEl>
                                      </p:cBhvr>
                                    </p:animEffect>
                                  </p:childTnLst>
                                </p:cTn>
                              </p:par>
                              <p:par>
                                <p:cTn id="41" presetID="10" presetClass="entr" presetSubtype="0" fill="hold"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1000"/>
                                        <p:tgtEl>
                                          <p:spTgt spid="9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1000"/>
                                        <p:tgtEl>
                                          <p:spTgt spid="9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1000"/>
                                        <p:tgtEl>
                                          <p:spTgt spid="94"/>
                                        </p:tgtEl>
                                      </p:cBhvr>
                                    </p:animEffect>
                                  </p:childTnLst>
                                </p:cTn>
                              </p:par>
                              <p:par>
                                <p:cTn id="50" presetID="10" presetClass="entr" presetSubtype="0" fill="hold" nodeType="withEffect">
                                  <p:stCondLst>
                                    <p:cond delay="0"/>
                                  </p:stCondLst>
                                  <p:childTnLst>
                                    <p:set>
                                      <p:cBhvr>
                                        <p:cTn id="51" dur="1" fill="hold">
                                          <p:stCondLst>
                                            <p:cond delay="0"/>
                                          </p:stCondLst>
                                        </p:cTn>
                                        <p:tgtEl>
                                          <p:spTgt spid="110"/>
                                        </p:tgtEl>
                                        <p:attrNameLst>
                                          <p:attrName>style.visibility</p:attrName>
                                        </p:attrNameLst>
                                      </p:cBhvr>
                                      <p:to>
                                        <p:strVal val="visible"/>
                                      </p:to>
                                    </p:set>
                                    <p:animEffect transition="in" filter="fade">
                                      <p:cBhvr>
                                        <p:cTn id="52" dur="1000"/>
                                        <p:tgtEl>
                                          <p:spTgt spid="110"/>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200734"/>
                                        </p:tgtEl>
                                        <p:attrNameLst>
                                          <p:attrName>style.visibility</p:attrName>
                                        </p:attrNameLst>
                                      </p:cBhvr>
                                      <p:to>
                                        <p:strVal val="visible"/>
                                      </p:to>
                                    </p:set>
                                    <p:animEffect transition="in" filter="fade">
                                      <p:cBhvr>
                                        <p:cTn id="56" dur="1000"/>
                                        <p:tgtEl>
                                          <p:spTgt spid="200734"/>
                                        </p:tgtEl>
                                      </p:cBhvr>
                                    </p:animEffect>
                                  </p:childTnLst>
                                </p:cTn>
                              </p:par>
                              <p:par>
                                <p:cTn id="57" presetID="10" presetClass="entr" presetSubtype="0" fill="hold" nodeType="withEffect">
                                  <p:stCondLst>
                                    <p:cond delay="0"/>
                                  </p:stCondLst>
                                  <p:childTnLst>
                                    <p:set>
                                      <p:cBhvr>
                                        <p:cTn id="58" dur="1" fill="hold">
                                          <p:stCondLst>
                                            <p:cond delay="0"/>
                                          </p:stCondLst>
                                        </p:cTn>
                                        <p:tgtEl>
                                          <p:spTgt spid="258063"/>
                                        </p:tgtEl>
                                        <p:attrNameLst>
                                          <p:attrName>style.visibility</p:attrName>
                                        </p:attrNameLst>
                                      </p:cBhvr>
                                      <p:to>
                                        <p:strVal val="visible"/>
                                      </p:to>
                                    </p:set>
                                    <p:animEffect transition="in" filter="fade">
                                      <p:cBhvr>
                                        <p:cTn id="59" dur="1000"/>
                                        <p:tgtEl>
                                          <p:spTgt spid="258063"/>
                                        </p:tgtEl>
                                      </p:cBhvr>
                                    </p:animEffect>
                                  </p:childTnLst>
                                </p:cTn>
                              </p:par>
                              <p:par>
                                <p:cTn id="60" presetID="4" presetClass="exit" presetSubtype="16" fill="hold" nodeType="withEffect">
                                  <p:stCondLst>
                                    <p:cond delay="0"/>
                                  </p:stCondLst>
                                  <p:childTnLst>
                                    <p:animEffect transition="out" filter="box(in)">
                                      <p:cBhvr>
                                        <p:cTn id="61" dur="1000"/>
                                        <p:tgtEl>
                                          <p:spTgt spid="110"/>
                                        </p:tgtEl>
                                      </p:cBhvr>
                                    </p:animEffect>
                                    <p:set>
                                      <p:cBhvr>
                                        <p:cTn id="62" dur="1" fill="hold">
                                          <p:stCondLst>
                                            <p:cond delay="999"/>
                                          </p:stCondLst>
                                        </p:cTn>
                                        <p:tgtEl>
                                          <p:spTgt spid="11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1000"/>
                                        <p:tgtEl>
                                          <p:spTgt spid="61"/>
                                        </p:tgtEl>
                                      </p:cBhvr>
                                    </p:animEffect>
                                  </p:childTnLst>
                                </p:cTn>
                              </p:par>
                              <p:par>
                                <p:cTn id="66" presetID="10" presetClass="entr" presetSubtype="0" fill="hold"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1000"/>
                                        <p:tgtEl>
                                          <p:spTgt spid="62"/>
                                        </p:tgtEl>
                                      </p:cBhvr>
                                    </p:animEffect>
                                  </p:childTnLst>
                                </p:cTn>
                              </p:par>
                            </p:childTnLst>
                          </p:cTn>
                        </p:par>
                        <p:par>
                          <p:cTn id="69" fill="hold">
                            <p:stCondLst>
                              <p:cond delay="6000"/>
                            </p:stCondLst>
                            <p:childTnLst>
                              <p:par>
                                <p:cTn id="70" presetID="10" presetClass="entr" presetSubtype="0" fill="hold" nodeType="afterEffect">
                                  <p:stCondLst>
                                    <p:cond delay="0"/>
                                  </p:stCondLst>
                                  <p:childTnLst>
                                    <p:set>
                                      <p:cBhvr>
                                        <p:cTn id="71" dur="1" fill="hold">
                                          <p:stCondLst>
                                            <p:cond delay="0"/>
                                          </p:stCondLst>
                                        </p:cTn>
                                        <p:tgtEl>
                                          <p:spTgt spid="200735"/>
                                        </p:tgtEl>
                                        <p:attrNameLst>
                                          <p:attrName>style.visibility</p:attrName>
                                        </p:attrNameLst>
                                      </p:cBhvr>
                                      <p:to>
                                        <p:strVal val="visible"/>
                                      </p:to>
                                    </p:set>
                                    <p:animEffect transition="in" filter="fade">
                                      <p:cBhvr>
                                        <p:cTn id="72" dur="1000"/>
                                        <p:tgtEl>
                                          <p:spTgt spid="200735"/>
                                        </p:tgtEl>
                                      </p:cBhvr>
                                    </p:animEffect>
                                  </p:childTnLst>
                                </p:cTn>
                              </p:par>
                              <p:par>
                                <p:cTn id="73" presetID="10" presetClass="entr" presetSubtype="0" fill="hold" nodeType="withEffect">
                                  <p:stCondLst>
                                    <p:cond delay="0"/>
                                  </p:stCondLst>
                                  <p:childTnLst>
                                    <p:set>
                                      <p:cBhvr>
                                        <p:cTn id="74" dur="1" fill="hold">
                                          <p:stCondLst>
                                            <p:cond delay="0"/>
                                          </p:stCondLst>
                                        </p:cTn>
                                        <p:tgtEl>
                                          <p:spTgt spid="258064"/>
                                        </p:tgtEl>
                                        <p:attrNameLst>
                                          <p:attrName>style.visibility</p:attrName>
                                        </p:attrNameLst>
                                      </p:cBhvr>
                                      <p:to>
                                        <p:strVal val="visible"/>
                                      </p:to>
                                    </p:set>
                                    <p:animEffect transition="in" filter="fade">
                                      <p:cBhvr>
                                        <p:cTn id="75" dur="1000"/>
                                        <p:tgtEl>
                                          <p:spTgt spid="258064"/>
                                        </p:tgtEl>
                                      </p:cBhvr>
                                    </p:animEffect>
                                  </p:childTnLst>
                                </p:cTn>
                              </p:par>
                            </p:childTnLst>
                          </p:cTn>
                        </p:par>
                        <p:par>
                          <p:cTn id="76" fill="hold">
                            <p:stCondLst>
                              <p:cond delay="7000"/>
                            </p:stCondLst>
                            <p:childTnLst>
                              <p:par>
                                <p:cTn id="77" presetID="10" presetClass="entr" presetSubtype="0" fill="hold" nodeType="afterEffect">
                                  <p:stCondLst>
                                    <p:cond delay="0"/>
                                  </p:stCondLst>
                                  <p:childTnLst>
                                    <p:set>
                                      <p:cBhvr>
                                        <p:cTn id="78" dur="1" fill="hold">
                                          <p:stCondLst>
                                            <p:cond delay="0"/>
                                          </p:stCondLst>
                                        </p:cTn>
                                        <p:tgtEl>
                                          <p:spTgt spid="200736"/>
                                        </p:tgtEl>
                                        <p:attrNameLst>
                                          <p:attrName>style.visibility</p:attrName>
                                        </p:attrNameLst>
                                      </p:cBhvr>
                                      <p:to>
                                        <p:strVal val="visible"/>
                                      </p:to>
                                    </p:set>
                                    <p:animEffect transition="in" filter="fade">
                                      <p:cBhvr>
                                        <p:cTn id="79" dur="1000"/>
                                        <p:tgtEl>
                                          <p:spTgt spid="200736"/>
                                        </p:tgtEl>
                                      </p:cBhvr>
                                    </p:animEffect>
                                  </p:childTnLst>
                                </p:cTn>
                              </p:par>
                              <p:par>
                                <p:cTn id="80" presetID="10" presetClass="entr" presetSubtype="0" fill="hold" nodeType="withEffect">
                                  <p:stCondLst>
                                    <p:cond delay="0"/>
                                  </p:stCondLst>
                                  <p:childTnLst>
                                    <p:set>
                                      <p:cBhvr>
                                        <p:cTn id="81" dur="1" fill="hold">
                                          <p:stCondLst>
                                            <p:cond delay="0"/>
                                          </p:stCondLst>
                                        </p:cTn>
                                        <p:tgtEl>
                                          <p:spTgt spid="258065"/>
                                        </p:tgtEl>
                                        <p:attrNameLst>
                                          <p:attrName>style.visibility</p:attrName>
                                        </p:attrNameLst>
                                      </p:cBhvr>
                                      <p:to>
                                        <p:strVal val="visible"/>
                                      </p:to>
                                    </p:set>
                                    <p:animEffect transition="in" filter="fade">
                                      <p:cBhvr>
                                        <p:cTn id="82" dur="1000"/>
                                        <p:tgtEl>
                                          <p:spTgt spid="258065"/>
                                        </p:tgtEl>
                                      </p:cBhvr>
                                    </p:animEffect>
                                  </p:childTnLst>
                                </p:cTn>
                              </p:par>
                            </p:childTnLst>
                          </p:cTn>
                        </p:par>
                        <p:par>
                          <p:cTn id="83" fill="hold">
                            <p:stCondLst>
                              <p:cond delay="8000"/>
                            </p:stCondLst>
                            <p:childTnLst>
                              <p:par>
                                <p:cTn id="84" presetID="10" presetClass="entr" presetSubtype="0" fill="hold" nodeType="afterEffect">
                                  <p:stCondLst>
                                    <p:cond delay="0"/>
                                  </p:stCondLst>
                                  <p:childTnLst>
                                    <p:set>
                                      <p:cBhvr>
                                        <p:cTn id="85" dur="1" fill="hold">
                                          <p:stCondLst>
                                            <p:cond delay="0"/>
                                          </p:stCondLst>
                                        </p:cTn>
                                        <p:tgtEl>
                                          <p:spTgt spid="200737"/>
                                        </p:tgtEl>
                                        <p:attrNameLst>
                                          <p:attrName>style.visibility</p:attrName>
                                        </p:attrNameLst>
                                      </p:cBhvr>
                                      <p:to>
                                        <p:strVal val="visible"/>
                                      </p:to>
                                    </p:set>
                                    <p:animEffect transition="in" filter="fade">
                                      <p:cBhvr>
                                        <p:cTn id="86" dur="1000"/>
                                        <p:tgtEl>
                                          <p:spTgt spid="200737"/>
                                        </p:tgtEl>
                                      </p:cBhvr>
                                    </p:animEffect>
                                  </p:childTnLst>
                                </p:cTn>
                              </p:par>
                              <p:par>
                                <p:cTn id="87" presetID="10" presetClass="entr" presetSubtype="0" fill="hold" nodeType="withEffect">
                                  <p:stCondLst>
                                    <p:cond delay="0"/>
                                  </p:stCondLst>
                                  <p:childTnLst>
                                    <p:set>
                                      <p:cBhvr>
                                        <p:cTn id="88" dur="1" fill="hold">
                                          <p:stCondLst>
                                            <p:cond delay="0"/>
                                          </p:stCondLst>
                                        </p:cTn>
                                        <p:tgtEl>
                                          <p:spTgt spid="258066"/>
                                        </p:tgtEl>
                                        <p:attrNameLst>
                                          <p:attrName>style.visibility</p:attrName>
                                        </p:attrNameLst>
                                      </p:cBhvr>
                                      <p:to>
                                        <p:strVal val="visible"/>
                                      </p:to>
                                    </p:set>
                                    <p:animEffect transition="in" filter="fade">
                                      <p:cBhvr>
                                        <p:cTn id="89" dur="1000"/>
                                        <p:tgtEl>
                                          <p:spTgt spid="258066"/>
                                        </p:tgtEl>
                                      </p:cBhvr>
                                    </p:animEffect>
                                  </p:childTnLst>
                                </p:cTn>
                              </p:par>
                            </p:childTnLst>
                          </p:cTn>
                        </p:par>
                        <p:par>
                          <p:cTn id="90" fill="hold">
                            <p:stCondLst>
                              <p:cond delay="9000"/>
                            </p:stCondLst>
                            <p:childTnLst>
                              <p:par>
                                <p:cTn id="91" presetID="10" presetClass="entr" presetSubtype="0" fill="hold" grpId="0" nodeType="afterEffect">
                                  <p:stCondLst>
                                    <p:cond delay="0"/>
                                  </p:stCondLst>
                                  <p:childTnLst>
                                    <p:set>
                                      <p:cBhvr>
                                        <p:cTn id="92" dur="1" fill="hold">
                                          <p:stCondLst>
                                            <p:cond delay="0"/>
                                          </p:stCondLst>
                                        </p:cTn>
                                        <p:tgtEl>
                                          <p:spTgt spid="67"/>
                                        </p:tgtEl>
                                        <p:attrNameLst>
                                          <p:attrName>style.visibility</p:attrName>
                                        </p:attrNameLst>
                                      </p:cBhvr>
                                      <p:to>
                                        <p:strVal val="visible"/>
                                      </p:to>
                                    </p:set>
                                    <p:animEffect transition="in" filter="fade">
                                      <p:cBhvr>
                                        <p:cTn id="93" dur="1000"/>
                                        <p:tgtEl>
                                          <p:spTgt spid="6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1000"/>
                                        <p:tgtEl>
                                          <p:spTgt spid="66"/>
                                        </p:tgtEl>
                                      </p:cBhvr>
                                    </p:animEffect>
                                  </p:childTnLst>
                                </p:cTn>
                              </p:par>
                              <p:par>
                                <p:cTn id="97" presetID="10" presetClass="entr" presetSubtype="0" fill="hold" nodeType="with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fade">
                                      <p:cBhvr>
                                        <p:cTn id="99" dur="1000"/>
                                        <p:tgtEl>
                                          <p:spTgt spid="6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9"/>
                                        </p:tgtEl>
                                        <p:attrNameLst>
                                          <p:attrName>style.visibility</p:attrName>
                                        </p:attrNameLst>
                                      </p:cBhvr>
                                      <p:to>
                                        <p:strVal val="visible"/>
                                      </p:to>
                                    </p:set>
                                    <p:animEffect transition="in" filter="fade">
                                      <p:cBhvr>
                                        <p:cTn id="102" dur="1000"/>
                                        <p:tgtEl>
                                          <p:spTgt spid="9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00"/>
                                        </p:tgtEl>
                                        <p:attrNameLst>
                                          <p:attrName>style.visibility</p:attrName>
                                        </p:attrNameLst>
                                      </p:cBhvr>
                                      <p:to>
                                        <p:strVal val="visible"/>
                                      </p:to>
                                    </p:set>
                                    <p:animEffect transition="in" filter="fade">
                                      <p:cBhvr>
                                        <p:cTn id="105" dur="1000"/>
                                        <p:tgtEl>
                                          <p:spTgt spid="100"/>
                                        </p:tgtEl>
                                      </p:cBhvr>
                                    </p:animEffect>
                                  </p:childTnLst>
                                </p:cTn>
                              </p:par>
                              <p:par>
                                <p:cTn id="106" presetID="10" presetClass="entr" presetSubtype="0" fill="hold" nodeType="withEffect">
                                  <p:stCondLst>
                                    <p:cond delay="0"/>
                                  </p:stCondLst>
                                  <p:childTnLst>
                                    <p:set>
                                      <p:cBhvr>
                                        <p:cTn id="107" dur="1" fill="hold">
                                          <p:stCondLst>
                                            <p:cond delay="0"/>
                                          </p:stCondLst>
                                        </p:cTn>
                                        <p:tgtEl>
                                          <p:spTgt spid="101"/>
                                        </p:tgtEl>
                                        <p:attrNameLst>
                                          <p:attrName>style.visibility</p:attrName>
                                        </p:attrNameLst>
                                      </p:cBhvr>
                                      <p:to>
                                        <p:strVal val="visible"/>
                                      </p:to>
                                    </p:set>
                                    <p:animEffect transition="in" filter="fade">
                                      <p:cBhvr>
                                        <p:cTn id="108" dur="1000"/>
                                        <p:tgtEl>
                                          <p:spTgt spid="101"/>
                                        </p:tgtEl>
                                      </p:cBhvr>
                                    </p:animEffect>
                                  </p:childTnLst>
                                </p:cTn>
                              </p:par>
                            </p:childTnLst>
                          </p:cTn>
                        </p:par>
                        <p:par>
                          <p:cTn id="109" fill="hold">
                            <p:stCondLst>
                              <p:cond delay="10000"/>
                            </p:stCondLst>
                            <p:childTnLst>
                              <p:par>
                                <p:cTn id="110" presetID="10" presetClass="entr" presetSubtype="0" fill="hold" nodeType="afterEffect">
                                  <p:stCondLst>
                                    <p:cond delay="0"/>
                                  </p:stCondLst>
                                  <p:childTnLst>
                                    <p:set>
                                      <p:cBhvr>
                                        <p:cTn id="111" dur="1" fill="hold">
                                          <p:stCondLst>
                                            <p:cond delay="0"/>
                                          </p:stCondLst>
                                        </p:cTn>
                                        <p:tgtEl>
                                          <p:spTgt spid="69"/>
                                        </p:tgtEl>
                                        <p:attrNameLst>
                                          <p:attrName>style.visibility</p:attrName>
                                        </p:attrNameLst>
                                      </p:cBhvr>
                                      <p:to>
                                        <p:strVal val="visible"/>
                                      </p:to>
                                    </p:set>
                                    <p:animEffect transition="in" filter="fade">
                                      <p:cBhvr>
                                        <p:cTn id="112" dur="1000"/>
                                        <p:tgtEl>
                                          <p:spTgt spid="69"/>
                                        </p:tgtEl>
                                      </p:cBhvr>
                                    </p:animEffect>
                                  </p:childTnLst>
                                </p:cTn>
                              </p:par>
                              <p:par>
                                <p:cTn id="113" presetID="10" presetClass="entr" presetSubtype="0" fill="hold" nodeType="withEffect">
                                  <p:stCondLst>
                                    <p:cond delay="0"/>
                                  </p:stCondLst>
                                  <p:childTnLst>
                                    <p:set>
                                      <p:cBhvr>
                                        <p:cTn id="114" dur="1" fill="hold">
                                          <p:stCondLst>
                                            <p:cond delay="0"/>
                                          </p:stCondLst>
                                        </p:cTn>
                                        <p:tgtEl>
                                          <p:spTgt spid="258068"/>
                                        </p:tgtEl>
                                        <p:attrNameLst>
                                          <p:attrName>style.visibility</p:attrName>
                                        </p:attrNameLst>
                                      </p:cBhvr>
                                      <p:to>
                                        <p:strVal val="visible"/>
                                      </p:to>
                                    </p:set>
                                    <p:animEffect transition="in" filter="fade">
                                      <p:cBhvr>
                                        <p:cTn id="115" dur="1000"/>
                                        <p:tgtEl>
                                          <p:spTgt spid="258068"/>
                                        </p:tgtEl>
                                      </p:cBhvr>
                                    </p:animEffect>
                                  </p:childTnLst>
                                </p:cTn>
                              </p:par>
                            </p:childTnLst>
                          </p:cTn>
                        </p:par>
                        <p:par>
                          <p:cTn id="116" fill="hold">
                            <p:stCondLst>
                              <p:cond delay="11000"/>
                            </p:stCondLst>
                            <p:childTnLst>
                              <p:par>
                                <p:cTn id="117" presetID="10" presetClass="entr" presetSubtype="0" fill="hold" nodeType="afterEffect">
                                  <p:stCondLst>
                                    <p:cond delay="0"/>
                                  </p:stCondLst>
                                  <p:childTnLst>
                                    <p:set>
                                      <p:cBhvr>
                                        <p:cTn id="118" dur="1" fill="hold">
                                          <p:stCondLst>
                                            <p:cond delay="0"/>
                                          </p:stCondLst>
                                        </p:cTn>
                                        <p:tgtEl>
                                          <p:spTgt spid="200739"/>
                                        </p:tgtEl>
                                        <p:attrNameLst>
                                          <p:attrName>style.visibility</p:attrName>
                                        </p:attrNameLst>
                                      </p:cBhvr>
                                      <p:to>
                                        <p:strVal val="visible"/>
                                      </p:to>
                                    </p:set>
                                    <p:animEffect transition="in" filter="fade">
                                      <p:cBhvr>
                                        <p:cTn id="119" dur="1000"/>
                                        <p:tgtEl>
                                          <p:spTgt spid="200739"/>
                                        </p:tgtEl>
                                      </p:cBhvr>
                                    </p:animEffect>
                                  </p:childTnLst>
                                </p:cTn>
                              </p:par>
                              <p:par>
                                <p:cTn id="120" presetID="10" presetClass="entr" presetSubtype="0" fill="hold" nodeType="withEffect">
                                  <p:stCondLst>
                                    <p:cond delay="0"/>
                                  </p:stCondLst>
                                  <p:childTnLst>
                                    <p:set>
                                      <p:cBhvr>
                                        <p:cTn id="121" dur="1" fill="hold">
                                          <p:stCondLst>
                                            <p:cond delay="0"/>
                                          </p:stCondLst>
                                        </p:cTn>
                                        <p:tgtEl>
                                          <p:spTgt spid="258069"/>
                                        </p:tgtEl>
                                        <p:attrNameLst>
                                          <p:attrName>style.visibility</p:attrName>
                                        </p:attrNameLst>
                                      </p:cBhvr>
                                      <p:to>
                                        <p:strVal val="visible"/>
                                      </p:to>
                                    </p:set>
                                    <p:animEffect transition="in" filter="fade">
                                      <p:cBhvr>
                                        <p:cTn id="122" dur="1000"/>
                                        <p:tgtEl>
                                          <p:spTgt spid="258069"/>
                                        </p:tgtEl>
                                      </p:cBhvr>
                                    </p:animEffect>
                                  </p:childTnLst>
                                </p:cTn>
                              </p:par>
                            </p:childTnLst>
                          </p:cTn>
                        </p:par>
                        <p:par>
                          <p:cTn id="123" fill="hold">
                            <p:stCondLst>
                              <p:cond delay="12000"/>
                            </p:stCondLst>
                            <p:childTnLst>
                              <p:par>
                                <p:cTn id="124" presetID="10" presetClass="entr" presetSubtype="0" fill="hold" nodeType="afterEffect">
                                  <p:stCondLst>
                                    <p:cond delay="0"/>
                                  </p:stCondLst>
                                  <p:childTnLst>
                                    <p:set>
                                      <p:cBhvr>
                                        <p:cTn id="125" dur="1" fill="hold">
                                          <p:stCondLst>
                                            <p:cond delay="0"/>
                                          </p:stCondLst>
                                        </p:cTn>
                                        <p:tgtEl>
                                          <p:spTgt spid="200740"/>
                                        </p:tgtEl>
                                        <p:attrNameLst>
                                          <p:attrName>style.visibility</p:attrName>
                                        </p:attrNameLst>
                                      </p:cBhvr>
                                      <p:to>
                                        <p:strVal val="visible"/>
                                      </p:to>
                                    </p:set>
                                    <p:animEffect transition="in" filter="fade">
                                      <p:cBhvr>
                                        <p:cTn id="126" dur="1000"/>
                                        <p:tgtEl>
                                          <p:spTgt spid="200740"/>
                                        </p:tgtEl>
                                      </p:cBhvr>
                                    </p:animEffect>
                                  </p:childTnLst>
                                </p:cTn>
                              </p:par>
                              <p:par>
                                <p:cTn id="127" presetID="10" presetClass="entr" presetSubtype="0" fill="hold" nodeType="withEffect">
                                  <p:stCondLst>
                                    <p:cond delay="0"/>
                                  </p:stCondLst>
                                  <p:childTnLst>
                                    <p:set>
                                      <p:cBhvr>
                                        <p:cTn id="128" dur="1" fill="hold">
                                          <p:stCondLst>
                                            <p:cond delay="0"/>
                                          </p:stCondLst>
                                        </p:cTn>
                                        <p:tgtEl>
                                          <p:spTgt spid="258078"/>
                                        </p:tgtEl>
                                        <p:attrNameLst>
                                          <p:attrName>style.visibility</p:attrName>
                                        </p:attrNameLst>
                                      </p:cBhvr>
                                      <p:to>
                                        <p:strVal val="visible"/>
                                      </p:to>
                                    </p:set>
                                    <p:animEffect transition="in" filter="fade">
                                      <p:cBhvr>
                                        <p:cTn id="129" dur="1000"/>
                                        <p:tgtEl>
                                          <p:spTgt spid="258078"/>
                                        </p:tgtEl>
                                      </p:cBhvr>
                                    </p:animEffect>
                                  </p:childTnLst>
                                </p:cTn>
                              </p:par>
                            </p:childTnLst>
                          </p:cTn>
                        </p:par>
                        <p:par>
                          <p:cTn id="130" fill="hold">
                            <p:stCondLst>
                              <p:cond delay="13000"/>
                            </p:stCondLst>
                            <p:childTnLst>
                              <p:par>
                                <p:cTn id="131" presetID="10" presetClass="entr" presetSubtype="0" fill="hold" nodeType="afterEffect">
                                  <p:stCondLst>
                                    <p:cond delay="0"/>
                                  </p:stCondLst>
                                  <p:childTnLst>
                                    <p:set>
                                      <p:cBhvr>
                                        <p:cTn id="132" dur="1" fill="hold">
                                          <p:stCondLst>
                                            <p:cond delay="0"/>
                                          </p:stCondLst>
                                        </p:cTn>
                                        <p:tgtEl>
                                          <p:spTgt spid="200741"/>
                                        </p:tgtEl>
                                        <p:attrNameLst>
                                          <p:attrName>style.visibility</p:attrName>
                                        </p:attrNameLst>
                                      </p:cBhvr>
                                      <p:to>
                                        <p:strVal val="visible"/>
                                      </p:to>
                                    </p:set>
                                    <p:animEffect transition="in" filter="fade">
                                      <p:cBhvr>
                                        <p:cTn id="133" dur="1000"/>
                                        <p:tgtEl>
                                          <p:spTgt spid="200741"/>
                                        </p:tgtEl>
                                      </p:cBhvr>
                                    </p:animEffect>
                                  </p:childTnLst>
                                </p:cTn>
                              </p:par>
                              <p:par>
                                <p:cTn id="134" presetID="10" presetClass="entr" presetSubtype="0" fill="hold" nodeType="withEffect">
                                  <p:stCondLst>
                                    <p:cond delay="0"/>
                                  </p:stCondLst>
                                  <p:childTnLst>
                                    <p:set>
                                      <p:cBhvr>
                                        <p:cTn id="135" dur="1" fill="hold">
                                          <p:stCondLst>
                                            <p:cond delay="0"/>
                                          </p:stCondLst>
                                        </p:cTn>
                                        <p:tgtEl>
                                          <p:spTgt spid="258079"/>
                                        </p:tgtEl>
                                        <p:attrNameLst>
                                          <p:attrName>style.visibility</p:attrName>
                                        </p:attrNameLst>
                                      </p:cBhvr>
                                      <p:to>
                                        <p:strVal val="visible"/>
                                      </p:to>
                                    </p:set>
                                    <p:animEffect transition="in" filter="fade">
                                      <p:cBhvr>
                                        <p:cTn id="136" dur="1000"/>
                                        <p:tgtEl>
                                          <p:spTgt spid="258079"/>
                                        </p:tgtEl>
                                      </p:cBhvr>
                                    </p:animEffect>
                                  </p:childTnLst>
                                </p:cTn>
                              </p:par>
                            </p:childTnLst>
                          </p:cTn>
                        </p:par>
                        <p:par>
                          <p:cTn id="137" fill="hold">
                            <p:stCondLst>
                              <p:cond delay="14000"/>
                            </p:stCondLst>
                            <p:childTnLst>
                              <p:par>
                                <p:cTn id="138" presetID="10" presetClass="entr" presetSubtype="0" fill="hold" nodeType="afterEffect">
                                  <p:stCondLst>
                                    <p:cond delay="0"/>
                                  </p:stCondLst>
                                  <p:childTnLst>
                                    <p:set>
                                      <p:cBhvr>
                                        <p:cTn id="139" dur="1" fill="hold">
                                          <p:stCondLst>
                                            <p:cond delay="0"/>
                                          </p:stCondLst>
                                        </p:cTn>
                                        <p:tgtEl>
                                          <p:spTgt spid="200744"/>
                                        </p:tgtEl>
                                        <p:attrNameLst>
                                          <p:attrName>style.visibility</p:attrName>
                                        </p:attrNameLst>
                                      </p:cBhvr>
                                      <p:to>
                                        <p:strVal val="visible"/>
                                      </p:to>
                                    </p:set>
                                    <p:animEffect transition="in" filter="fade">
                                      <p:cBhvr>
                                        <p:cTn id="140" dur="1000"/>
                                        <p:tgtEl>
                                          <p:spTgt spid="200744"/>
                                        </p:tgtEl>
                                      </p:cBhvr>
                                    </p:animEffect>
                                  </p:childTnLst>
                                </p:cTn>
                              </p:par>
                              <p:par>
                                <p:cTn id="141" presetID="10" presetClass="entr" presetSubtype="0" fill="hold" nodeType="withEffect">
                                  <p:stCondLst>
                                    <p:cond delay="0"/>
                                  </p:stCondLst>
                                  <p:childTnLst>
                                    <p:set>
                                      <p:cBhvr>
                                        <p:cTn id="142" dur="1" fill="hold">
                                          <p:stCondLst>
                                            <p:cond delay="0"/>
                                          </p:stCondLst>
                                        </p:cTn>
                                        <p:tgtEl>
                                          <p:spTgt spid="258080"/>
                                        </p:tgtEl>
                                        <p:attrNameLst>
                                          <p:attrName>style.visibility</p:attrName>
                                        </p:attrNameLst>
                                      </p:cBhvr>
                                      <p:to>
                                        <p:strVal val="visible"/>
                                      </p:to>
                                    </p:set>
                                    <p:animEffect transition="in" filter="fade">
                                      <p:cBhvr>
                                        <p:cTn id="143" dur="1000"/>
                                        <p:tgtEl>
                                          <p:spTgt spid="258080"/>
                                        </p:tgtEl>
                                      </p:cBhvr>
                                    </p:animEffect>
                                  </p:childTnLst>
                                </p:cTn>
                              </p:par>
                            </p:childTnLst>
                          </p:cTn>
                        </p:par>
                        <p:par>
                          <p:cTn id="144" fill="hold">
                            <p:stCondLst>
                              <p:cond delay="15000"/>
                            </p:stCondLst>
                            <p:childTnLst>
                              <p:par>
                                <p:cTn id="145" presetID="10" presetClass="entr" presetSubtype="0" fill="hold" nodeType="afterEffect">
                                  <p:stCondLst>
                                    <p:cond delay="0"/>
                                  </p:stCondLst>
                                  <p:childTnLst>
                                    <p:set>
                                      <p:cBhvr>
                                        <p:cTn id="146" dur="1" fill="hold">
                                          <p:stCondLst>
                                            <p:cond delay="0"/>
                                          </p:stCondLst>
                                        </p:cTn>
                                        <p:tgtEl>
                                          <p:spTgt spid="200745"/>
                                        </p:tgtEl>
                                        <p:attrNameLst>
                                          <p:attrName>style.visibility</p:attrName>
                                        </p:attrNameLst>
                                      </p:cBhvr>
                                      <p:to>
                                        <p:strVal val="visible"/>
                                      </p:to>
                                    </p:set>
                                    <p:animEffect transition="in" filter="fade">
                                      <p:cBhvr>
                                        <p:cTn id="147" dur="1000"/>
                                        <p:tgtEl>
                                          <p:spTgt spid="200745"/>
                                        </p:tgtEl>
                                      </p:cBhvr>
                                    </p:animEffect>
                                  </p:childTnLst>
                                </p:cTn>
                              </p:par>
                              <p:par>
                                <p:cTn id="148" presetID="10" presetClass="entr" presetSubtype="0" fill="hold" nodeType="withEffect">
                                  <p:stCondLst>
                                    <p:cond delay="0"/>
                                  </p:stCondLst>
                                  <p:childTnLst>
                                    <p:set>
                                      <p:cBhvr>
                                        <p:cTn id="149" dur="1" fill="hold">
                                          <p:stCondLst>
                                            <p:cond delay="0"/>
                                          </p:stCondLst>
                                        </p:cTn>
                                        <p:tgtEl>
                                          <p:spTgt spid="258081"/>
                                        </p:tgtEl>
                                        <p:attrNameLst>
                                          <p:attrName>style.visibility</p:attrName>
                                        </p:attrNameLst>
                                      </p:cBhvr>
                                      <p:to>
                                        <p:strVal val="visible"/>
                                      </p:to>
                                    </p:set>
                                    <p:animEffect transition="in" filter="fade">
                                      <p:cBhvr>
                                        <p:cTn id="150" dur="1000"/>
                                        <p:tgtEl>
                                          <p:spTgt spid="258081"/>
                                        </p:tgtEl>
                                      </p:cBhvr>
                                    </p:animEffect>
                                  </p:childTnLst>
                                </p:cTn>
                              </p:par>
                            </p:childTnLst>
                          </p:cTn>
                        </p:par>
                        <p:par>
                          <p:cTn id="151" fill="hold">
                            <p:stCondLst>
                              <p:cond delay="16000"/>
                            </p:stCondLst>
                            <p:childTnLst>
                              <p:par>
                                <p:cTn id="152" presetID="10" presetClass="entr" presetSubtype="0" fill="hold" grpId="0" nodeType="afterEffect">
                                  <p:stCondLst>
                                    <p:cond delay="0"/>
                                  </p:stCondLst>
                                  <p:childTnLst>
                                    <p:set>
                                      <p:cBhvr>
                                        <p:cTn id="153" dur="1" fill="hold">
                                          <p:stCondLst>
                                            <p:cond delay="0"/>
                                          </p:stCondLst>
                                        </p:cTn>
                                        <p:tgtEl>
                                          <p:spTgt spid="77"/>
                                        </p:tgtEl>
                                        <p:attrNameLst>
                                          <p:attrName>style.visibility</p:attrName>
                                        </p:attrNameLst>
                                      </p:cBhvr>
                                      <p:to>
                                        <p:strVal val="visible"/>
                                      </p:to>
                                    </p:set>
                                    <p:animEffect transition="in" filter="fade">
                                      <p:cBhvr>
                                        <p:cTn id="154" dur="1000"/>
                                        <p:tgtEl>
                                          <p:spTgt spid="77"/>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8"/>
                                        </p:tgtEl>
                                        <p:attrNameLst>
                                          <p:attrName>style.visibility</p:attrName>
                                        </p:attrNameLst>
                                      </p:cBhvr>
                                      <p:to>
                                        <p:strVal val="visible"/>
                                      </p:to>
                                    </p:set>
                                    <p:animEffect transition="in" filter="fade">
                                      <p:cBhvr>
                                        <p:cTn id="157" dur="1000"/>
                                        <p:tgtEl>
                                          <p:spTgt spid="78"/>
                                        </p:tgtEl>
                                      </p:cBhvr>
                                    </p:animEffect>
                                  </p:childTnLst>
                                </p:cTn>
                              </p:par>
                              <p:par>
                                <p:cTn id="158" presetID="10" presetClass="entr" presetSubtype="0" fill="hold" nodeType="with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1000"/>
                                        <p:tgtEl>
                                          <p:spTgt spid="79"/>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18"/>
                                        </p:tgtEl>
                                        <p:attrNameLst>
                                          <p:attrName>style.visibility</p:attrName>
                                        </p:attrNameLst>
                                      </p:cBhvr>
                                      <p:to>
                                        <p:strVal val="visible"/>
                                      </p:to>
                                    </p:set>
                                    <p:animEffect transition="in" filter="fade">
                                      <p:cBhvr>
                                        <p:cTn id="163" dur="1000"/>
                                        <p:tgtEl>
                                          <p:spTgt spid="118"/>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19"/>
                                        </p:tgtEl>
                                        <p:attrNameLst>
                                          <p:attrName>style.visibility</p:attrName>
                                        </p:attrNameLst>
                                      </p:cBhvr>
                                      <p:to>
                                        <p:strVal val="visible"/>
                                      </p:to>
                                    </p:set>
                                    <p:animEffect transition="in" filter="fade">
                                      <p:cBhvr>
                                        <p:cTn id="166" dur="1000"/>
                                        <p:tgtEl>
                                          <p:spTgt spid="119"/>
                                        </p:tgtEl>
                                      </p:cBhvr>
                                    </p:animEffect>
                                  </p:childTnLst>
                                </p:cTn>
                              </p:par>
                              <p:par>
                                <p:cTn id="167" presetID="10" presetClass="entr" presetSubtype="0" fill="hold" nodeType="withEffect">
                                  <p:stCondLst>
                                    <p:cond delay="0"/>
                                  </p:stCondLst>
                                  <p:childTnLst>
                                    <p:set>
                                      <p:cBhvr>
                                        <p:cTn id="168" dur="1" fill="hold">
                                          <p:stCondLst>
                                            <p:cond delay="0"/>
                                          </p:stCondLst>
                                        </p:cTn>
                                        <p:tgtEl>
                                          <p:spTgt spid="120"/>
                                        </p:tgtEl>
                                        <p:attrNameLst>
                                          <p:attrName>style.visibility</p:attrName>
                                        </p:attrNameLst>
                                      </p:cBhvr>
                                      <p:to>
                                        <p:strVal val="visible"/>
                                      </p:to>
                                    </p:set>
                                    <p:animEffect transition="in" filter="fade">
                                      <p:cBhvr>
                                        <p:cTn id="169" dur="1000"/>
                                        <p:tgtEl>
                                          <p:spTgt spid="120"/>
                                        </p:tgtEl>
                                      </p:cBhvr>
                                    </p:animEffect>
                                  </p:childTnLst>
                                </p:cTn>
                              </p:par>
                            </p:childTnLst>
                          </p:cTn>
                        </p:par>
                        <p:par>
                          <p:cTn id="170" fill="hold">
                            <p:stCondLst>
                              <p:cond delay="17000"/>
                            </p:stCondLst>
                            <p:childTnLst>
                              <p:par>
                                <p:cTn id="171" presetID="10" presetClass="entr" presetSubtype="0" fill="hold" nodeType="afterEffect">
                                  <p:stCondLst>
                                    <p:cond delay="0"/>
                                  </p:stCondLst>
                                  <p:childTnLst>
                                    <p:set>
                                      <p:cBhvr>
                                        <p:cTn id="172" dur="1" fill="hold">
                                          <p:stCondLst>
                                            <p:cond delay="0"/>
                                          </p:stCondLst>
                                        </p:cTn>
                                        <p:tgtEl>
                                          <p:spTgt spid="200746"/>
                                        </p:tgtEl>
                                        <p:attrNameLst>
                                          <p:attrName>style.visibility</p:attrName>
                                        </p:attrNameLst>
                                      </p:cBhvr>
                                      <p:to>
                                        <p:strVal val="visible"/>
                                      </p:to>
                                    </p:set>
                                    <p:animEffect transition="in" filter="fade">
                                      <p:cBhvr>
                                        <p:cTn id="173" dur="1000"/>
                                        <p:tgtEl>
                                          <p:spTgt spid="200746"/>
                                        </p:tgtEl>
                                      </p:cBhvr>
                                    </p:animEffect>
                                  </p:childTnLst>
                                </p:cTn>
                              </p:par>
                              <p:par>
                                <p:cTn id="174" presetID="10" presetClass="entr" presetSubtype="0" fill="hold" nodeType="withEffect">
                                  <p:stCondLst>
                                    <p:cond delay="0"/>
                                  </p:stCondLst>
                                  <p:childTnLst>
                                    <p:set>
                                      <p:cBhvr>
                                        <p:cTn id="175" dur="1" fill="hold">
                                          <p:stCondLst>
                                            <p:cond delay="0"/>
                                          </p:stCondLst>
                                        </p:cTn>
                                        <p:tgtEl>
                                          <p:spTgt spid="258082"/>
                                        </p:tgtEl>
                                        <p:attrNameLst>
                                          <p:attrName>style.visibility</p:attrName>
                                        </p:attrNameLst>
                                      </p:cBhvr>
                                      <p:to>
                                        <p:strVal val="visible"/>
                                      </p:to>
                                    </p:set>
                                    <p:animEffect transition="in" filter="fade">
                                      <p:cBhvr>
                                        <p:cTn id="176" dur="1000"/>
                                        <p:tgtEl>
                                          <p:spTgt spid="258082"/>
                                        </p:tgtEl>
                                      </p:cBhvr>
                                    </p:animEffect>
                                  </p:childTnLst>
                                </p:cTn>
                              </p:par>
                            </p:childTnLst>
                          </p:cTn>
                        </p:par>
                        <p:par>
                          <p:cTn id="177" fill="hold">
                            <p:stCondLst>
                              <p:cond delay="18000"/>
                            </p:stCondLst>
                            <p:childTnLst>
                              <p:par>
                                <p:cTn id="178" presetID="10" presetClass="entr" presetSubtype="0" fill="hold" nodeType="afterEffect">
                                  <p:stCondLst>
                                    <p:cond delay="0"/>
                                  </p:stCondLst>
                                  <p:childTnLst>
                                    <p:set>
                                      <p:cBhvr>
                                        <p:cTn id="179" dur="1" fill="hold">
                                          <p:stCondLst>
                                            <p:cond delay="0"/>
                                          </p:stCondLst>
                                        </p:cTn>
                                        <p:tgtEl>
                                          <p:spTgt spid="200747"/>
                                        </p:tgtEl>
                                        <p:attrNameLst>
                                          <p:attrName>style.visibility</p:attrName>
                                        </p:attrNameLst>
                                      </p:cBhvr>
                                      <p:to>
                                        <p:strVal val="visible"/>
                                      </p:to>
                                    </p:set>
                                    <p:animEffect transition="in" filter="fade">
                                      <p:cBhvr>
                                        <p:cTn id="180" dur="1000"/>
                                        <p:tgtEl>
                                          <p:spTgt spid="200747"/>
                                        </p:tgtEl>
                                      </p:cBhvr>
                                    </p:animEffect>
                                  </p:childTnLst>
                                </p:cTn>
                              </p:par>
                              <p:par>
                                <p:cTn id="181" presetID="10" presetClass="entr" presetSubtype="0" fill="hold" nodeType="withEffect">
                                  <p:stCondLst>
                                    <p:cond delay="0"/>
                                  </p:stCondLst>
                                  <p:childTnLst>
                                    <p:set>
                                      <p:cBhvr>
                                        <p:cTn id="182" dur="1" fill="hold">
                                          <p:stCondLst>
                                            <p:cond delay="0"/>
                                          </p:stCondLst>
                                        </p:cTn>
                                        <p:tgtEl>
                                          <p:spTgt spid="258083"/>
                                        </p:tgtEl>
                                        <p:attrNameLst>
                                          <p:attrName>style.visibility</p:attrName>
                                        </p:attrNameLst>
                                      </p:cBhvr>
                                      <p:to>
                                        <p:strVal val="visible"/>
                                      </p:to>
                                    </p:set>
                                    <p:animEffect transition="in" filter="fade">
                                      <p:cBhvr>
                                        <p:cTn id="183" dur="1000"/>
                                        <p:tgtEl>
                                          <p:spTgt spid="258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66" grpId="0" animBg="1"/>
      <p:bldP spid="67" grpId="0"/>
      <p:bldP spid="77" grpId="0"/>
      <p:bldP spid="78" grpId="0" animBg="1"/>
      <p:bldP spid="93" grpId="0"/>
      <p:bldP spid="94" grpId="0" animBg="1"/>
      <p:bldP spid="99" grpId="0"/>
      <p:bldP spid="100" grpId="0" animBg="1"/>
      <p:bldP spid="118" grpId="0" animBg="1"/>
      <p:bldP spid="1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afico 27"/>
          <p:cNvGraphicFramePr>
            <a:graphicFrameLocks/>
          </p:cNvGraphicFramePr>
          <p:nvPr>
            <p:extLst/>
          </p:nvPr>
        </p:nvGraphicFramePr>
        <p:xfrm>
          <a:off x="1523404" y="1857364"/>
          <a:ext cx="8787986" cy="4357718"/>
        </p:xfrm>
        <a:graphic>
          <a:graphicData uri="http://schemas.openxmlformats.org/drawingml/2006/chart">
            <c:chart xmlns:c="http://schemas.openxmlformats.org/drawingml/2006/chart" xmlns:r="http://schemas.openxmlformats.org/officeDocument/2006/relationships" r:id="rId3"/>
          </a:graphicData>
        </a:graphic>
      </p:graphicFrame>
      <p:sp>
        <p:nvSpPr>
          <p:cNvPr id="6" name="CasellaDiTesto 5"/>
          <p:cNvSpPr txBox="1"/>
          <p:nvPr/>
        </p:nvSpPr>
        <p:spPr>
          <a:xfrm>
            <a:off x="9365087" y="2168162"/>
            <a:ext cx="1417110" cy="461665"/>
          </a:xfrm>
          <a:prstGeom prst="rect">
            <a:avLst/>
          </a:prstGeom>
          <a:noFill/>
        </p:spPr>
        <p:txBody>
          <a:bodyPr wrap="none" rtlCol="0">
            <a:spAutoFit/>
          </a:bodyPr>
          <a:lstStyle/>
          <a:p>
            <a:pPr eaLnBrk="1" fontAlgn="auto" hangingPunct="1">
              <a:spcBef>
                <a:spcPts val="0"/>
              </a:spcBef>
              <a:spcAft>
                <a:spcPts val="0"/>
              </a:spcAft>
            </a:pPr>
            <a:r>
              <a:rPr lang="it-IT" dirty="0">
                <a:solidFill>
                  <a:srgbClr val="0070C0"/>
                </a:solidFill>
                <a:latin typeface="Calibri"/>
                <a:ea typeface="+mn-ea"/>
              </a:rPr>
              <a:t>CONTROL</a:t>
            </a:r>
          </a:p>
        </p:txBody>
      </p:sp>
      <p:sp>
        <p:nvSpPr>
          <p:cNvPr id="7" name="CasellaDiTesto 6"/>
          <p:cNvSpPr txBox="1"/>
          <p:nvPr/>
        </p:nvSpPr>
        <p:spPr>
          <a:xfrm>
            <a:off x="9436782" y="3211139"/>
            <a:ext cx="1980445" cy="461665"/>
          </a:xfrm>
          <a:prstGeom prst="rect">
            <a:avLst/>
          </a:prstGeom>
          <a:noFill/>
        </p:spPr>
        <p:txBody>
          <a:bodyPr wrap="square" rtlCol="0">
            <a:spAutoFit/>
          </a:bodyPr>
          <a:lstStyle/>
          <a:p>
            <a:pPr eaLnBrk="1" fontAlgn="auto" hangingPunct="1">
              <a:spcBef>
                <a:spcPts val="0"/>
              </a:spcBef>
              <a:spcAft>
                <a:spcPts val="0"/>
              </a:spcAft>
            </a:pPr>
            <a:r>
              <a:rPr lang="it-IT" dirty="0">
                <a:solidFill>
                  <a:srgbClr val="92D050"/>
                </a:solidFill>
                <a:latin typeface="Calibri"/>
                <a:ea typeface="+mn-ea"/>
              </a:rPr>
              <a:t>STRESS</a:t>
            </a:r>
          </a:p>
        </p:txBody>
      </p:sp>
      <p:sp>
        <p:nvSpPr>
          <p:cNvPr id="12" name="Freccia in su 11"/>
          <p:cNvSpPr/>
          <p:nvPr/>
        </p:nvSpPr>
        <p:spPr bwMode="auto">
          <a:xfrm>
            <a:off x="3936525" y="3749338"/>
            <a:ext cx="357237" cy="417382"/>
          </a:xfrm>
          <a:prstGeom prst="upArrow">
            <a:avLst/>
          </a:prstGeom>
          <a:solidFill>
            <a:schemeClr val="bg1">
              <a:lumMod val="50000"/>
            </a:schemeClr>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b="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a typeface="ＭＳ Ｐゴシック" pitchFamily="1" charset="-128"/>
            </a:endParaRPr>
          </a:p>
        </p:txBody>
      </p:sp>
      <p:sp>
        <p:nvSpPr>
          <p:cNvPr id="15" name="Rettangolo 14"/>
          <p:cNvSpPr/>
          <p:nvPr/>
        </p:nvSpPr>
        <p:spPr>
          <a:xfrm>
            <a:off x="4694902" y="5238693"/>
            <a:ext cx="1423973" cy="338554"/>
          </a:xfrm>
          <a:prstGeom prst="rect">
            <a:avLst/>
          </a:prstGeom>
        </p:spPr>
        <p:txBody>
          <a:bodyPr wrap="none">
            <a:spAutoFit/>
          </a:bodyPr>
          <a:lstStyle/>
          <a:p>
            <a:pPr eaLnBrk="1" fontAlgn="auto" hangingPunct="1">
              <a:spcBef>
                <a:spcPts val="0"/>
              </a:spcBef>
              <a:spcAft>
                <a:spcPts val="0"/>
              </a:spcAft>
            </a:pPr>
            <a:r>
              <a:rPr lang="it-IT" sz="1600" dirty="0">
                <a:solidFill>
                  <a:prstClr val="black"/>
                </a:solidFill>
                <a:latin typeface="Calibri"/>
                <a:ea typeface="+mn-ea"/>
                <a:cs typeface="Arial" pitchFamily="34" charset="0"/>
              </a:rPr>
              <a:t>+ 50 ml </a:t>
            </a:r>
            <a:r>
              <a:rPr lang="it-IT" sz="1600" dirty="0" err="1">
                <a:solidFill>
                  <a:prstClr val="black"/>
                </a:solidFill>
                <a:latin typeface="Calibri"/>
                <a:ea typeface="+mn-ea"/>
                <a:cs typeface="Arial" pitchFamily="34" charset="0"/>
              </a:rPr>
              <a:t>of</a:t>
            </a:r>
            <a:r>
              <a:rPr lang="it-IT" sz="1600" dirty="0">
                <a:solidFill>
                  <a:prstClr val="black"/>
                </a:solidFill>
                <a:latin typeface="Calibri"/>
                <a:ea typeface="+mn-ea"/>
                <a:cs typeface="Arial" pitchFamily="34" charset="0"/>
              </a:rPr>
              <a:t> </a:t>
            </a:r>
            <a:r>
              <a:rPr lang="it-IT" sz="1600" dirty="0">
                <a:solidFill>
                  <a:prstClr val="black"/>
                </a:solidFill>
                <a:latin typeface="Calibri"/>
                <a:ea typeface="ＭＳ Ｐゴシック" pitchFamily="1" charset="-128"/>
                <a:cs typeface="Arial" pitchFamily="34" charset="0"/>
              </a:rPr>
              <a:t>H</a:t>
            </a:r>
            <a:r>
              <a:rPr lang="it-IT" sz="1600" baseline="-25000" dirty="0">
                <a:solidFill>
                  <a:prstClr val="black"/>
                </a:solidFill>
                <a:latin typeface="Calibri"/>
                <a:ea typeface="ＭＳ Ｐゴシック" pitchFamily="1" charset="-128"/>
                <a:cs typeface="Arial" pitchFamily="34" charset="0"/>
              </a:rPr>
              <a:t>2</a:t>
            </a:r>
            <a:r>
              <a:rPr lang="it-IT" sz="1600" dirty="0">
                <a:solidFill>
                  <a:prstClr val="black"/>
                </a:solidFill>
                <a:latin typeface="Calibri"/>
                <a:ea typeface="ＭＳ Ｐゴシック" pitchFamily="1" charset="-128"/>
                <a:cs typeface="Arial" pitchFamily="34" charset="0"/>
              </a:rPr>
              <a:t>0</a:t>
            </a:r>
            <a:r>
              <a:rPr lang="it-IT" sz="1600" dirty="0">
                <a:solidFill>
                  <a:prstClr val="black"/>
                </a:solidFill>
                <a:latin typeface="Calibri"/>
                <a:ea typeface="+mn-ea"/>
                <a:cs typeface="Arial" pitchFamily="34" charset="0"/>
              </a:rPr>
              <a:t> </a:t>
            </a:r>
          </a:p>
        </p:txBody>
      </p:sp>
      <p:sp>
        <p:nvSpPr>
          <p:cNvPr id="17" name="CasellaDiTesto 1"/>
          <p:cNvSpPr txBox="1"/>
          <p:nvPr/>
        </p:nvSpPr>
        <p:spPr>
          <a:xfrm>
            <a:off x="3146888" y="2378080"/>
            <a:ext cx="914519" cy="32673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fontAlgn="auto" hangingPunct="1">
              <a:spcBef>
                <a:spcPts val="0"/>
              </a:spcBef>
              <a:spcAft>
                <a:spcPts val="0"/>
              </a:spcAft>
            </a:pPr>
            <a:r>
              <a:rPr lang="it-IT" sz="1600" dirty="0">
                <a:solidFill>
                  <a:prstClr val="black"/>
                </a:solidFill>
              </a:rPr>
              <a:t>Stress </a:t>
            </a:r>
            <a:r>
              <a:rPr lang="it-IT" sz="1600" dirty="0" err="1">
                <a:solidFill>
                  <a:prstClr val="black"/>
                </a:solidFill>
              </a:rPr>
              <a:t>induction</a:t>
            </a:r>
            <a:endParaRPr lang="it-IT" sz="1600" dirty="0">
              <a:solidFill>
                <a:prstClr val="black"/>
              </a:solidFill>
            </a:endParaRPr>
          </a:p>
        </p:txBody>
      </p:sp>
      <p:sp>
        <p:nvSpPr>
          <p:cNvPr id="19" name="CasellaDiTesto 1"/>
          <p:cNvSpPr txBox="1"/>
          <p:nvPr/>
        </p:nvSpPr>
        <p:spPr>
          <a:xfrm>
            <a:off x="6864784" y="4983538"/>
            <a:ext cx="1110720" cy="45787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fontAlgn="auto" hangingPunct="1">
              <a:spcBef>
                <a:spcPts val="0"/>
              </a:spcBef>
              <a:spcAft>
                <a:spcPts val="0"/>
              </a:spcAft>
            </a:pPr>
            <a:r>
              <a:rPr lang="it-IT" sz="1600" b="0" dirty="0">
                <a:solidFill>
                  <a:prstClr val="black"/>
                </a:solidFill>
                <a:latin typeface="Arial" pitchFamily="34" charset="0"/>
                <a:cs typeface="Arial" pitchFamily="34" charset="0"/>
              </a:rPr>
              <a:t>+</a:t>
            </a:r>
            <a:r>
              <a:rPr lang="it-IT" sz="1600" dirty="0">
                <a:solidFill>
                  <a:prstClr val="black"/>
                </a:solidFill>
                <a:latin typeface="Arial" pitchFamily="34" charset="0"/>
                <a:cs typeface="Arial" pitchFamily="34" charset="0"/>
              </a:rPr>
              <a:t>200 </a:t>
            </a:r>
            <a:r>
              <a:rPr lang="it-IT" sz="1600" dirty="0">
                <a:solidFill>
                  <a:prstClr val="black"/>
                </a:solidFill>
                <a:cs typeface="Arial" pitchFamily="34" charset="0"/>
              </a:rPr>
              <a:t>ml</a:t>
            </a:r>
            <a:r>
              <a:rPr lang="it-IT" sz="1600" dirty="0">
                <a:solidFill>
                  <a:prstClr val="black"/>
                </a:solidFill>
                <a:latin typeface="Arial" pitchFamily="34" charset="0"/>
                <a:cs typeface="Arial" pitchFamily="34" charset="0"/>
              </a:rPr>
              <a:t> </a:t>
            </a:r>
            <a:r>
              <a:rPr lang="it-IT" sz="1600" b="0" dirty="0">
                <a:solidFill>
                  <a:prstClr val="black"/>
                </a:solidFill>
                <a:latin typeface="Arial" pitchFamily="34" charset="0"/>
                <a:cs typeface="Arial" pitchFamily="34" charset="0"/>
              </a:rPr>
              <a:t>of H20 </a:t>
            </a:r>
          </a:p>
          <a:p>
            <a:pPr algn="ctr" eaLnBrk="1" fontAlgn="auto" hangingPunct="1">
              <a:spcBef>
                <a:spcPts val="0"/>
              </a:spcBef>
              <a:spcAft>
                <a:spcPts val="0"/>
              </a:spcAft>
            </a:pPr>
            <a:r>
              <a:rPr lang="it-IT" sz="1600" dirty="0">
                <a:solidFill>
                  <a:prstClr val="black"/>
                </a:solidFill>
                <a:latin typeface="Arial" pitchFamily="34" charset="0"/>
                <a:cs typeface="Arial" pitchFamily="34" charset="0"/>
              </a:rPr>
              <a:t>(</a:t>
            </a:r>
            <a:r>
              <a:rPr lang="it-IT" sz="1600" dirty="0" err="1">
                <a:solidFill>
                  <a:prstClr val="black"/>
                </a:solidFill>
                <a:latin typeface="Arial" pitchFamily="34" charset="0"/>
                <a:cs typeface="Arial" pitchFamily="34" charset="0"/>
              </a:rPr>
              <a:t>Recovery</a:t>
            </a:r>
            <a:r>
              <a:rPr lang="it-IT" sz="1600" dirty="0">
                <a:solidFill>
                  <a:prstClr val="black"/>
                </a:solidFill>
                <a:latin typeface="Arial" pitchFamily="34" charset="0"/>
                <a:cs typeface="Arial" pitchFamily="34" charset="0"/>
              </a:rPr>
              <a:t>)</a:t>
            </a:r>
          </a:p>
        </p:txBody>
      </p:sp>
      <p:sp>
        <p:nvSpPr>
          <p:cNvPr id="20" name="Text Box 15"/>
          <p:cNvSpPr txBox="1">
            <a:spLocks noChangeArrowheads="1"/>
          </p:cNvSpPr>
          <p:nvPr/>
        </p:nvSpPr>
        <p:spPr bwMode="auto">
          <a:xfrm>
            <a:off x="1645053" y="66110"/>
            <a:ext cx="2024327" cy="33655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it-IT" sz="1600" b="0" dirty="0">
                <a:solidFill>
                  <a:prstClr val="white"/>
                </a:solidFill>
                <a:latin typeface="Arial" pitchFamily="34" charset="0"/>
                <a:cs typeface="Arial" pitchFamily="34" charset="0"/>
              </a:rPr>
              <a:t>VALAGRO GROUP</a:t>
            </a:r>
            <a:r>
              <a:rPr lang="it-IT" sz="1600" b="0" dirty="0">
                <a:solidFill>
                  <a:prstClr val="black"/>
                </a:solidFill>
                <a:latin typeface="Arial" pitchFamily="34" charset="0"/>
                <a:cs typeface="Arial" pitchFamily="34" charset="0"/>
              </a:rPr>
              <a:t> </a:t>
            </a:r>
          </a:p>
        </p:txBody>
      </p:sp>
      <p:sp>
        <p:nvSpPr>
          <p:cNvPr id="24" name="CasellaDiTesto 23"/>
          <p:cNvSpPr txBox="1"/>
          <p:nvPr/>
        </p:nvSpPr>
        <p:spPr>
          <a:xfrm>
            <a:off x="4432864" y="6238620"/>
            <a:ext cx="407537" cy="369332"/>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none" rtlCol="0">
            <a:spAutoFit/>
          </a:bodyPr>
          <a:lstStyle/>
          <a:p>
            <a:pPr algn="ctr" eaLnBrk="1" fontAlgn="auto" hangingPunct="1">
              <a:spcBef>
                <a:spcPts val="0"/>
              </a:spcBef>
              <a:spcAft>
                <a:spcPts val="0"/>
              </a:spcAft>
            </a:pPr>
            <a:r>
              <a:rPr lang="es-ES_tradnl" sz="1800" dirty="0">
                <a:solidFill>
                  <a:prstClr val="white"/>
                </a:solidFill>
                <a:cs typeface="Arial" pitchFamily="34" charset="0"/>
              </a:rPr>
              <a:t>S1</a:t>
            </a:r>
          </a:p>
        </p:txBody>
      </p:sp>
      <p:sp>
        <p:nvSpPr>
          <p:cNvPr id="25" name="CasellaDiTesto 24"/>
          <p:cNvSpPr txBox="1"/>
          <p:nvPr/>
        </p:nvSpPr>
        <p:spPr>
          <a:xfrm>
            <a:off x="5929854" y="6242470"/>
            <a:ext cx="410743" cy="369332"/>
          </a:xfrm>
          <a:prstGeom prst="rect">
            <a:avLst/>
          </a:prstGeom>
          <a:solidFill>
            <a:srgbClr val="1CA6C6"/>
          </a:solidFill>
        </p:spPr>
        <p:style>
          <a:lnRef idx="0">
            <a:schemeClr val="accent3"/>
          </a:lnRef>
          <a:fillRef idx="3">
            <a:schemeClr val="accent3"/>
          </a:fillRef>
          <a:effectRef idx="3">
            <a:schemeClr val="accent3"/>
          </a:effectRef>
          <a:fontRef idx="minor">
            <a:schemeClr val="lt1"/>
          </a:fontRef>
        </p:style>
        <p:txBody>
          <a:bodyPr wrap="none" rtlCol="0">
            <a:spAutoFit/>
          </a:bodyPr>
          <a:lstStyle/>
          <a:p>
            <a:pPr algn="ctr" eaLnBrk="1" fontAlgn="auto" hangingPunct="1">
              <a:spcBef>
                <a:spcPts val="0"/>
              </a:spcBef>
              <a:spcAft>
                <a:spcPts val="0"/>
              </a:spcAft>
            </a:pPr>
            <a:r>
              <a:rPr lang="es-ES_tradnl" sz="1800" dirty="0">
                <a:solidFill>
                  <a:prstClr val="white"/>
                </a:solidFill>
                <a:cs typeface="Arial" pitchFamily="34" charset="0"/>
              </a:rPr>
              <a:t>S2</a:t>
            </a:r>
          </a:p>
        </p:txBody>
      </p:sp>
      <p:sp>
        <p:nvSpPr>
          <p:cNvPr id="27" name="CasellaDiTesto 26"/>
          <p:cNvSpPr txBox="1"/>
          <p:nvPr/>
        </p:nvSpPr>
        <p:spPr>
          <a:xfrm>
            <a:off x="8047955" y="6251279"/>
            <a:ext cx="407537" cy="369332"/>
          </a:xfrm>
          <a:prstGeom prst="rect">
            <a:avLst/>
          </a:prstGeom>
          <a:solidFill>
            <a:srgbClr val="0070C0"/>
          </a:solidFill>
          <a:ln>
            <a:solidFill>
              <a:schemeClr val="accent1"/>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eaLnBrk="1" fontAlgn="auto" hangingPunct="1">
              <a:spcBef>
                <a:spcPts val="0"/>
              </a:spcBef>
              <a:spcAft>
                <a:spcPts val="0"/>
              </a:spcAft>
            </a:pPr>
            <a:r>
              <a:rPr lang="es-ES_tradnl" sz="1800" dirty="0">
                <a:solidFill>
                  <a:prstClr val="white"/>
                </a:solidFill>
                <a:cs typeface="Arial" pitchFamily="34" charset="0"/>
              </a:rPr>
              <a:t>R</a:t>
            </a:r>
          </a:p>
        </p:txBody>
      </p:sp>
      <p:sp>
        <p:nvSpPr>
          <p:cNvPr id="29" name="CasellaDiTesto 28"/>
          <p:cNvSpPr txBox="1"/>
          <p:nvPr/>
        </p:nvSpPr>
        <p:spPr>
          <a:xfrm>
            <a:off x="5128603" y="1487635"/>
            <a:ext cx="1980544" cy="400110"/>
          </a:xfrm>
          <a:prstGeom prst="rect">
            <a:avLst/>
          </a:prstGeom>
          <a:noFill/>
        </p:spPr>
        <p:txBody>
          <a:bodyPr wrap="none" rtlCol="0">
            <a:spAutoFit/>
          </a:bodyPr>
          <a:lstStyle/>
          <a:p>
            <a:pPr eaLnBrk="1" fontAlgn="auto" hangingPunct="1">
              <a:spcBef>
                <a:spcPts val="0"/>
              </a:spcBef>
              <a:spcAft>
                <a:spcPts val="0"/>
              </a:spcAft>
            </a:pPr>
            <a:r>
              <a:rPr lang="it-IT" sz="2000" dirty="0" err="1">
                <a:solidFill>
                  <a:prstClr val="black"/>
                </a:solidFill>
                <a:latin typeface="Calibri"/>
                <a:ea typeface="+mn-ea"/>
              </a:rPr>
              <a:t>Biomass</a:t>
            </a:r>
            <a:r>
              <a:rPr lang="it-IT" sz="2000" dirty="0">
                <a:solidFill>
                  <a:prstClr val="black"/>
                </a:solidFill>
                <a:latin typeface="Calibri"/>
                <a:ea typeface="+mn-ea"/>
              </a:rPr>
              <a:t> (pixel 3)</a:t>
            </a:r>
          </a:p>
        </p:txBody>
      </p:sp>
      <p:sp>
        <p:nvSpPr>
          <p:cNvPr id="32" name="Rettangolo arrotondato 31"/>
          <p:cNvSpPr/>
          <p:nvPr/>
        </p:nvSpPr>
        <p:spPr>
          <a:xfrm>
            <a:off x="3546255" y="5847422"/>
            <a:ext cx="1829575" cy="3471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sp>
        <p:nvSpPr>
          <p:cNvPr id="33" name="Rettangolo arrotondato 32"/>
          <p:cNvSpPr/>
          <p:nvPr/>
        </p:nvSpPr>
        <p:spPr>
          <a:xfrm>
            <a:off x="5375827" y="5857900"/>
            <a:ext cx="2088504" cy="374457"/>
          </a:xfrm>
          <a:prstGeom prst="roundRect">
            <a:avLst/>
          </a:prstGeom>
          <a:noFill/>
          <a:ln>
            <a:solidFill>
              <a:srgbClr val="1CA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sp>
        <p:nvSpPr>
          <p:cNvPr id="34" name="Rettangolo arrotondato 33"/>
          <p:cNvSpPr/>
          <p:nvPr/>
        </p:nvSpPr>
        <p:spPr>
          <a:xfrm>
            <a:off x="7464334" y="5857892"/>
            <a:ext cx="2184765" cy="33668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sp>
        <p:nvSpPr>
          <p:cNvPr id="31" name="Rettangolo 30"/>
          <p:cNvSpPr>
            <a:spLocks noChangeArrowheads="1"/>
          </p:cNvSpPr>
          <p:nvPr/>
        </p:nvSpPr>
        <p:spPr bwMode="auto">
          <a:xfrm>
            <a:off x="413117" y="1073092"/>
            <a:ext cx="6651564" cy="523220"/>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it-IT" sz="2800" dirty="0">
                <a:solidFill>
                  <a:srgbClr val="235754"/>
                </a:solidFill>
                <a:latin typeface="Calibri"/>
                <a:ea typeface="+mn-ea"/>
              </a:rPr>
              <a:t>1. RGB (Red-Green-Blue) </a:t>
            </a:r>
            <a:r>
              <a:rPr lang="it-IT" dirty="0">
                <a:solidFill>
                  <a:srgbClr val="235754"/>
                </a:solidFill>
                <a:latin typeface="Calibri"/>
                <a:ea typeface="+mn-ea"/>
                <a:sym typeface="Wingdings" pitchFamily="2" charset="2"/>
              </a:rPr>
              <a:t></a:t>
            </a:r>
            <a:r>
              <a:rPr lang="it-IT" sz="2800" dirty="0">
                <a:solidFill>
                  <a:srgbClr val="235754"/>
                </a:solidFill>
                <a:latin typeface="Calibri"/>
                <a:ea typeface="+mn-ea"/>
              </a:rPr>
              <a:t>Biomassa digital</a:t>
            </a:r>
          </a:p>
        </p:txBody>
      </p:sp>
      <p:sp>
        <p:nvSpPr>
          <p:cNvPr id="2" name="Saetta 1"/>
          <p:cNvSpPr/>
          <p:nvPr/>
        </p:nvSpPr>
        <p:spPr>
          <a:xfrm>
            <a:off x="3669380" y="2730541"/>
            <a:ext cx="392027" cy="624876"/>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pic>
        <p:nvPicPr>
          <p:cNvPr id="35" name="Immagin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9987" y="4991422"/>
            <a:ext cx="297440" cy="297401"/>
          </a:xfrm>
          <a:prstGeom prst="rect">
            <a:avLst/>
          </a:prstGeom>
        </p:spPr>
      </p:pic>
      <p:sp>
        <p:nvSpPr>
          <p:cNvPr id="36" name="Freccia in su 35"/>
          <p:cNvSpPr/>
          <p:nvPr/>
        </p:nvSpPr>
        <p:spPr bwMode="auto">
          <a:xfrm>
            <a:off x="5173828" y="4511941"/>
            <a:ext cx="357237" cy="417382"/>
          </a:xfrm>
          <a:prstGeom prst="upArrow">
            <a:avLst/>
          </a:prstGeom>
          <a:solidFill>
            <a:schemeClr val="bg1">
              <a:lumMod val="50000"/>
            </a:schemeClr>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b="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a typeface="ＭＳ Ｐゴシック" pitchFamily="1" charset="-128"/>
            </a:endParaRPr>
          </a:p>
        </p:txBody>
      </p:sp>
      <p:sp>
        <p:nvSpPr>
          <p:cNvPr id="37" name="Freccia in su 36"/>
          <p:cNvSpPr/>
          <p:nvPr/>
        </p:nvSpPr>
        <p:spPr bwMode="auto">
          <a:xfrm>
            <a:off x="7184058" y="3958029"/>
            <a:ext cx="357237" cy="417382"/>
          </a:xfrm>
          <a:prstGeom prst="upArrow">
            <a:avLst/>
          </a:prstGeom>
          <a:solidFill>
            <a:schemeClr val="bg1">
              <a:lumMod val="50000"/>
            </a:schemeClr>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b="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a typeface="ＭＳ Ｐゴシック" pitchFamily="1" charset="-128"/>
            </a:endParaRPr>
          </a:p>
        </p:txBody>
      </p:sp>
      <p:pic>
        <p:nvPicPr>
          <p:cNvPr id="39" name="Immagine 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1371" y="4461434"/>
            <a:ext cx="542602" cy="542531"/>
          </a:xfrm>
          <a:prstGeom prst="rect">
            <a:avLst/>
          </a:prstGeom>
        </p:spPr>
      </p:pic>
      <p:pic>
        <p:nvPicPr>
          <p:cNvPr id="40" name="Immagine 17" descr="megafol.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46255" y="4254739"/>
            <a:ext cx="1286051" cy="328861"/>
          </a:xfrm>
          <a:prstGeom prst="rect">
            <a:avLst/>
          </a:prstGeom>
          <a:noFill/>
          <a:ln w="9525">
            <a:noFill/>
            <a:miter lim="800000"/>
            <a:headEnd/>
            <a:tailEnd/>
          </a:ln>
        </p:spPr>
      </p:pic>
      <p:pic>
        <p:nvPicPr>
          <p:cNvPr id="41" name="Immagine 17" descr="megafol.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36782" y="2773167"/>
            <a:ext cx="1286051" cy="328861"/>
          </a:xfrm>
          <a:prstGeom prst="rect">
            <a:avLst/>
          </a:prstGeom>
          <a:noFill/>
          <a:ln w="9525">
            <a:noFill/>
            <a:miter lim="800000"/>
            <a:headEnd/>
            <a:tailEnd/>
          </a:ln>
        </p:spPr>
      </p:pic>
      <p:sp>
        <p:nvSpPr>
          <p:cNvPr id="42" name="CasellaDiTesto 41"/>
          <p:cNvSpPr txBox="1"/>
          <p:nvPr/>
        </p:nvSpPr>
        <p:spPr>
          <a:xfrm rot="16200000">
            <a:off x="-177934" y="3460543"/>
            <a:ext cx="2493696" cy="400162"/>
          </a:xfrm>
          <a:prstGeom prst="rect">
            <a:avLst/>
          </a:prstGeom>
          <a:noFill/>
        </p:spPr>
        <p:txBody>
          <a:bodyPr wrap="none" rtlCol="0">
            <a:spAutoFit/>
          </a:bodyPr>
          <a:lstStyle/>
          <a:p>
            <a:pPr eaLnBrk="1" fontAlgn="auto" hangingPunct="1">
              <a:spcBef>
                <a:spcPts val="0"/>
              </a:spcBef>
              <a:spcAft>
                <a:spcPts val="0"/>
              </a:spcAft>
            </a:pPr>
            <a:r>
              <a:rPr lang="it-IT" sz="2000" dirty="0">
                <a:solidFill>
                  <a:prstClr val="black"/>
                </a:solidFill>
                <a:latin typeface="Calibri"/>
                <a:ea typeface="+mn-ea"/>
              </a:rPr>
              <a:t>Digital </a:t>
            </a:r>
            <a:r>
              <a:rPr lang="it-IT" sz="2000" dirty="0" err="1">
                <a:solidFill>
                  <a:prstClr val="black"/>
                </a:solidFill>
                <a:latin typeface="Calibri"/>
                <a:ea typeface="+mn-ea"/>
              </a:rPr>
              <a:t>Biomass</a:t>
            </a:r>
            <a:r>
              <a:rPr lang="it-IT" sz="2000" dirty="0">
                <a:solidFill>
                  <a:prstClr val="black"/>
                </a:solidFill>
                <a:latin typeface="Calibri"/>
                <a:ea typeface="+mn-ea"/>
              </a:rPr>
              <a:t> (x10</a:t>
            </a:r>
            <a:r>
              <a:rPr lang="it-IT" sz="2000" baseline="30000" dirty="0">
                <a:solidFill>
                  <a:prstClr val="black"/>
                </a:solidFill>
                <a:latin typeface="Calibri"/>
                <a:ea typeface="+mn-ea"/>
              </a:rPr>
              <a:t>3</a:t>
            </a:r>
            <a:r>
              <a:rPr lang="it-IT" sz="2000" dirty="0">
                <a:solidFill>
                  <a:prstClr val="black"/>
                </a:solidFill>
                <a:latin typeface="Calibri"/>
                <a:ea typeface="+mn-ea"/>
              </a:rPr>
              <a:t>)</a:t>
            </a:r>
          </a:p>
        </p:txBody>
      </p:sp>
      <p:sp>
        <p:nvSpPr>
          <p:cNvPr id="38" name="CasellaDiTesto 37"/>
          <p:cNvSpPr txBox="1"/>
          <p:nvPr/>
        </p:nvSpPr>
        <p:spPr>
          <a:xfrm>
            <a:off x="10694563" y="2704823"/>
            <a:ext cx="1315339" cy="461665"/>
          </a:xfrm>
          <a:prstGeom prst="rect">
            <a:avLst/>
          </a:prstGeom>
          <a:noFill/>
        </p:spPr>
        <p:txBody>
          <a:bodyPr wrap="none" rtlCol="0">
            <a:spAutoFit/>
          </a:bodyPr>
          <a:lstStyle/>
          <a:p>
            <a:pPr eaLnBrk="1" fontAlgn="auto" hangingPunct="1">
              <a:spcBef>
                <a:spcPts val="0"/>
              </a:spcBef>
              <a:spcAft>
                <a:spcPts val="0"/>
              </a:spcAft>
            </a:pPr>
            <a:r>
              <a:rPr lang="it-IT" dirty="0">
                <a:solidFill>
                  <a:prstClr val="black">
                    <a:lumMod val="75000"/>
                    <a:lumOff val="25000"/>
                  </a:prstClr>
                </a:solidFill>
                <a:latin typeface="Calibri"/>
                <a:ea typeface="+mn-ea"/>
              </a:rPr>
              <a:t>+ STRESS</a:t>
            </a:r>
          </a:p>
        </p:txBody>
      </p:sp>
      <p:sp>
        <p:nvSpPr>
          <p:cNvPr id="55" name="CasellaDiTesto 1">
            <a:extLst>
              <a:ext uri="{FF2B5EF4-FFF2-40B4-BE49-F238E27FC236}">
                <a16:creationId xmlns:a16="http://schemas.microsoft.com/office/drawing/2014/main" id="{CE0D21B8-25A9-44E6-A795-D77FDD3C907A}"/>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56" name="Gruppo 1">
            <a:extLst>
              <a:ext uri="{FF2B5EF4-FFF2-40B4-BE49-F238E27FC236}">
                <a16:creationId xmlns:a16="http://schemas.microsoft.com/office/drawing/2014/main" id="{2DD9A028-6AFF-4613-AC3B-5F619CC9258F}"/>
              </a:ext>
            </a:extLst>
          </p:cNvPr>
          <p:cNvGrpSpPr/>
          <p:nvPr/>
        </p:nvGrpSpPr>
        <p:grpSpPr>
          <a:xfrm>
            <a:off x="479376" y="622205"/>
            <a:ext cx="5710447" cy="369332"/>
            <a:chOff x="551384" y="1052736"/>
            <a:chExt cx="5492101" cy="369332"/>
          </a:xfrm>
        </p:grpSpPr>
        <p:sp>
          <p:nvSpPr>
            <p:cNvPr id="57" name="Pentagon 41">
              <a:extLst>
                <a:ext uri="{FF2B5EF4-FFF2-40B4-BE49-F238E27FC236}">
                  <a16:creationId xmlns:a16="http://schemas.microsoft.com/office/drawing/2014/main" id="{BD44B871-D6EB-4A32-B45B-78F23D7FC871}"/>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8" name="Chevron 42">
              <a:extLst>
                <a:ext uri="{FF2B5EF4-FFF2-40B4-BE49-F238E27FC236}">
                  <a16:creationId xmlns:a16="http://schemas.microsoft.com/office/drawing/2014/main" id="{679C9896-8B3B-48FF-8B3F-D42EF1CB9087}"/>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9" name="Chevron 43">
              <a:extLst>
                <a:ext uri="{FF2B5EF4-FFF2-40B4-BE49-F238E27FC236}">
                  <a16:creationId xmlns:a16="http://schemas.microsoft.com/office/drawing/2014/main" id="{09A7C5E8-D602-43FA-81DD-D42D7D0B8103}"/>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0" name="Chevron 44">
              <a:extLst>
                <a:ext uri="{FF2B5EF4-FFF2-40B4-BE49-F238E27FC236}">
                  <a16:creationId xmlns:a16="http://schemas.microsoft.com/office/drawing/2014/main" id="{844600B8-79C2-412D-862A-33A74048C417}"/>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1" name="Chevron 45">
              <a:extLst>
                <a:ext uri="{FF2B5EF4-FFF2-40B4-BE49-F238E27FC236}">
                  <a16:creationId xmlns:a16="http://schemas.microsoft.com/office/drawing/2014/main" id="{FF25A714-D08C-4CD5-B6D6-1411033D02BD}"/>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2" name="TextBox 46">
              <a:extLst>
                <a:ext uri="{FF2B5EF4-FFF2-40B4-BE49-F238E27FC236}">
                  <a16:creationId xmlns:a16="http://schemas.microsoft.com/office/drawing/2014/main" id="{1831D78B-7344-43F3-9767-6E12D0951127}"/>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3" name="TextBox 47">
              <a:extLst>
                <a:ext uri="{FF2B5EF4-FFF2-40B4-BE49-F238E27FC236}">
                  <a16:creationId xmlns:a16="http://schemas.microsoft.com/office/drawing/2014/main" id="{C2C3A79B-12A1-449D-BE40-83D0A48BBF71}"/>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4" name="TextBox 48">
              <a:extLst>
                <a:ext uri="{FF2B5EF4-FFF2-40B4-BE49-F238E27FC236}">
                  <a16:creationId xmlns:a16="http://schemas.microsoft.com/office/drawing/2014/main" id="{2FB447DA-C58B-4F3B-A9AE-E02D9E6A6BEA}"/>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65" name="TextBox 49">
              <a:extLst>
                <a:ext uri="{FF2B5EF4-FFF2-40B4-BE49-F238E27FC236}">
                  <a16:creationId xmlns:a16="http://schemas.microsoft.com/office/drawing/2014/main" id="{3DD755FE-10D4-4194-AE55-05EC17EA852E}"/>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6" name="TextBox 50">
              <a:extLst>
                <a:ext uri="{FF2B5EF4-FFF2-40B4-BE49-F238E27FC236}">
                  <a16:creationId xmlns:a16="http://schemas.microsoft.com/office/drawing/2014/main" id="{2C39344B-063E-4A29-824C-FDCBDC309DD4}"/>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3954314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26625" t="50044" r="23403"/>
          <a:stretch>
            <a:fillRect/>
          </a:stretch>
        </p:blipFill>
        <p:spPr bwMode="auto">
          <a:xfrm>
            <a:off x="486066" y="2607737"/>
            <a:ext cx="2643446" cy="3335342"/>
          </a:xfrm>
          <a:prstGeom prst="rect">
            <a:avLst/>
          </a:prstGeom>
          <a:noFill/>
          <a:ln w="9525">
            <a:noFill/>
            <a:miter lim="800000"/>
            <a:headEnd/>
            <a:tailEnd/>
          </a:ln>
          <a:effectLst/>
        </p:spPr>
      </p:pic>
      <p:pic>
        <p:nvPicPr>
          <p:cNvPr id="200706" name="Picture 2" descr="\\SERVERFILESRV\Crop Specialist\SUPPORTO MARROLLO\ATTIVITA'\2012_ppt per Strasburgo\Megafol Animazione\Static\AAA0002255 - F - 120417 - SV1.png"/>
          <p:cNvPicPr>
            <a:picLocks noChangeAspect="1" noChangeArrowheads="1"/>
          </p:cNvPicPr>
          <p:nvPr/>
        </p:nvPicPr>
        <p:blipFill>
          <a:blip r:embed="rId3" cstate="email">
            <a:extLst>
              <a:ext uri="{28A0092B-C50C-407E-A947-70E740481C1C}">
                <a14:useLocalDpi xmlns:a14="http://schemas.microsoft.com/office/drawing/2010/main"/>
              </a:ext>
            </a:extLst>
          </a:blip>
          <a:srcRect l="20923" t="35417" r="28860"/>
          <a:stretch>
            <a:fillRect/>
          </a:stretch>
        </p:blipFill>
        <p:spPr bwMode="auto">
          <a:xfrm>
            <a:off x="476700" y="2351912"/>
            <a:ext cx="2637829" cy="4425445"/>
          </a:xfrm>
          <a:prstGeom prst="rect">
            <a:avLst/>
          </a:prstGeom>
          <a:noFill/>
        </p:spPr>
      </p:pic>
      <p:pic>
        <p:nvPicPr>
          <p:cNvPr id="260098" name="Picture 2" descr="\\SERVERFILESRV\Crop Specialist\SUPPORTO MARROLLO\ATTIVITA'\2012_ppt per Strasburgo\Megafol Animazione\Static\AAA0002255 - 120417 - TV.png"/>
          <p:cNvPicPr>
            <a:picLocks noChangeAspect="1" noChangeArrowheads="1"/>
          </p:cNvPicPr>
          <p:nvPr/>
        </p:nvPicPr>
        <p:blipFill>
          <a:blip r:embed="rId4" cstate="email">
            <a:extLst>
              <a:ext uri="{28A0092B-C50C-407E-A947-70E740481C1C}">
                <a14:useLocalDpi xmlns:a14="http://schemas.microsoft.com/office/drawing/2010/main"/>
              </a:ext>
            </a:extLst>
          </a:blip>
          <a:srcRect l="24677" t="14583" r="19117" b="14583"/>
          <a:stretch>
            <a:fillRect/>
          </a:stretch>
        </p:blipFill>
        <p:spPr bwMode="auto">
          <a:xfrm>
            <a:off x="3915536" y="2436361"/>
            <a:ext cx="2580505" cy="4279306"/>
          </a:xfrm>
          <a:prstGeom prst="rect">
            <a:avLst/>
          </a:prstGeom>
          <a:noFill/>
        </p:spPr>
      </p:pic>
      <p:pic>
        <p:nvPicPr>
          <p:cNvPr id="260099" name="Picture 3" descr="\\SERVERFILESRV\Crop Specialist\SUPPORTO MARROLLO\ATTIVITA'\2012_ppt per Strasburgo\Megafol Animazione\Static\AAA0002255 - F - 120417 - TV.png"/>
          <p:cNvPicPr>
            <a:picLocks noChangeAspect="1" noChangeArrowheads="1"/>
          </p:cNvPicPr>
          <p:nvPr/>
        </p:nvPicPr>
        <p:blipFill>
          <a:blip r:embed="rId5" cstate="email">
            <a:extLst>
              <a:ext uri="{28A0092B-C50C-407E-A947-70E740481C1C}">
                <a14:useLocalDpi xmlns:a14="http://schemas.microsoft.com/office/drawing/2010/main"/>
              </a:ext>
            </a:extLst>
          </a:blip>
          <a:srcRect l="25677" r="30403"/>
          <a:stretch>
            <a:fillRect/>
          </a:stretch>
        </p:blipFill>
        <p:spPr bwMode="auto">
          <a:xfrm>
            <a:off x="3923967" y="2399152"/>
            <a:ext cx="2591693" cy="4342216"/>
          </a:xfrm>
          <a:prstGeom prst="rect">
            <a:avLst/>
          </a:prstGeom>
          <a:noFill/>
        </p:spPr>
      </p:pic>
      <p:sp>
        <p:nvSpPr>
          <p:cNvPr id="14" name="Rettangolo 4"/>
          <p:cNvSpPr>
            <a:spLocks noChangeArrowheads="1"/>
          </p:cNvSpPr>
          <p:nvPr/>
        </p:nvSpPr>
        <p:spPr bwMode="auto">
          <a:xfrm>
            <a:off x="514868" y="1591590"/>
            <a:ext cx="5781326" cy="58477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it-IT" sz="3200" dirty="0">
                <a:solidFill>
                  <a:srgbClr val="235754"/>
                </a:solidFill>
                <a:latin typeface="Calibri"/>
                <a:ea typeface="+mn-ea"/>
              </a:rPr>
              <a:t>2. UV análise </a:t>
            </a:r>
            <a:r>
              <a:rPr lang="it-IT" sz="3200" dirty="0">
                <a:solidFill>
                  <a:srgbClr val="235754"/>
                </a:solidFill>
                <a:latin typeface="Calibri"/>
                <a:ea typeface="+mn-ea"/>
                <a:sym typeface="Wingdings" pitchFamily="2" charset="2"/>
              </a:rPr>
              <a:t> Índice de saúde</a:t>
            </a:r>
            <a:endParaRPr lang="it-IT" sz="3200" dirty="0">
              <a:solidFill>
                <a:srgbClr val="235754"/>
              </a:solidFill>
              <a:latin typeface="Calibri"/>
              <a:ea typeface="+mn-ea"/>
            </a:endParaRPr>
          </a:p>
        </p:txBody>
      </p:sp>
      <p:pic>
        <p:nvPicPr>
          <p:cNvPr id="15" name="Picture 9" descr="C:\Users\g.marrollo\AppData\Local\Microsoft\Windows\Temporary Internet Files\Content.Outlook\OUU7J250\Fluorescence Scal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87958" y="2124736"/>
            <a:ext cx="2016486" cy="4637315"/>
          </a:xfrm>
          <a:prstGeom prst="rect">
            <a:avLst/>
          </a:prstGeom>
          <a:noFill/>
        </p:spPr>
      </p:pic>
      <p:sp>
        <p:nvSpPr>
          <p:cNvPr id="9" name="Text Box 21">
            <a:extLst>
              <a:ext uri="{FF2B5EF4-FFF2-40B4-BE49-F238E27FC236}">
                <a16:creationId xmlns:a16="http://schemas.microsoft.com/office/drawing/2014/main" id="{10478BFB-937E-4B66-B08F-05478C60428D}"/>
              </a:ext>
            </a:extLst>
          </p:cNvPr>
          <p:cNvSpPr txBox="1">
            <a:spLocks noChangeArrowheads="1"/>
          </p:cNvSpPr>
          <p:nvPr/>
        </p:nvSpPr>
        <p:spPr bwMode="auto">
          <a:xfrm>
            <a:off x="474472" y="1122331"/>
            <a:ext cx="11808169" cy="52322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pt-BR" sz="2800" dirty="0">
                <a:solidFill>
                  <a:prstClr val="black">
                    <a:lumMod val="65000"/>
                    <a:lumOff val="35000"/>
                  </a:prstClr>
                </a:solidFill>
                <a:latin typeface="Arial" panose="020B0604020202020204" pitchFamily="34" charset="0"/>
                <a:cs typeface="Arial" panose="020B0604020202020204" pitchFamily="34" charset="0"/>
              </a:rPr>
              <a:t>RESPOSTAS FISIOLÓGICAS PARA O TRATAMENTO DE MEGAFOL®</a:t>
            </a:r>
            <a:endParaRPr lang="it-IT" sz="2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25" name="CasellaDiTesto 1">
            <a:extLst>
              <a:ext uri="{FF2B5EF4-FFF2-40B4-BE49-F238E27FC236}">
                <a16:creationId xmlns:a16="http://schemas.microsoft.com/office/drawing/2014/main" id="{059F53DC-9B0C-494E-8EFB-5DAB86E4688F}"/>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26" name="Gruppo 1">
            <a:extLst>
              <a:ext uri="{FF2B5EF4-FFF2-40B4-BE49-F238E27FC236}">
                <a16:creationId xmlns:a16="http://schemas.microsoft.com/office/drawing/2014/main" id="{DE4BCAFD-703E-4148-85FE-F8C52D4CDD4F}"/>
              </a:ext>
            </a:extLst>
          </p:cNvPr>
          <p:cNvGrpSpPr/>
          <p:nvPr/>
        </p:nvGrpSpPr>
        <p:grpSpPr>
          <a:xfrm>
            <a:off x="479376" y="622205"/>
            <a:ext cx="5710447" cy="369332"/>
            <a:chOff x="551384" y="1052736"/>
            <a:chExt cx="5492101" cy="369332"/>
          </a:xfrm>
        </p:grpSpPr>
        <p:sp>
          <p:nvSpPr>
            <p:cNvPr id="27" name="Pentagon 41">
              <a:extLst>
                <a:ext uri="{FF2B5EF4-FFF2-40B4-BE49-F238E27FC236}">
                  <a16:creationId xmlns:a16="http://schemas.microsoft.com/office/drawing/2014/main" id="{3CD90442-4CCF-4FB9-A715-2E583AC926BB}"/>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8" name="Chevron 42">
              <a:extLst>
                <a:ext uri="{FF2B5EF4-FFF2-40B4-BE49-F238E27FC236}">
                  <a16:creationId xmlns:a16="http://schemas.microsoft.com/office/drawing/2014/main" id="{A344F98F-9CAB-4306-A43B-54B6F74EB70C}"/>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9" name="Chevron 43">
              <a:extLst>
                <a:ext uri="{FF2B5EF4-FFF2-40B4-BE49-F238E27FC236}">
                  <a16:creationId xmlns:a16="http://schemas.microsoft.com/office/drawing/2014/main" id="{7DE14139-B7F7-49B2-B7A2-B5393FB4C927}"/>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0" name="Chevron 44">
              <a:extLst>
                <a:ext uri="{FF2B5EF4-FFF2-40B4-BE49-F238E27FC236}">
                  <a16:creationId xmlns:a16="http://schemas.microsoft.com/office/drawing/2014/main" id="{FBA14927-383A-4799-886F-B6259435521A}"/>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1" name="Chevron 45">
              <a:extLst>
                <a:ext uri="{FF2B5EF4-FFF2-40B4-BE49-F238E27FC236}">
                  <a16:creationId xmlns:a16="http://schemas.microsoft.com/office/drawing/2014/main" id="{A5511635-B349-413B-B8CD-7B4F65D0D406}"/>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2" name="TextBox 46">
              <a:extLst>
                <a:ext uri="{FF2B5EF4-FFF2-40B4-BE49-F238E27FC236}">
                  <a16:creationId xmlns:a16="http://schemas.microsoft.com/office/drawing/2014/main" id="{762B68D1-4748-431A-9828-7637CFA83449}"/>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33" name="TextBox 47">
              <a:extLst>
                <a:ext uri="{FF2B5EF4-FFF2-40B4-BE49-F238E27FC236}">
                  <a16:creationId xmlns:a16="http://schemas.microsoft.com/office/drawing/2014/main" id="{AEDC5C2A-139B-4940-8494-BCFF7FA3CC36}"/>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34" name="TextBox 48">
              <a:extLst>
                <a:ext uri="{FF2B5EF4-FFF2-40B4-BE49-F238E27FC236}">
                  <a16:creationId xmlns:a16="http://schemas.microsoft.com/office/drawing/2014/main" id="{4DE2F477-6B05-47A3-ACD8-6980A76C9CC3}"/>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35" name="TextBox 49">
              <a:extLst>
                <a:ext uri="{FF2B5EF4-FFF2-40B4-BE49-F238E27FC236}">
                  <a16:creationId xmlns:a16="http://schemas.microsoft.com/office/drawing/2014/main" id="{7ABAB047-B561-48DE-A241-6B4EC89CA9CB}"/>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6" name="TextBox 50">
              <a:extLst>
                <a:ext uri="{FF2B5EF4-FFF2-40B4-BE49-F238E27FC236}">
                  <a16:creationId xmlns:a16="http://schemas.microsoft.com/office/drawing/2014/main" id="{73C2BACA-A130-476E-9C29-F82EC9D74FEE}"/>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0637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animEffect transition="in" filter="fade">
                                      <p:cBhvr>
                                        <p:cTn id="7" dur="1000"/>
                                        <p:tgtEl>
                                          <p:spTgt spid="200706"/>
                                        </p:tgtEl>
                                      </p:cBhvr>
                                    </p:animEffect>
                                  </p:childTnLst>
                                </p:cTn>
                              </p:par>
                              <p:par>
                                <p:cTn id="8" presetID="10" presetClass="entr" presetSubtype="0" fill="hold" nodeType="withEffect">
                                  <p:stCondLst>
                                    <p:cond delay="0"/>
                                  </p:stCondLst>
                                  <p:childTnLst>
                                    <p:set>
                                      <p:cBhvr>
                                        <p:cTn id="9" dur="1" fill="hold">
                                          <p:stCondLst>
                                            <p:cond delay="0"/>
                                          </p:stCondLst>
                                        </p:cTn>
                                        <p:tgtEl>
                                          <p:spTgt spid="260099"/>
                                        </p:tgtEl>
                                        <p:attrNameLst>
                                          <p:attrName>style.visibility</p:attrName>
                                        </p:attrNameLst>
                                      </p:cBhvr>
                                      <p:to>
                                        <p:strVal val="visible"/>
                                      </p:to>
                                    </p:set>
                                    <p:animEffect transition="in" filter="fade">
                                      <p:cBhvr>
                                        <p:cTn id="10" dur="1000"/>
                                        <p:tgtEl>
                                          <p:spTgt spid="26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4"/>
          <p:cNvSpPr>
            <a:spLocks noChangeArrowheads="1"/>
          </p:cNvSpPr>
          <p:nvPr/>
        </p:nvSpPr>
        <p:spPr bwMode="auto">
          <a:xfrm>
            <a:off x="444897" y="1062182"/>
            <a:ext cx="6210354" cy="58477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it-IT" sz="3200" dirty="0">
                <a:solidFill>
                  <a:srgbClr val="235754"/>
                </a:solidFill>
                <a:latin typeface="Arial" panose="020B0604020202020204" pitchFamily="34" charset="0"/>
                <a:ea typeface="+mn-ea"/>
                <a:cs typeface="Arial" panose="020B0604020202020204" pitchFamily="34" charset="0"/>
              </a:rPr>
              <a:t>2. UV análise </a:t>
            </a:r>
            <a:r>
              <a:rPr lang="it-IT" sz="3200" dirty="0">
                <a:solidFill>
                  <a:srgbClr val="235754"/>
                </a:solidFill>
                <a:latin typeface="Arial" panose="020B0604020202020204" pitchFamily="34" charset="0"/>
                <a:ea typeface="+mn-ea"/>
                <a:cs typeface="Arial" panose="020B0604020202020204" pitchFamily="34" charset="0"/>
                <a:sym typeface="Wingdings" pitchFamily="2" charset="2"/>
              </a:rPr>
              <a:t> fluorescência</a:t>
            </a:r>
            <a:endParaRPr lang="it-IT" sz="3200" dirty="0">
              <a:solidFill>
                <a:srgbClr val="235754"/>
              </a:solidFill>
              <a:latin typeface="Arial" panose="020B0604020202020204" pitchFamily="34" charset="0"/>
              <a:ea typeface="+mn-ea"/>
              <a:cs typeface="Arial" panose="020B0604020202020204" pitchFamily="34" charset="0"/>
            </a:endParaRPr>
          </a:p>
        </p:txBody>
      </p:sp>
      <p:sp>
        <p:nvSpPr>
          <p:cNvPr id="4" name="Saetta 3"/>
          <p:cNvSpPr/>
          <p:nvPr/>
        </p:nvSpPr>
        <p:spPr>
          <a:xfrm>
            <a:off x="2025180" y="2001433"/>
            <a:ext cx="1656400" cy="1224136"/>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5" name="CasellaDiTesto 4"/>
          <p:cNvSpPr txBox="1"/>
          <p:nvPr/>
        </p:nvSpPr>
        <p:spPr>
          <a:xfrm>
            <a:off x="843518" y="1889302"/>
            <a:ext cx="733727" cy="523220"/>
          </a:xfrm>
          <a:prstGeom prst="rect">
            <a:avLst/>
          </a:prstGeom>
          <a:noFill/>
        </p:spPr>
        <p:txBody>
          <a:bodyPr wrap="none" rtlCol="0">
            <a:spAutoFit/>
          </a:bodyPr>
          <a:lstStyle/>
          <a:p>
            <a:pPr eaLnBrk="1" fontAlgn="auto" hangingPunct="1">
              <a:spcBef>
                <a:spcPts val="0"/>
              </a:spcBef>
              <a:spcAft>
                <a:spcPts val="0"/>
              </a:spcAft>
            </a:pPr>
            <a:r>
              <a:rPr lang="it-IT" sz="2800" dirty="0">
                <a:solidFill>
                  <a:prstClr val="black"/>
                </a:solidFill>
                <a:latin typeface="Calibri"/>
                <a:ea typeface="+mn-ea"/>
              </a:rPr>
              <a:t>LUZ</a:t>
            </a:r>
            <a:endParaRPr lang="en-US" sz="2800" dirty="0">
              <a:solidFill>
                <a:prstClr val="black"/>
              </a:solidFill>
              <a:latin typeface="Calibri"/>
              <a:ea typeface="+mn-ea"/>
            </a:endParaRPr>
          </a:p>
        </p:txBody>
      </p:sp>
      <p:sp>
        <p:nvSpPr>
          <p:cNvPr id="6" name="CasellaDiTesto 5"/>
          <p:cNvSpPr txBox="1"/>
          <p:nvPr/>
        </p:nvSpPr>
        <p:spPr>
          <a:xfrm>
            <a:off x="7207611" y="1592506"/>
            <a:ext cx="1183466" cy="523220"/>
          </a:xfrm>
          <a:prstGeom prst="rect">
            <a:avLst/>
          </a:prstGeom>
          <a:noFill/>
        </p:spPr>
        <p:txBody>
          <a:bodyPr wrap="none" rtlCol="0">
            <a:spAutoFit/>
          </a:bodyPr>
          <a:lstStyle/>
          <a:p>
            <a:pPr eaLnBrk="1" fontAlgn="auto" hangingPunct="1">
              <a:spcBef>
                <a:spcPts val="0"/>
              </a:spcBef>
              <a:spcAft>
                <a:spcPts val="0"/>
              </a:spcAft>
            </a:pPr>
            <a:r>
              <a:rPr lang="it-IT" sz="2800" dirty="0">
                <a:solidFill>
                  <a:srgbClr val="C00000"/>
                </a:solidFill>
                <a:latin typeface="Calibri"/>
                <a:ea typeface="+mn-ea"/>
              </a:rPr>
              <a:t>CALOR</a:t>
            </a:r>
            <a:endParaRPr lang="en-US" sz="2800" dirty="0">
              <a:solidFill>
                <a:srgbClr val="C00000"/>
              </a:solidFill>
              <a:latin typeface="Calibri"/>
              <a:ea typeface="+mn-ea"/>
            </a:endParaRPr>
          </a:p>
        </p:txBody>
      </p:sp>
      <p:sp>
        <p:nvSpPr>
          <p:cNvPr id="17" name="Text Box 14"/>
          <p:cNvSpPr txBox="1">
            <a:spLocks noChangeArrowheads="1"/>
          </p:cNvSpPr>
          <p:nvPr/>
        </p:nvSpPr>
        <p:spPr bwMode="auto">
          <a:xfrm>
            <a:off x="9539732" y="4190625"/>
            <a:ext cx="2387898" cy="523220"/>
          </a:xfrm>
          <a:prstGeom prst="rect">
            <a:avLst/>
          </a:prstGeom>
          <a:noFill/>
          <a:ln w="9525">
            <a:noFill/>
            <a:miter lim="800000"/>
            <a:headEnd/>
            <a:tailEnd/>
          </a:ln>
        </p:spPr>
        <p:txBody>
          <a:bodyPr wrap="none">
            <a:spAutoFit/>
          </a:bodyPr>
          <a:lstStyle/>
          <a:p>
            <a:pPr algn="ctr" eaLnBrk="1" fontAlgn="auto" hangingPunct="1">
              <a:spcBef>
                <a:spcPts val="0"/>
              </a:spcBef>
              <a:spcAft>
                <a:spcPts val="0"/>
              </a:spcAft>
            </a:pPr>
            <a:r>
              <a:rPr lang="it-IT" sz="2800" dirty="0">
                <a:solidFill>
                  <a:srgbClr val="0070C0"/>
                </a:solidFill>
                <a:latin typeface="Calibri"/>
                <a:ea typeface="+mn-ea"/>
                <a:cs typeface="Tahoma" pitchFamily="34" charset="0"/>
              </a:rPr>
              <a:t>FOTOQUÍMICA</a:t>
            </a:r>
          </a:p>
        </p:txBody>
      </p:sp>
      <p:pic>
        <p:nvPicPr>
          <p:cNvPr id="23" name="Immagin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7611" y="2143407"/>
            <a:ext cx="1066412" cy="1066273"/>
          </a:xfrm>
          <a:prstGeom prst="rect">
            <a:avLst/>
          </a:prstGeom>
        </p:spPr>
      </p:pic>
      <p:sp>
        <p:nvSpPr>
          <p:cNvPr id="24" name="Freccia a destra con strisce 23"/>
          <p:cNvSpPr/>
          <p:nvPr/>
        </p:nvSpPr>
        <p:spPr>
          <a:xfrm>
            <a:off x="8175603" y="4039773"/>
            <a:ext cx="1025196" cy="8548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7" name="Freccia curva 26"/>
          <p:cNvSpPr/>
          <p:nvPr/>
        </p:nvSpPr>
        <p:spPr>
          <a:xfrm rot="16200000">
            <a:off x="4470228" y="5610492"/>
            <a:ext cx="940046" cy="864208"/>
          </a:xfrm>
          <a:prstGeom prst="bentArrow">
            <a:avLst/>
          </a:prstGeom>
          <a:solidFill>
            <a:srgbClr val="10FC4E"/>
          </a:solidFill>
          <a:ln>
            <a:solidFill>
              <a:srgbClr val="10F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28" name="Text Box 14"/>
          <p:cNvSpPr txBox="1">
            <a:spLocks noChangeArrowheads="1"/>
          </p:cNvSpPr>
          <p:nvPr/>
        </p:nvSpPr>
        <p:spPr bwMode="auto">
          <a:xfrm>
            <a:off x="3263682" y="5054838"/>
            <a:ext cx="2736390" cy="523220"/>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it-IT" sz="2800" dirty="0">
                <a:solidFill>
                  <a:srgbClr val="10FC4E"/>
                </a:solidFill>
                <a:latin typeface="Calibri"/>
                <a:ea typeface="+mn-ea"/>
                <a:cs typeface="Tahoma" pitchFamily="34" charset="0"/>
              </a:rPr>
              <a:t>FLUORESCÊNCIA</a:t>
            </a:r>
          </a:p>
        </p:txBody>
      </p:sp>
      <p:sp>
        <p:nvSpPr>
          <p:cNvPr id="29" name="Rettangolo arrotondato 28"/>
          <p:cNvSpPr/>
          <p:nvPr/>
        </p:nvSpPr>
        <p:spPr>
          <a:xfrm>
            <a:off x="7242980" y="1598995"/>
            <a:ext cx="1066412" cy="52322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0" name="Rettangolo arrotondato 29"/>
          <p:cNvSpPr/>
          <p:nvPr/>
        </p:nvSpPr>
        <p:spPr>
          <a:xfrm>
            <a:off x="9246769" y="4098692"/>
            <a:ext cx="2952626" cy="76919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1" name="Rettangolo arrotondato 30"/>
          <p:cNvSpPr/>
          <p:nvPr/>
        </p:nvSpPr>
        <p:spPr>
          <a:xfrm>
            <a:off x="3421997" y="5047548"/>
            <a:ext cx="2419770" cy="525033"/>
          </a:xfrm>
          <a:prstGeom prst="roundRect">
            <a:avLst/>
          </a:prstGeom>
          <a:noFill/>
          <a:ln>
            <a:solidFill>
              <a:srgbClr val="10F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0">
              <a:solidFill>
                <a:prstClr val="white"/>
              </a:solidFill>
            </a:endParaRPr>
          </a:p>
        </p:txBody>
      </p:sp>
      <p:sp>
        <p:nvSpPr>
          <p:cNvPr id="7" name="Rettangolo 6"/>
          <p:cNvSpPr/>
          <p:nvPr/>
        </p:nvSpPr>
        <p:spPr>
          <a:xfrm>
            <a:off x="7228459" y="2194499"/>
            <a:ext cx="1014664" cy="964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6" name="Rettangolo 25"/>
          <p:cNvSpPr/>
          <p:nvPr/>
        </p:nvSpPr>
        <p:spPr>
          <a:xfrm>
            <a:off x="4432919" y="5598788"/>
            <a:ext cx="1014664" cy="1074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pic>
        <p:nvPicPr>
          <p:cNvPr id="25" name="Immagin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5877" y="2468222"/>
            <a:ext cx="479690" cy="479628"/>
          </a:xfrm>
          <a:prstGeom prst="rect">
            <a:avLst/>
          </a:prstGeom>
        </p:spPr>
      </p:pic>
      <p:sp>
        <p:nvSpPr>
          <p:cNvPr id="22" name="Freccia curva 21"/>
          <p:cNvSpPr/>
          <p:nvPr/>
        </p:nvSpPr>
        <p:spPr>
          <a:xfrm rot="16200000">
            <a:off x="4677588" y="5642528"/>
            <a:ext cx="569126" cy="644909"/>
          </a:xfrm>
          <a:prstGeom prst="bentArrow">
            <a:avLst>
              <a:gd name="adj1" fmla="val 25000"/>
              <a:gd name="adj2" fmla="val 25000"/>
              <a:gd name="adj3" fmla="val 25000"/>
              <a:gd name="adj4" fmla="val 28898"/>
            </a:avLst>
          </a:prstGeom>
          <a:solidFill>
            <a:srgbClr val="10FC4E"/>
          </a:solidFill>
          <a:ln>
            <a:solidFill>
              <a:srgbClr val="10F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pic>
        <p:nvPicPr>
          <p:cNvPr id="2" name="Immagin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11904">
            <a:off x="3188721" y="2274393"/>
            <a:ext cx="5267713" cy="4149080"/>
          </a:xfrm>
          <a:prstGeom prst="rect">
            <a:avLst/>
          </a:prstGeom>
        </p:spPr>
      </p:pic>
      <p:sp>
        <p:nvSpPr>
          <p:cNvPr id="9" name="Text Box 10"/>
          <p:cNvSpPr txBox="1">
            <a:spLocks noChangeArrowheads="1"/>
          </p:cNvSpPr>
          <p:nvPr/>
        </p:nvSpPr>
        <p:spPr bwMode="auto">
          <a:xfrm>
            <a:off x="4219610" y="3845250"/>
            <a:ext cx="588700"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it-IT" dirty="0" err="1">
                <a:solidFill>
                  <a:prstClr val="black"/>
                </a:solidFill>
                <a:latin typeface="Calibri"/>
                <a:ea typeface="+mn-ea"/>
                <a:cs typeface="Tahoma" pitchFamily="34" charset="0"/>
              </a:rPr>
              <a:t>Chl</a:t>
            </a:r>
            <a:endParaRPr lang="it-IT" sz="2800" dirty="0">
              <a:solidFill>
                <a:prstClr val="black"/>
              </a:solidFill>
              <a:latin typeface="Calibri"/>
              <a:ea typeface="+mn-ea"/>
              <a:cs typeface="Tahoma" pitchFamily="34" charset="0"/>
            </a:endParaRPr>
          </a:p>
        </p:txBody>
      </p:sp>
      <p:sp>
        <p:nvSpPr>
          <p:cNvPr id="10" name="Text Box 11"/>
          <p:cNvSpPr txBox="1">
            <a:spLocks noChangeArrowheads="1"/>
          </p:cNvSpPr>
          <p:nvPr/>
        </p:nvSpPr>
        <p:spPr bwMode="auto">
          <a:xfrm>
            <a:off x="4062922" y="2101365"/>
            <a:ext cx="795515"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it-IT" baseline="30000" dirty="0">
                <a:solidFill>
                  <a:prstClr val="black"/>
                </a:solidFill>
                <a:latin typeface="Calibri"/>
                <a:ea typeface="+mn-ea"/>
                <a:cs typeface="Tahoma" pitchFamily="34" charset="0"/>
              </a:rPr>
              <a:t>1</a:t>
            </a:r>
            <a:r>
              <a:rPr lang="it-IT" dirty="0">
                <a:solidFill>
                  <a:prstClr val="black"/>
                </a:solidFill>
                <a:latin typeface="Calibri"/>
                <a:ea typeface="+mn-ea"/>
                <a:cs typeface="Tahoma" pitchFamily="34" charset="0"/>
              </a:rPr>
              <a:t>Chl</a:t>
            </a:r>
            <a:r>
              <a:rPr lang="it-IT" baseline="30000" dirty="0">
                <a:solidFill>
                  <a:prstClr val="black"/>
                </a:solidFill>
                <a:latin typeface="Calibri"/>
                <a:ea typeface="+mn-ea"/>
                <a:cs typeface="Tahoma" pitchFamily="34" charset="0"/>
              </a:rPr>
              <a:t>*</a:t>
            </a:r>
          </a:p>
        </p:txBody>
      </p:sp>
      <p:cxnSp>
        <p:nvCxnSpPr>
          <p:cNvPr id="12" name="Connettore 2 11"/>
          <p:cNvCxnSpPr/>
          <p:nvPr/>
        </p:nvCxnSpPr>
        <p:spPr>
          <a:xfrm flipH="1" flipV="1">
            <a:off x="4501162" y="2439656"/>
            <a:ext cx="6989" cy="119293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Freccia circolare in giù 15"/>
          <p:cNvSpPr/>
          <p:nvPr/>
        </p:nvSpPr>
        <p:spPr>
          <a:xfrm rot="5400000">
            <a:off x="4197065" y="2883046"/>
            <a:ext cx="1852914" cy="702685"/>
          </a:xfrm>
          <a:prstGeom prst="curved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21" name="Freccia a destra con strisce 20"/>
          <p:cNvSpPr/>
          <p:nvPr/>
        </p:nvSpPr>
        <p:spPr>
          <a:xfrm>
            <a:off x="7777565" y="3676517"/>
            <a:ext cx="1535572" cy="153155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Ovale 7"/>
          <p:cNvSpPr/>
          <p:nvPr/>
        </p:nvSpPr>
        <p:spPr>
          <a:xfrm>
            <a:off x="2260490" y="4098692"/>
            <a:ext cx="5131654" cy="27235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asellaDiTesto 1">
            <a:extLst>
              <a:ext uri="{FF2B5EF4-FFF2-40B4-BE49-F238E27FC236}">
                <a16:creationId xmlns:a16="http://schemas.microsoft.com/office/drawing/2014/main" id="{5E6B65F6-04DD-425B-B8D4-54F18BB9F525}"/>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46" name="Gruppo 1">
            <a:extLst>
              <a:ext uri="{FF2B5EF4-FFF2-40B4-BE49-F238E27FC236}">
                <a16:creationId xmlns:a16="http://schemas.microsoft.com/office/drawing/2014/main" id="{12924BE3-0BFF-4C63-A2D0-231BE817E080}"/>
              </a:ext>
            </a:extLst>
          </p:cNvPr>
          <p:cNvGrpSpPr/>
          <p:nvPr/>
        </p:nvGrpSpPr>
        <p:grpSpPr>
          <a:xfrm>
            <a:off x="479376" y="622205"/>
            <a:ext cx="5710447" cy="369332"/>
            <a:chOff x="551384" y="1052736"/>
            <a:chExt cx="5492101" cy="369332"/>
          </a:xfrm>
        </p:grpSpPr>
        <p:sp>
          <p:nvSpPr>
            <p:cNvPr id="47" name="Pentagon 41">
              <a:extLst>
                <a:ext uri="{FF2B5EF4-FFF2-40B4-BE49-F238E27FC236}">
                  <a16:creationId xmlns:a16="http://schemas.microsoft.com/office/drawing/2014/main" id="{F3E00D07-98BF-4F2A-ADB9-FF28A3787474}"/>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8" name="Chevron 42">
              <a:extLst>
                <a:ext uri="{FF2B5EF4-FFF2-40B4-BE49-F238E27FC236}">
                  <a16:creationId xmlns:a16="http://schemas.microsoft.com/office/drawing/2014/main" id="{F78CF0E5-C5DA-47FF-BF71-766BBDB6231F}"/>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9" name="Chevron 43">
              <a:extLst>
                <a:ext uri="{FF2B5EF4-FFF2-40B4-BE49-F238E27FC236}">
                  <a16:creationId xmlns:a16="http://schemas.microsoft.com/office/drawing/2014/main" id="{406DA0F2-5F04-41C0-80FD-DA0AFD3C71B0}"/>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0" name="Chevron 44">
              <a:extLst>
                <a:ext uri="{FF2B5EF4-FFF2-40B4-BE49-F238E27FC236}">
                  <a16:creationId xmlns:a16="http://schemas.microsoft.com/office/drawing/2014/main" id="{718A959C-51F5-4911-9B44-CC0DAAD1D292}"/>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1" name="Chevron 45">
              <a:extLst>
                <a:ext uri="{FF2B5EF4-FFF2-40B4-BE49-F238E27FC236}">
                  <a16:creationId xmlns:a16="http://schemas.microsoft.com/office/drawing/2014/main" id="{0B2905B8-20F1-4D1D-8975-3BAEF027FF35}"/>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52" name="TextBox 46">
              <a:extLst>
                <a:ext uri="{FF2B5EF4-FFF2-40B4-BE49-F238E27FC236}">
                  <a16:creationId xmlns:a16="http://schemas.microsoft.com/office/drawing/2014/main" id="{574E6FA4-1830-49C6-8D1A-9173A6E41401}"/>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53" name="TextBox 47">
              <a:extLst>
                <a:ext uri="{FF2B5EF4-FFF2-40B4-BE49-F238E27FC236}">
                  <a16:creationId xmlns:a16="http://schemas.microsoft.com/office/drawing/2014/main" id="{B1A5D754-F421-4A87-A8FA-0303B1975866}"/>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4" name="TextBox 48">
              <a:extLst>
                <a:ext uri="{FF2B5EF4-FFF2-40B4-BE49-F238E27FC236}">
                  <a16:creationId xmlns:a16="http://schemas.microsoft.com/office/drawing/2014/main" id="{AE726924-F85C-48DC-A8D2-D577A17395B9}"/>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55" name="TextBox 49">
              <a:extLst>
                <a:ext uri="{FF2B5EF4-FFF2-40B4-BE49-F238E27FC236}">
                  <a16:creationId xmlns:a16="http://schemas.microsoft.com/office/drawing/2014/main" id="{D691F5DD-5F7B-40E8-90F2-5B9739E600CA}"/>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56" name="TextBox 50">
              <a:extLst>
                <a:ext uri="{FF2B5EF4-FFF2-40B4-BE49-F238E27FC236}">
                  <a16:creationId xmlns:a16="http://schemas.microsoft.com/office/drawing/2014/main" id="{4F76459B-7039-4B4A-B847-6BFB3A796BCB}"/>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32769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7" grpId="0"/>
      <p:bldP spid="24" grpId="0" animBg="1"/>
      <p:bldP spid="27" grpId="0" animBg="1"/>
      <p:bldP spid="28" grpId="0"/>
      <p:bldP spid="29" grpId="0" animBg="1"/>
      <p:bldP spid="30" grpId="0" animBg="1"/>
      <p:bldP spid="31" grpId="0" animBg="1"/>
      <p:bldP spid="7" grpId="0" animBg="1"/>
      <p:bldP spid="26" grpId="0" animBg="1"/>
      <p:bldP spid="22" grpId="0" animBg="1"/>
      <p:bldP spid="9" grpId="0"/>
      <p:bldP spid="10" grpId="0"/>
      <p:bldP spid="16" grpId="0" animBg="1"/>
      <p:bldP spid="21"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afico 21"/>
          <p:cNvGraphicFramePr>
            <a:graphicFrameLocks/>
          </p:cNvGraphicFramePr>
          <p:nvPr>
            <p:extLst/>
          </p:nvPr>
        </p:nvGraphicFramePr>
        <p:xfrm>
          <a:off x="3905713" y="1834304"/>
          <a:ext cx="2880695" cy="3099905"/>
        </p:xfrm>
        <a:graphic>
          <a:graphicData uri="http://schemas.openxmlformats.org/drawingml/2006/chart">
            <c:chart xmlns:c="http://schemas.openxmlformats.org/drawingml/2006/chart" xmlns:r="http://schemas.openxmlformats.org/officeDocument/2006/relationships" r:id="rId2"/>
          </a:graphicData>
        </a:graphic>
      </p:graphicFrame>
      <p:sp>
        <p:nvSpPr>
          <p:cNvPr id="7" name="Rettangolo arrotondato 6"/>
          <p:cNvSpPr/>
          <p:nvPr/>
        </p:nvSpPr>
        <p:spPr>
          <a:xfrm>
            <a:off x="5087756" y="2714992"/>
            <a:ext cx="1584382" cy="221921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sp>
        <p:nvSpPr>
          <p:cNvPr id="10" name="CasellaDiTesto 9"/>
          <p:cNvSpPr txBox="1"/>
          <p:nvPr/>
        </p:nvSpPr>
        <p:spPr>
          <a:xfrm rot="19412609">
            <a:off x="3793544" y="5117809"/>
            <a:ext cx="1211037" cy="400110"/>
          </a:xfrm>
          <a:prstGeom prst="rect">
            <a:avLst/>
          </a:prstGeom>
          <a:noFill/>
        </p:spPr>
        <p:txBody>
          <a:bodyPr wrap="none" rtlCol="0">
            <a:spAutoFit/>
          </a:bodyPr>
          <a:lstStyle/>
          <a:p>
            <a:pPr eaLnBrk="1" fontAlgn="auto" hangingPunct="1">
              <a:spcBef>
                <a:spcPts val="0"/>
              </a:spcBef>
              <a:spcAft>
                <a:spcPts val="0"/>
              </a:spcAft>
            </a:pPr>
            <a:r>
              <a:rPr lang="it-IT" sz="2000" dirty="0">
                <a:solidFill>
                  <a:srgbClr val="3366FF"/>
                </a:solidFill>
                <a:latin typeface="Calibri"/>
                <a:ea typeface="+mn-ea"/>
              </a:rPr>
              <a:t>CONTROL</a:t>
            </a:r>
            <a:endParaRPr lang="en-US" sz="2000" dirty="0">
              <a:solidFill>
                <a:srgbClr val="3366FF"/>
              </a:solidFill>
              <a:latin typeface="Calibri"/>
              <a:ea typeface="+mn-ea"/>
            </a:endParaRPr>
          </a:p>
        </p:txBody>
      </p:sp>
      <p:sp>
        <p:nvSpPr>
          <p:cNvPr id="14" name="CasellaDiTesto 13"/>
          <p:cNvSpPr txBox="1"/>
          <p:nvPr/>
        </p:nvSpPr>
        <p:spPr>
          <a:xfrm rot="19526862">
            <a:off x="5309921" y="5263128"/>
            <a:ext cx="1246785" cy="400110"/>
          </a:xfrm>
          <a:prstGeom prst="rect">
            <a:avLst/>
          </a:prstGeom>
          <a:noFill/>
        </p:spPr>
        <p:txBody>
          <a:bodyPr wrap="none" rtlCol="0">
            <a:spAutoFit/>
          </a:bodyPr>
          <a:lstStyle/>
          <a:p>
            <a:pPr eaLnBrk="1" fontAlgn="auto" hangingPunct="1">
              <a:spcBef>
                <a:spcPts val="0"/>
              </a:spcBef>
              <a:spcAft>
                <a:spcPts val="0"/>
              </a:spcAft>
            </a:pPr>
            <a:r>
              <a:rPr lang="it-IT" sz="2000" dirty="0">
                <a:solidFill>
                  <a:srgbClr val="FF0000"/>
                </a:solidFill>
                <a:latin typeface="Calibri"/>
                <a:ea typeface="+mn-ea"/>
              </a:rPr>
              <a:t>MEGAFOL</a:t>
            </a:r>
            <a:endParaRPr lang="en-US" sz="2000" dirty="0">
              <a:solidFill>
                <a:srgbClr val="FF0000"/>
              </a:solidFill>
              <a:latin typeface="Calibri"/>
              <a:ea typeface="+mn-ea"/>
            </a:endParaRPr>
          </a:p>
        </p:txBody>
      </p:sp>
      <p:sp>
        <p:nvSpPr>
          <p:cNvPr id="13" name="CasellaDiTesto 12"/>
          <p:cNvSpPr txBox="1"/>
          <p:nvPr/>
        </p:nvSpPr>
        <p:spPr>
          <a:xfrm rot="19546030">
            <a:off x="4609783" y="5164158"/>
            <a:ext cx="1246367" cy="400110"/>
          </a:xfrm>
          <a:prstGeom prst="rect">
            <a:avLst/>
          </a:prstGeom>
          <a:noFill/>
        </p:spPr>
        <p:txBody>
          <a:bodyPr wrap="none" rtlCol="0">
            <a:spAutoFit/>
          </a:bodyPr>
          <a:lstStyle/>
          <a:p>
            <a:pPr eaLnBrk="1" fontAlgn="auto" hangingPunct="1">
              <a:spcBef>
                <a:spcPts val="0"/>
              </a:spcBef>
              <a:spcAft>
                <a:spcPts val="0"/>
              </a:spcAft>
            </a:pPr>
            <a:r>
              <a:rPr lang="it-IT" sz="2000" dirty="0">
                <a:solidFill>
                  <a:srgbClr val="92D050"/>
                </a:solidFill>
                <a:latin typeface="Calibri"/>
                <a:ea typeface="+mn-ea"/>
              </a:rPr>
              <a:t>ESTRESSE </a:t>
            </a:r>
            <a:endParaRPr lang="en-US" sz="2000" dirty="0">
              <a:solidFill>
                <a:srgbClr val="92D050"/>
              </a:solidFill>
              <a:latin typeface="Calibri"/>
              <a:ea typeface="+mn-ea"/>
            </a:endParaRPr>
          </a:p>
        </p:txBody>
      </p:sp>
      <p:sp>
        <p:nvSpPr>
          <p:cNvPr id="3" name="CasellaDiTesto 2"/>
          <p:cNvSpPr txBox="1"/>
          <p:nvPr/>
        </p:nvSpPr>
        <p:spPr>
          <a:xfrm rot="16200000">
            <a:off x="3497883" y="3228919"/>
            <a:ext cx="415498" cy="400162"/>
          </a:xfrm>
          <a:prstGeom prst="rect">
            <a:avLst/>
          </a:prstGeom>
          <a:noFill/>
        </p:spPr>
        <p:txBody>
          <a:bodyPr wrap="none" rtlCol="0">
            <a:spAutoFit/>
          </a:bodyPr>
          <a:lstStyle/>
          <a:p>
            <a:pPr eaLnBrk="1" fontAlgn="auto" hangingPunct="1">
              <a:spcBef>
                <a:spcPts val="0"/>
              </a:spcBef>
              <a:spcAft>
                <a:spcPts val="0"/>
              </a:spcAft>
            </a:pPr>
            <a:r>
              <a:rPr lang="it-IT" sz="2000" dirty="0">
                <a:solidFill>
                  <a:prstClr val="black"/>
                </a:solidFill>
                <a:latin typeface="Calibri"/>
                <a:ea typeface="+mn-ea"/>
              </a:rPr>
              <a:t>HI</a:t>
            </a:r>
            <a:endParaRPr lang="en-US" sz="2000" dirty="0">
              <a:solidFill>
                <a:prstClr val="black"/>
              </a:solidFill>
              <a:latin typeface="Calibri"/>
              <a:ea typeface="+mn-ea"/>
            </a:endParaRPr>
          </a:p>
        </p:txBody>
      </p:sp>
      <p:sp>
        <p:nvSpPr>
          <p:cNvPr id="11" name="CasellaDiTesto 10"/>
          <p:cNvSpPr txBox="1"/>
          <p:nvPr/>
        </p:nvSpPr>
        <p:spPr>
          <a:xfrm>
            <a:off x="7464334" y="2298187"/>
            <a:ext cx="4375750" cy="400110"/>
          </a:xfrm>
          <a:prstGeom prst="rect">
            <a:avLst/>
          </a:prstGeom>
          <a:noFill/>
        </p:spPr>
        <p:txBody>
          <a:bodyPr wrap="none" rtlCol="0">
            <a:spAutoFit/>
          </a:bodyPr>
          <a:lstStyle/>
          <a:p>
            <a:pPr eaLnBrk="1" fontAlgn="auto" hangingPunct="1">
              <a:spcBef>
                <a:spcPts val="0"/>
              </a:spcBef>
              <a:spcAft>
                <a:spcPts val="0"/>
              </a:spcAft>
            </a:pPr>
            <a:r>
              <a:rPr lang="pt-BR" sz="2000" b="0" dirty="0">
                <a:solidFill>
                  <a:prstClr val="black">
                    <a:lumMod val="50000"/>
                    <a:lumOff val="50000"/>
                  </a:prstClr>
                </a:solidFill>
                <a:latin typeface="Calibri"/>
                <a:ea typeface="+mn-ea"/>
              </a:rPr>
              <a:t>Média de valores detectados durante </a:t>
            </a:r>
            <a:r>
              <a:rPr lang="it-IT" sz="2000" b="0" dirty="0">
                <a:solidFill>
                  <a:prstClr val="black">
                    <a:lumMod val="50000"/>
                    <a:lumOff val="50000"/>
                  </a:prstClr>
                </a:solidFill>
                <a:latin typeface="Calibri"/>
                <a:ea typeface="+mn-ea"/>
              </a:rPr>
              <a:t>S1</a:t>
            </a:r>
            <a:endParaRPr lang="en-US" sz="2000" b="0" dirty="0">
              <a:solidFill>
                <a:prstClr val="black">
                  <a:lumMod val="50000"/>
                  <a:lumOff val="50000"/>
                </a:prstClr>
              </a:solidFill>
              <a:latin typeface="Calibri"/>
              <a:ea typeface="+mn-ea"/>
            </a:endParaRPr>
          </a:p>
        </p:txBody>
      </p:sp>
      <p:sp>
        <p:nvSpPr>
          <p:cNvPr id="29" name="Freccia in giù 28"/>
          <p:cNvSpPr/>
          <p:nvPr/>
        </p:nvSpPr>
        <p:spPr>
          <a:xfrm>
            <a:off x="9117172" y="2831736"/>
            <a:ext cx="730304" cy="976303"/>
          </a:xfrm>
          <a:prstGeom prst="downArrow">
            <a:avLst/>
          </a:prstGeom>
          <a:solidFill>
            <a:schemeClr val="bg1">
              <a:lumMod val="85000"/>
            </a:scheme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6" name="Rettangolo arrotondato 15"/>
          <p:cNvSpPr/>
          <p:nvPr/>
        </p:nvSpPr>
        <p:spPr>
          <a:xfrm>
            <a:off x="7393820" y="2231472"/>
            <a:ext cx="4388556" cy="533540"/>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0" name="Rettangolo arrotondato 29"/>
          <p:cNvSpPr/>
          <p:nvPr/>
        </p:nvSpPr>
        <p:spPr>
          <a:xfrm>
            <a:off x="7428364" y="3975584"/>
            <a:ext cx="4177008" cy="969319"/>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1" name="CasellaDiTesto 30"/>
          <p:cNvSpPr txBox="1"/>
          <p:nvPr/>
        </p:nvSpPr>
        <p:spPr>
          <a:xfrm>
            <a:off x="7569387" y="4077071"/>
            <a:ext cx="3783886" cy="707886"/>
          </a:xfrm>
          <a:prstGeom prst="rect">
            <a:avLst/>
          </a:prstGeom>
          <a:noFill/>
        </p:spPr>
        <p:txBody>
          <a:bodyPr wrap="square" rtlCol="0">
            <a:spAutoFit/>
          </a:bodyPr>
          <a:lstStyle/>
          <a:p>
            <a:pPr algn="ctr" eaLnBrk="1" fontAlgn="auto" hangingPunct="1">
              <a:spcBef>
                <a:spcPts val="0"/>
              </a:spcBef>
              <a:spcAft>
                <a:spcPts val="0"/>
              </a:spcAft>
            </a:pPr>
            <a:r>
              <a:rPr lang="pt-BR" sz="2000" b="0" dirty="0">
                <a:solidFill>
                  <a:prstClr val="black">
                    <a:lumMod val="50000"/>
                    <a:lumOff val="50000"/>
                  </a:prstClr>
                </a:solidFill>
                <a:latin typeface="Calibri"/>
                <a:ea typeface="+mn-ea"/>
              </a:rPr>
              <a:t>Tratamento com </a:t>
            </a:r>
            <a:r>
              <a:rPr lang="pt-BR" sz="2000" b="0" dirty="0" err="1">
                <a:solidFill>
                  <a:prstClr val="black">
                    <a:lumMod val="50000"/>
                    <a:lumOff val="50000"/>
                  </a:prstClr>
                </a:solidFill>
                <a:latin typeface="Calibri"/>
              </a:rPr>
              <a:t>Megafol</a:t>
            </a:r>
            <a:r>
              <a:rPr lang="pt-BR" sz="2000" b="0" dirty="0">
                <a:solidFill>
                  <a:prstClr val="black">
                    <a:lumMod val="50000"/>
                    <a:lumOff val="50000"/>
                  </a:prstClr>
                </a:solidFill>
                <a:latin typeface="Calibri"/>
              </a:rPr>
              <a:t> </a:t>
            </a:r>
            <a:r>
              <a:rPr lang="pt-BR" sz="2000" b="0" dirty="0">
                <a:solidFill>
                  <a:prstClr val="black">
                    <a:lumMod val="50000"/>
                    <a:lumOff val="50000"/>
                  </a:prstClr>
                </a:solidFill>
                <a:latin typeface="Calibri"/>
                <a:ea typeface="+mn-ea"/>
              </a:rPr>
              <a:t>resultou em uma maior HI</a:t>
            </a:r>
            <a:endParaRPr lang="en-US" sz="2000" dirty="0">
              <a:solidFill>
                <a:prstClr val="black">
                  <a:lumMod val="50000"/>
                  <a:lumOff val="50000"/>
                </a:prstClr>
              </a:solidFill>
              <a:latin typeface="Calibri"/>
              <a:ea typeface="+mn-ea"/>
            </a:endParaRPr>
          </a:p>
        </p:txBody>
      </p:sp>
      <p:sp>
        <p:nvSpPr>
          <p:cNvPr id="18" name="CasellaDiTesto 17"/>
          <p:cNvSpPr txBox="1"/>
          <p:nvPr/>
        </p:nvSpPr>
        <p:spPr>
          <a:xfrm>
            <a:off x="6029235" y="2860343"/>
            <a:ext cx="530984" cy="369332"/>
          </a:xfrm>
          <a:prstGeom prst="rect">
            <a:avLst/>
          </a:prstGeom>
          <a:noFill/>
        </p:spPr>
        <p:txBody>
          <a:bodyPr wrap="none" rtlCol="0">
            <a:spAutoFit/>
          </a:bodyPr>
          <a:lstStyle/>
          <a:p>
            <a:pPr eaLnBrk="1" fontAlgn="auto" hangingPunct="1">
              <a:spcBef>
                <a:spcPts val="0"/>
              </a:spcBef>
              <a:spcAft>
                <a:spcPts val="0"/>
              </a:spcAft>
            </a:pPr>
            <a:r>
              <a:rPr lang="it-IT" sz="1800" b="0" dirty="0">
                <a:solidFill>
                  <a:prstClr val="black"/>
                </a:solidFill>
                <a:latin typeface="Calibri"/>
                <a:ea typeface="+mn-ea"/>
              </a:rPr>
              <a:t>***</a:t>
            </a:r>
            <a:endParaRPr lang="en-US" sz="1800" b="0" dirty="0">
              <a:solidFill>
                <a:prstClr val="black"/>
              </a:solidFill>
              <a:latin typeface="Calibri"/>
              <a:ea typeface="+mn-ea"/>
            </a:endParaRPr>
          </a:p>
        </p:txBody>
      </p:sp>
      <p:cxnSp>
        <p:nvCxnSpPr>
          <p:cNvPr id="15" name="Connettore 2 14"/>
          <p:cNvCxnSpPr/>
          <p:nvPr/>
        </p:nvCxnSpPr>
        <p:spPr>
          <a:xfrm flipV="1">
            <a:off x="4400084" y="6083848"/>
            <a:ext cx="2159387" cy="1076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5248510" y="6156104"/>
            <a:ext cx="481286" cy="461666"/>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none" rtlCol="0">
            <a:spAutoFit/>
          </a:bodyPr>
          <a:lstStyle/>
          <a:p>
            <a:pPr algn="ctr" eaLnBrk="1" fontAlgn="auto" hangingPunct="1">
              <a:spcBef>
                <a:spcPts val="0"/>
              </a:spcBef>
              <a:spcAft>
                <a:spcPts val="0"/>
              </a:spcAft>
            </a:pPr>
            <a:r>
              <a:rPr lang="es-ES_tradnl" b="0" dirty="0">
                <a:solidFill>
                  <a:prstClr val="white"/>
                </a:solidFill>
                <a:cs typeface="Arial" pitchFamily="34" charset="0"/>
              </a:rPr>
              <a:t>S1</a:t>
            </a:r>
          </a:p>
        </p:txBody>
      </p:sp>
      <p:sp>
        <p:nvSpPr>
          <p:cNvPr id="37" name="Rettangolo 4">
            <a:extLst>
              <a:ext uri="{FF2B5EF4-FFF2-40B4-BE49-F238E27FC236}">
                <a16:creationId xmlns:a16="http://schemas.microsoft.com/office/drawing/2014/main" id="{ED9A45B7-CB7F-4BD2-92D0-9DC1C5C2F39E}"/>
              </a:ext>
            </a:extLst>
          </p:cNvPr>
          <p:cNvSpPr>
            <a:spLocks noChangeArrowheads="1"/>
          </p:cNvSpPr>
          <p:nvPr/>
        </p:nvSpPr>
        <p:spPr bwMode="auto">
          <a:xfrm>
            <a:off x="444897" y="1062182"/>
            <a:ext cx="6210354" cy="58477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it-IT" sz="3200" dirty="0">
                <a:solidFill>
                  <a:srgbClr val="235754"/>
                </a:solidFill>
                <a:latin typeface="Arial" panose="020B0604020202020204" pitchFamily="34" charset="0"/>
                <a:ea typeface="+mn-ea"/>
                <a:cs typeface="Arial" panose="020B0604020202020204" pitchFamily="34" charset="0"/>
              </a:rPr>
              <a:t>2. UV análise </a:t>
            </a:r>
            <a:r>
              <a:rPr lang="it-IT" sz="3200" dirty="0">
                <a:solidFill>
                  <a:srgbClr val="235754"/>
                </a:solidFill>
                <a:latin typeface="Arial" panose="020B0604020202020204" pitchFamily="34" charset="0"/>
                <a:ea typeface="+mn-ea"/>
                <a:cs typeface="Arial" panose="020B0604020202020204" pitchFamily="34" charset="0"/>
                <a:sym typeface="Wingdings" pitchFamily="2" charset="2"/>
              </a:rPr>
              <a:t> fluorescência</a:t>
            </a:r>
            <a:endParaRPr lang="it-IT" sz="3200" dirty="0">
              <a:solidFill>
                <a:srgbClr val="235754"/>
              </a:solidFill>
              <a:latin typeface="Arial" panose="020B0604020202020204" pitchFamily="34" charset="0"/>
              <a:ea typeface="+mn-ea"/>
              <a:cs typeface="Arial" panose="020B0604020202020204" pitchFamily="34" charset="0"/>
            </a:endParaRPr>
          </a:p>
        </p:txBody>
      </p:sp>
      <p:sp>
        <p:nvSpPr>
          <p:cNvPr id="38" name="CasellaDiTesto 1">
            <a:extLst>
              <a:ext uri="{FF2B5EF4-FFF2-40B4-BE49-F238E27FC236}">
                <a16:creationId xmlns:a16="http://schemas.microsoft.com/office/drawing/2014/main" id="{5F04F0CB-B023-4DD5-8914-23ABC2F44791}"/>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39" name="Gruppo 1">
            <a:extLst>
              <a:ext uri="{FF2B5EF4-FFF2-40B4-BE49-F238E27FC236}">
                <a16:creationId xmlns:a16="http://schemas.microsoft.com/office/drawing/2014/main" id="{A580696E-D61C-4A03-A360-27F4EFC06B14}"/>
              </a:ext>
            </a:extLst>
          </p:cNvPr>
          <p:cNvGrpSpPr/>
          <p:nvPr/>
        </p:nvGrpSpPr>
        <p:grpSpPr>
          <a:xfrm>
            <a:off x="479376" y="622205"/>
            <a:ext cx="5710447" cy="369332"/>
            <a:chOff x="551384" y="1052736"/>
            <a:chExt cx="5492101" cy="369332"/>
          </a:xfrm>
        </p:grpSpPr>
        <p:sp>
          <p:nvSpPr>
            <p:cNvPr id="40" name="Pentagon 41">
              <a:extLst>
                <a:ext uri="{FF2B5EF4-FFF2-40B4-BE49-F238E27FC236}">
                  <a16:creationId xmlns:a16="http://schemas.microsoft.com/office/drawing/2014/main" id="{3E8DDCFE-E947-4F5C-BE32-5A694A3B7B1F}"/>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1" name="Chevron 42">
              <a:extLst>
                <a:ext uri="{FF2B5EF4-FFF2-40B4-BE49-F238E27FC236}">
                  <a16:creationId xmlns:a16="http://schemas.microsoft.com/office/drawing/2014/main" id="{49682832-AED9-428C-9209-C9AC0B5BCB84}"/>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2" name="Chevron 43">
              <a:extLst>
                <a:ext uri="{FF2B5EF4-FFF2-40B4-BE49-F238E27FC236}">
                  <a16:creationId xmlns:a16="http://schemas.microsoft.com/office/drawing/2014/main" id="{B0593661-33E5-4CEA-B8A2-54763332D812}"/>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3" name="Chevron 44">
              <a:extLst>
                <a:ext uri="{FF2B5EF4-FFF2-40B4-BE49-F238E27FC236}">
                  <a16:creationId xmlns:a16="http://schemas.microsoft.com/office/drawing/2014/main" id="{675B60CE-8085-45D2-8C45-0950211B8A81}"/>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4" name="Chevron 45">
              <a:extLst>
                <a:ext uri="{FF2B5EF4-FFF2-40B4-BE49-F238E27FC236}">
                  <a16:creationId xmlns:a16="http://schemas.microsoft.com/office/drawing/2014/main" id="{8EB4282E-BC8A-4EA4-AADF-6F18FACF3B10}"/>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5" name="TextBox 46">
              <a:extLst>
                <a:ext uri="{FF2B5EF4-FFF2-40B4-BE49-F238E27FC236}">
                  <a16:creationId xmlns:a16="http://schemas.microsoft.com/office/drawing/2014/main" id="{FC8478AD-23B9-4914-87F1-A9DBB7166549}"/>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6" name="TextBox 47">
              <a:extLst>
                <a:ext uri="{FF2B5EF4-FFF2-40B4-BE49-F238E27FC236}">
                  <a16:creationId xmlns:a16="http://schemas.microsoft.com/office/drawing/2014/main" id="{FBD742F5-551B-4D48-B81D-15609EA03EFE}"/>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47" name="TextBox 48">
              <a:extLst>
                <a:ext uri="{FF2B5EF4-FFF2-40B4-BE49-F238E27FC236}">
                  <a16:creationId xmlns:a16="http://schemas.microsoft.com/office/drawing/2014/main" id="{243F7C24-4ACE-4CEB-AE9A-479680D172E6}"/>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48" name="TextBox 49">
              <a:extLst>
                <a:ext uri="{FF2B5EF4-FFF2-40B4-BE49-F238E27FC236}">
                  <a16:creationId xmlns:a16="http://schemas.microsoft.com/office/drawing/2014/main" id="{A3D580DB-FB84-4B2A-BBB1-C44CE6B721CC}"/>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49" name="TextBox 50">
              <a:extLst>
                <a:ext uri="{FF2B5EF4-FFF2-40B4-BE49-F238E27FC236}">
                  <a16:creationId xmlns:a16="http://schemas.microsoft.com/office/drawing/2014/main" id="{F0F2EC3E-38D8-4204-A222-A5980ADDC1C4}"/>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35515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29" grpId="0" animBg="1"/>
      <p:bldP spid="16" grpId="0" animBg="1"/>
      <p:bldP spid="30" grpId="0" animBg="1"/>
      <p:bldP spid="31" grpId="0"/>
      <p:bldP spid="18" grpId="0"/>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4"/>
          <p:cNvSpPr>
            <a:spLocks noChangeArrowheads="1"/>
          </p:cNvSpPr>
          <p:nvPr/>
        </p:nvSpPr>
        <p:spPr bwMode="auto">
          <a:xfrm>
            <a:off x="407368" y="1052736"/>
            <a:ext cx="7635424" cy="58477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it-IT" sz="3200" dirty="0">
                <a:solidFill>
                  <a:srgbClr val="235754"/>
                </a:solidFill>
                <a:latin typeface="Arial" panose="020B0604020202020204" pitchFamily="34" charset="0"/>
                <a:ea typeface="+mn-ea"/>
                <a:cs typeface="Arial" panose="020B0604020202020204" pitchFamily="34" charset="0"/>
              </a:rPr>
              <a:t>3. NIR (</a:t>
            </a:r>
            <a:r>
              <a:rPr lang="it-IT" sz="3200" u="sng" dirty="0">
                <a:solidFill>
                  <a:srgbClr val="235754"/>
                </a:solidFill>
                <a:latin typeface="Arial" panose="020B0604020202020204" pitchFamily="34" charset="0"/>
                <a:ea typeface="+mn-ea"/>
                <a:cs typeface="Arial" panose="020B0604020202020204" pitchFamily="34" charset="0"/>
              </a:rPr>
              <a:t>N</a:t>
            </a:r>
            <a:r>
              <a:rPr lang="it-IT" sz="3200" dirty="0">
                <a:solidFill>
                  <a:srgbClr val="235754"/>
                </a:solidFill>
                <a:latin typeface="Arial" panose="020B0604020202020204" pitchFamily="34" charset="0"/>
                <a:ea typeface="+mn-ea"/>
                <a:cs typeface="Arial" panose="020B0604020202020204" pitchFamily="34" charset="0"/>
              </a:rPr>
              <a:t>ear-</a:t>
            </a:r>
            <a:r>
              <a:rPr lang="it-IT" sz="3200" u="sng" dirty="0">
                <a:solidFill>
                  <a:srgbClr val="235754"/>
                </a:solidFill>
                <a:latin typeface="Arial" panose="020B0604020202020204" pitchFamily="34" charset="0"/>
                <a:ea typeface="+mn-ea"/>
                <a:cs typeface="Arial" panose="020B0604020202020204" pitchFamily="34" charset="0"/>
              </a:rPr>
              <a:t>I</a:t>
            </a:r>
            <a:r>
              <a:rPr lang="it-IT" sz="3200" dirty="0">
                <a:solidFill>
                  <a:srgbClr val="235754"/>
                </a:solidFill>
                <a:latin typeface="Arial" panose="020B0604020202020204" pitchFamily="34" charset="0"/>
                <a:ea typeface="+mn-ea"/>
                <a:cs typeface="Arial" panose="020B0604020202020204" pitchFamily="34" charset="0"/>
              </a:rPr>
              <a:t>nfra</a:t>
            </a:r>
            <a:r>
              <a:rPr lang="it-IT" sz="3200" u="sng" dirty="0">
                <a:solidFill>
                  <a:srgbClr val="235754"/>
                </a:solidFill>
                <a:latin typeface="Arial" panose="020B0604020202020204" pitchFamily="34" charset="0"/>
                <a:ea typeface="+mn-ea"/>
                <a:cs typeface="Arial" panose="020B0604020202020204" pitchFamily="34" charset="0"/>
              </a:rPr>
              <a:t>R</a:t>
            </a:r>
            <a:r>
              <a:rPr lang="it-IT" sz="3200" dirty="0">
                <a:solidFill>
                  <a:srgbClr val="235754"/>
                </a:solidFill>
                <a:latin typeface="Arial" panose="020B0604020202020204" pitchFamily="34" charset="0"/>
                <a:ea typeface="+mn-ea"/>
                <a:cs typeface="Arial" panose="020B0604020202020204" pitchFamily="34" charset="0"/>
              </a:rPr>
              <a:t>ed) </a:t>
            </a:r>
            <a:r>
              <a:rPr lang="it-IT" dirty="0">
                <a:solidFill>
                  <a:srgbClr val="235754"/>
                </a:solidFill>
                <a:latin typeface="Arial" panose="020B0604020202020204" pitchFamily="34" charset="0"/>
                <a:ea typeface="+mn-ea"/>
                <a:cs typeface="Arial" panose="020B0604020202020204" pitchFamily="34" charset="0"/>
                <a:sym typeface="Wingdings" pitchFamily="2" charset="2"/>
              </a:rPr>
              <a:t></a:t>
            </a:r>
            <a:r>
              <a:rPr lang="it-IT" sz="3200" dirty="0">
                <a:solidFill>
                  <a:srgbClr val="235754"/>
                </a:solidFill>
                <a:latin typeface="Arial" panose="020B0604020202020204" pitchFamily="34" charset="0"/>
                <a:ea typeface="+mn-ea"/>
                <a:cs typeface="Arial" panose="020B0604020202020204" pitchFamily="34" charset="0"/>
                <a:sym typeface="Wingdings" pitchFamily="2" charset="2"/>
              </a:rPr>
              <a:t> teor de água</a:t>
            </a:r>
            <a:endParaRPr lang="it-IT" sz="3200" dirty="0">
              <a:solidFill>
                <a:srgbClr val="235754"/>
              </a:solidFill>
              <a:latin typeface="Arial" panose="020B0604020202020204" pitchFamily="34" charset="0"/>
              <a:ea typeface="+mn-ea"/>
              <a:cs typeface="Arial" panose="020B0604020202020204" pitchFamily="34" charset="0"/>
            </a:endParaRPr>
          </a:p>
        </p:txBody>
      </p:sp>
      <p:pic>
        <p:nvPicPr>
          <p:cNvPr id="201730" name="Picture 2" descr="\\SERVERFILESRV\Crop Specialist\SUPPORTO MARROLLO\ATTIVITA'\2012_ppt per Strasburgo\Megafol Animazione\Static\AAA0002255 - NIR - 120417 - SV1.png"/>
          <p:cNvPicPr>
            <a:picLocks noChangeAspect="1" noChangeArrowheads="1"/>
          </p:cNvPicPr>
          <p:nvPr/>
        </p:nvPicPr>
        <p:blipFill>
          <a:blip r:embed="rId3" cstate="print"/>
          <a:srcRect t="2212"/>
          <a:stretch>
            <a:fillRect/>
          </a:stretch>
        </p:blipFill>
        <p:spPr bwMode="auto">
          <a:xfrm>
            <a:off x="1666334" y="1834750"/>
            <a:ext cx="3324013" cy="4094556"/>
          </a:xfrm>
          <a:prstGeom prst="rect">
            <a:avLst/>
          </a:prstGeom>
          <a:noFill/>
        </p:spPr>
      </p:pic>
      <p:pic>
        <p:nvPicPr>
          <p:cNvPr id="201731" name="Picture 3" descr="\\SERVERFILESRV\Crop Specialist\SUPPORTO MARROLLO\ATTIVITA'\2012_ppt per Strasburgo\Megafol Animazione\Static\AAA0002255 - NIR - 120417 - SV1cc.png"/>
          <p:cNvPicPr>
            <a:picLocks noChangeAspect="1" noChangeArrowheads="1"/>
          </p:cNvPicPr>
          <p:nvPr/>
        </p:nvPicPr>
        <p:blipFill>
          <a:blip r:embed="rId4" cstate="print"/>
          <a:srcRect t="3201"/>
          <a:stretch>
            <a:fillRect/>
          </a:stretch>
        </p:blipFill>
        <p:spPr bwMode="auto">
          <a:xfrm>
            <a:off x="1537452" y="1677601"/>
            <a:ext cx="3486838" cy="4251705"/>
          </a:xfrm>
          <a:prstGeom prst="rect">
            <a:avLst/>
          </a:prstGeom>
          <a:noFill/>
        </p:spPr>
      </p:pic>
      <p:pic>
        <p:nvPicPr>
          <p:cNvPr id="201732" name="Picture 4" descr="\\SERVERFILESRV\Crop Specialist\SUPPORTO MARROLLO\ATTIVITA'\2012_ppt per Strasburgo\Megafol Animazione\Static\AAA0002255 - NIR - 120417 - TV.png"/>
          <p:cNvPicPr>
            <a:picLocks noChangeAspect="1" noChangeArrowheads="1"/>
          </p:cNvPicPr>
          <p:nvPr/>
        </p:nvPicPr>
        <p:blipFill>
          <a:blip r:embed="rId5" cstate="print"/>
          <a:srcRect/>
          <a:stretch>
            <a:fillRect/>
          </a:stretch>
        </p:blipFill>
        <p:spPr bwMode="auto">
          <a:xfrm>
            <a:off x="4705012" y="2285992"/>
            <a:ext cx="2962833" cy="3732216"/>
          </a:xfrm>
          <a:prstGeom prst="rect">
            <a:avLst/>
          </a:prstGeom>
          <a:noFill/>
        </p:spPr>
      </p:pic>
      <p:pic>
        <p:nvPicPr>
          <p:cNvPr id="201733" name="Picture 5" descr="\\SERVERFILESRV\Crop Specialist\SUPPORTO MARROLLO\ATTIVITA'\2012_ppt per Strasburgo\Megafol Animazione\Static\AAA0002255 - NIR - 120417 - TVcc.png"/>
          <p:cNvPicPr>
            <a:picLocks noChangeAspect="1" noChangeArrowheads="1"/>
          </p:cNvPicPr>
          <p:nvPr/>
        </p:nvPicPr>
        <p:blipFill>
          <a:blip r:embed="rId6" cstate="print"/>
          <a:srcRect t="1265"/>
          <a:stretch>
            <a:fillRect/>
          </a:stretch>
        </p:blipFill>
        <p:spPr bwMode="auto">
          <a:xfrm>
            <a:off x="4667053" y="2285992"/>
            <a:ext cx="3000787" cy="3732216"/>
          </a:xfrm>
          <a:prstGeom prst="rect">
            <a:avLst/>
          </a:prstGeom>
          <a:noFill/>
        </p:spPr>
      </p:pic>
      <p:pic>
        <p:nvPicPr>
          <p:cNvPr id="201734" name="Picture 6" descr="C:\Users\g.marrollo\AppData\Local\Microsoft\Windows\Temporary Internet Files\Content.Outlook\OUU7J250\NIR Scale (2).png"/>
          <p:cNvPicPr>
            <a:picLocks noChangeAspect="1" noChangeArrowheads="1"/>
          </p:cNvPicPr>
          <p:nvPr/>
        </p:nvPicPr>
        <p:blipFill>
          <a:blip r:embed="rId7" cstate="print"/>
          <a:srcRect/>
          <a:stretch>
            <a:fillRect/>
          </a:stretch>
        </p:blipFill>
        <p:spPr bwMode="auto">
          <a:xfrm>
            <a:off x="8826280" y="1677601"/>
            <a:ext cx="2495252" cy="4453664"/>
          </a:xfrm>
          <a:prstGeom prst="rect">
            <a:avLst/>
          </a:prstGeom>
          <a:noFill/>
        </p:spPr>
      </p:pic>
      <p:sp>
        <p:nvSpPr>
          <p:cNvPr id="9" name="Text Box 15"/>
          <p:cNvSpPr txBox="1">
            <a:spLocks noChangeArrowheads="1"/>
          </p:cNvSpPr>
          <p:nvPr/>
        </p:nvSpPr>
        <p:spPr bwMode="auto">
          <a:xfrm>
            <a:off x="1645053" y="66110"/>
            <a:ext cx="2024327" cy="33655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it-IT" sz="1600" b="0" dirty="0">
                <a:solidFill>
                  <a:prstClr val="white"/>
                </a:solidFill>
                <a:latin typeface="Arial" pitchFamily="34" charset="0"/>
                <a:cs typeface="Arial" pitchFamily="34" charset="0"/>
              </a:rPr>
              <a:t>VALAGRO GROUP</a:t>
            </a:r>
            <a:r>
              <a:rPr lang="it-IT" sz="1600" b="0" dirty="0">
                <a:solidFill>
                  <a:prstClr val="black"/>
                </a:solidFill>
                <a:latin typeface="Arial" pitchFamily="34" charset="0"/>
                <a:cs typeface="Arial" pitchFamily="34" charset="0"/>
              </a:rPr>
              <a:t> </a:t>
            </a:r>
          </a:p>
        </p:txBody>
      </p:sp>
      <p:sp>
        <p:nvSpPr>
          <p:cNvPr id="11" name="CasellaDiTesto 10"/>
          <p:cNvSpPr txBox="1"/>
          <p:nvPr/>
        </p:nvSpPr>
        <p:spPr>
          <a:xfrm>
            <a:off x="7389011" y="5034743"/>
            <a:ext cx="1128001" cy="400110"/>
          </a:xfrm>
          <a:prstGeom prst="rect">
            <a:avLst/>
          </a:prstGeom>
          <a:noFill/>
        </p:spPr>
        <p:txBody>
          <a:bodyPr wrap="none" rtlCol="0">
            <a:spAutoFit/>
          </a:bodyPr>
          <a:lstStyle/>
          <a:p>
            <a:pPr eaLnBrk="1" fontAlgn="auto" hangingPunct="1">
              <a:spcBef>
                <a:spcPts val="0"/>
              </a:spcBef>
              <a:spcAft>
                <a:spcPts val="0"/>
              </a:spcAft>
            </a:pPr>
            <a:r>
              <a:rPr lang="it-IT" sz="2000" dirty="0">
                <a:solidFill>
                  <a:prstClr val="black"/>
                </a:solidFill>
                <a:latin typeface="Calibri"/>
                <a:ea typeface="+mn-ea"/>
              </a:rPr>
              <a:t>Alto teor</a:t>
            </a:r>
          </a:p>
        </p:txBody>
      </p:sp>
      <p:sp>
        <p:nvSpPr>
          <p:cNvPr id="12" name="CasellaDiTesto 11"/>
          <p:cNvSpPr txBox="1"/>
          <p:nvPr/>
        </p:nvSpPr>
        <p:spPr>
          <a:xfrm>
            <a:off x="7389011" y="1785664"/>
            <a:ext cx="1270476" cy="400110"/>
          </a:xfrm>
          <a:prstGeom prst="rect">
            <a:avLst/>
          </a:prstGeom>
          <a:noFill/>
        </p:spPr>
        <p:txBody>
          <a:bodyPr wrap="none" rtlCol="0">
            <a:spAutoFit/>
          </a:bodyPr>
          <a:lstStyle/>
          <a:p>
            <a:pPr eaLnBrk="1" fontAlgn="auto" hangingPunct="1">
              <a:spcBef>
                <a:spcPts val="0"/>
              </a:spcBef>
              <a:spcAft>
                <a:spcPts val="0"/>
              </a:spcAft>
            </a:pPr>
            <a:r>
              <a:rPr lang="it-IT" sz="2000" dirty="0">
                <a:solidFill>
                  <a:prstClr val="black"/>
                </a:solidFill>
                <a:latin typeface="Calibri"/>
                <a:ea typeface="+mn-ea"/>
              </a:rPr>
              <a:t>Baixo teor</a:t>
            </a:r>
          </a:p>
        </p:txBody>
      </p:sp>
      <p:sp>
        <p:nvSpPr>
          <p:cNvPr id="13" name="Freccia a destra con strisce 12"/>
          <p:cNvSpPr/>
          <p:nvPr/>
        </p:nvSpPr>
        <p:spPr>
          <a:xfrm rot="5400000">
            <a:off x="6697199" y="3442208"/>
            <a:ext cx="2848969" cy="336100"/>
          </a:xfrm>
          <a:prstGeom prst="strip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eaLnBrk="1" fontAlgn="auto" hangingPunct="1">
              <a:spcBef>
                <a:spcPts val="0"/>
              </a:spcBef>
              <a:spcAft>
                <a:spcPts val="0"/>
              </a:spcAft>
            </a:pPr>
            <a:endParaRPr lang="it-IT" sz="1800" b="0">
              <a:solidFill>
                <a:prstClr val="black"/>
              </a:solidFill>
            </a:endParaRPr>
          </a:p>
        </p:txBody>
      </p:sp>
      <p:pic>
        <p:nvPicPr>
          <p:cNvPr id="16" name="Immagin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2294" y="1611239"/>
            <a:ext cx="297440" cy="297401"/>
          </a:xfrm>
          <a:prstGeom prst="rect">
            <a:avLst/>
          </a:prstGeom>
        </p:spPr>
      </p:pic>
      <p:pic>
        <p:nvPicPr>
          <p:cNvPr id="17" name="Immagin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56699" y="5339036"/>
            <a:ext cx="682350" cy="682261"/>
          </a:xfrm>
          <a:prstGeom prst="rect">
            <a:avLst/>
          </a:prstGeom>
        </p:spPr>
      </p:pic>
      <p:sp>
        <p:nvSpPr>
          <p:cNvPr id="41" name="CasellaDiTesto 1">
            <a:extLst>
              <a:ext uri="{FF2B5EF4-FFF2-40B4-BE49-F238E27FC236}">
                <a16:creationId xmlns:a16="http://schemas.microsoft.com/office/drawing/2014/main" id="{617FB1FC-5CD6-44B5-8C63-308015D41395}"/>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42" name="Gruppo 1">
            <a:extLst>
              <a:ext uri="{FF2B5EF4-FFF2-40B4-BE49-F238E27FC236}">
                <a16:creationId xmlns:a16="http://schemas.microsoft.com/office/drawing/2014/main" id="{E930594C-D47F-4B12-8DB0-13EE2C226CCE}"/>
              </a:ext>
            </a:extLst>
          </p:cNvPr>
          <p:cNvGrpSpPr/>
          <p:nvPr/>
        </p:nvGrpSpPr>
        <p:grpSpPr>
          <a:xfrm>
            <a:off x="479376" y="622205"/>
            <a:ext cx="5710447" cy="369332"/>
            <a:chOff x="551384" y="1052736"/>
            <a:chExt cx="5492101" cy="369332"/>
          </a:xfrm>
        </p:grpSpPr>
        <p:sp>
          <p:nvSpPr>
            <p:cNvPr id="43" name="Pentagon 41">
              <a:extLst>
                <a:ext uri="{FF2B5EF4-FFF2-40B4-BE49-F238E27FC236}">
                  <a16:creationId xmlns:a16="http://schemas.microsoft.com/office/drawing/2014/main" id="{0A7D0B2D-8FCD-49F9-A7E2-6DD57FE424BF}"/>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4" name="Chevron 42">
              <a:extLst>
                <a:ext uri="{FF2B5EF4-FFF2-40B4-BE49-F238E27FC236}">
                  <a16:creationId xmlns:a16="http://schemas.microsoft.com/office/drawing/2014/main" id="{19FF4FEE-FC9F-4045-84D2-C388BE76BB60}"/>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5" name="Chevron 43">
              <a:extLst>
                <a:ext uri="{FF2B5EF4-FFF2-40B4-BE49-F238E27FC236}">
                  <a16:creationId xmlns:a16="http://schemas.microsoft.com/office/drawing/2014/main" id="{825C9C30-9FC4-4D79-A5A2-BC2FF10AE6F0}"/>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46" name="Chevron 44">
              <a:extLst>
                <a:ext uri="{FF2B5EF4-FFF2-40B4-BE49-F238E27FC236}">
                  <a16:creationId xmlns:a16="http://schemas.microsoft.com/office/drawing/2014/main" id="{FD9C975D-5DDE-43BB-B96C-53663351EEDF}"/>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7" name="Chevron 45">
              <a:extLst>
                <a:ext uri="{FF2B5EF4-FFF2-40B4-BE49-F238E27FC236}">
                  <a16:creationId xmlns:a16="http://schemas.microsoft.com/office/drawing/2014/main" id="{99677627-E2E1-4ACD-AE8C-9D19049813E9}"/>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48" name="TextBox 46">
              <a:extLst>
                <a:ext uri="{FF2B5EF4-FFF2-40B4-BE49-F238E27FC236}">
                  <a16:creationId xmlns:a16="http://schemas.microsoft.com/office/drawing/2014/main" id="{217C68E4-EA19-4954-B4A9-0455043E426B}"/>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49" name="TextBox 47">
              <a:extLst>
                <a:ext uri="{FF2B5EF4-FFF2-40B4-BE49-F238E27FC236}">
                  <a16:creationId xmlns:a16="http://schemas.microsoft.com/office/drawing/2014/main" id="{6C51D1B9-A57E-4431-9A01-536AD57B1293}"/>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50" name="TextBox 48">
              <a:extLst>
                <a:ext uri="{FF2B5EF4-FFF2-40B4-BE49-F238E27FC236}">
                  <a16:creationId xmlns:a16="http://schemas.microsoft.com/office/drawing/2014/main" id="{CD3A10CB-BCEF-4E11-99F7-3EA94BDDEA25}"/>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51" name="TextBox 49">
              <a:extLst>
                <a:ext uri="{FF2B5EF4-FFF2-40B4-BE49-F238E27FC236}">
                  <a16:creationId xmlns:a16="http://schemas.microsoft.com/office/drawing/2014/main" id="{02AD77C1-B36B-4AC4-8E9D-1C6CE3DC0105}"/>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52" name="TextBox 50">
              <a:extLst>
                <a:ext uri="{FF2B5EF4-FFF2-40B4-BE49-F238E27FC236}">
                  <a16:creationId xmlns:a16="http://schemas.microsoft.com/office/drawing/2014/main" id="{628FE00C-00B0-48F6-8A40-C87FD7F93BAB}"/>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2692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par>
                                <p:cTn id="8" presetID="10" presetClass="entr" presetSubtype="0" fill="hold" nodeType="withEffect">
                                  <p:stCondLst>
                                    <p:cond delay="0"/>
                                  </p:stCondLst>
                                  <p:childTnLst>
                                    <p:set>
                                      <p:cBhvr>
                                        <p:cTn id="9" dur="1" fill="hold">
                                          <p:stCondLst>
                                            <p:cond delay="0"/>
                                          </p:stCondLst>
                                        </p:cTn>
                                        <p:tgtEl>
                                          <p:spTgt spid="201733"/>
                                        </p:tgtEl>
                                        <p:attrNameLst>
                                          <p:attrName>style.visibility</p:attrName>
                                        </p:attrNameLst>
                                      </p:cBhvr>
                                      <p:to>
                                        <p:strVal val="visible"/>
                                      </p:to>
                                    </p:set>
                                    <p:animEffect transition="in" filter="fade">
                                      <p:cBhvr>
                                        <p:cTn id="10" dur="500"/>
                                        <p:tgtEl>
                                          <p:spTgt spid="20173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Grafico 26"/>
          <p:cNvGraphicFramePr/>
          <p:nvPr>
            <p:extLst/>
          </p:nvPr>
        </p:nvGraphicFramePr>
        <p:xfrm>
          <a:off x="1574211" y="1632572"/>
          <a:ext cx="8216408" cy="4492006"/>
        </p:xfrm>
        <a:graphic>
          <a:graphicData uri="http://schemas.openxmlformats.org/drawingml/2006/chart">
            <c:chart xmlns:c="http://schemas.openxmlformats.org/drawingml/2006/chart" xmlns:r="http://schemas.openxmlformats.org/officeDocument/2006/relationships" r:id="rId2"/>
          </a:graphicData>
        </a:graphic>
      </p:graphicFrame>
      <p:sp>
        <p:nvSpPr>
          <p:cNvPr id="15" name="Rettangolo 14"/>
          <p:cNvSpPr/>
          <p:nvPr/>
        </p:nvSpPr>
        <p:spPr>
          <a:xfrm rot="16200000">
            <a:off x="-6829" y="3584945"/>
            <a:ext cx="2497863" cy="338598"/>
          </a:xfrm>
          <a:prstGeom prst="rect">
            <a:avLst/>
          </a:prstGeom>
        </p:spPr>
        <p:txBody>
          <a:bodyPr wrap="none">
            <a:spAutoFit/>
          </a:bodyPr>
          <a:lstStyle/>
          <a:p>
            <a:pPr algn="ctr" eaLnBrk="1" fontAlgn="auto" hangingPunct="1">
              <a:spcBef>
                <a:spcPts val="0"/>
              </a:spcBef>
              <a:spcAft>
                <a:spcPts val="0"/>
              </a:spcAft>
              <a:defRPr sz="1200" b="1" i="0" u="none" strike="noStrike" kern="1200" baseline="0">
                <a:solidFill>
                  <a:prstClr val="black"/>
                </a:solidFill>
                <a:latin typeface="+mn-lt"/>
                <a:ea typeface="+mn-ea"/>
                <a:cs typeface="+mn-cs"/>
              </a:defRPr>
            </a:pPr>
            <a:r>
              <a:rPr lang="it-IT" sz="1600" dirty="0">
                <a:solidFill>
                  <a:prstClr val="black"/>
                </a:solidFill>
                <a:latin typeface="Calibri"/>
                <a:ea typeface="+mn-ea"/>
                <a:cs typeface="Arial" pitchFamily="34" charset="0"/>
              </a:rPr>
              <a:t>high water </a:t>
            </a:r>
            <a:r>
              <a:rPr lang="it-IT" sz="1600" dirty="0" err="1">
                <a:solidFill>
                  <a:prstClr val="black"/>
                </a:solidFill>
                <a:latin typeface="Calibri"/>
                <a:ea typeface="+mn-ea"/>
                <a:cs typeface="Arial" pitchFamily="34" charset="0"/>
              </a:rPr>
              <a:t>level</a:t>
            </a:r>
            <a:r>
              <a:rPr lang="it-IT" sz="1600" dirty="0">
                <a:solidFill>
                  <a:prstClr val="black"/>
                </a:solidFill>
                <a:latin typeface="Calibri"/>
                <a:ea typeface="+mn-ea"/>
                <a:cs typeface="Arial" pitchFamily="34" charset="0"/>
              </a:rPr>
              <a:t> </a:t>
            </a:r>
            <a:r>
              <a:rPr lang="it-IT" sz="1600" dirty="0" err="1">
                <a:solidFill>
                  <a:prstClr val="black"/>
                </a:solidFill>
                <a:latin typeface="Calibri"/>
                <a:ea typeface="+mn-ea"/>
                <a:cs typeface="Arial" pitchFamily="34" charset="0"/>
              </a:rPr>
              <a:t>class</a:t>
            </a:r>
            <a:r>
              <a:rPr lang="it-IT" sz="1600" dirty="0">
                <a:solidFill>
                  <a:prstClr val="black"/>
                </a:solidFill>
                <a:latin typeface="Calibri"/>
                <a:ea typeface="+mn-ea"/>
                <a:cs typeface="Arial" pitchFamily="34" charset="0"/>
              </a:rPr>
              <a:t> </a:t>
            </a:r>
            <a:r>
              <a:rPr lang="it-IT" sz="1600" dirty="0" err="1">
                <a:solidFill>
                  <a:prstClr val="black"/>
                </a:solidFill>
                <a:latin typeface="Calibri"/>
                <a:ea typeface="+mn-ea"/>
                <a:cs typeface="Arial" pitchFamily="34" charset="0"/>
              </a:rPr>
              <a:t>index</a:t>
            </a:r>
            <a:endParaRPr lang="it-IT" sz="1600" dirty="0">
              <a:solidFill>
                <a:prstClr val="black"/>
              </a:solidFill>
              <a:latin typeface="Calibri"/>
              <a:ea typeface="+mn-ea"/>
              <a:cs typeface="Arial" pitchFamily="34" charset="0"/>
            </a:endParaRPr>
          </a:p>
        </p:txBody>
      </p:sp>
      <p:sp>
        <p:nvSpPr>
          <p:cNvPr id="25" name="Text Box 15"/>
          <p:cNvSpPr txBox="1">
            <a:spLocks noChangeArrowheads="1"/>
          </p:cNvSpPr>
          <p:nvPr/>
        </p:nvSpPr>
        <p:spPr bwMode="auto">
          <a:xfrm>
            <a:off x="1645053" y="66110"/>
            <a:ext cx="2024327" cy="336550"/>
          </a:xfrm>
          <a:prstGeom prst="rect">
            <a:avLst/>
          </a:prstGeom>
          <a:noFill/>
          <a:ln w="9525">
            <a:noFill/>
            <a:miter lim="800000"/>
            <a:headEnd/>
            <a:tailEnd/>
          </a:ln>
        </p:spPr>
        <p:txBody>
          <a:bodyPr wrap="none">
            <a:spAutoFit/>
          </a:bodyPr>
          <a:ls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a:lstStyle>
          <a:p>
            <a:r>
              <a:rPr lang="it-IT" sz="1600" b="0" dirty="0">
                <a:solidFill>
                  <a:prstClr val="white"/>
                </a:solidFill>
                <a:latin typeface="Arial" pitchFamily="34" charset="0"/>
                <a:cs typeface="Arial" pitchFamily="34" charset="0"/>
              </a:rPr>
              <a:t>VALAGRO GROUP</a:t>
            </a:r>
            <a:r>
              <a:rPr lang="it-IT" sz="1600" b="0" dirty="0">
                <a:solidFill>
                  <a:prstClr val="black"/>
                </a:solidFill>
                <a:latin typeface="Arial" pitchFamily="34" charset="0"/>
                <a:cs typeface="Arial" pitchFamily="34" charset="0"/>
              </a:rPr>
              <a:t> </a:t>
            </a:r>
          </a:p>
        </p:txBody>
      </p:sp>
      <p:sp>
        <p:nvSpPr>
          <p:cNvPr id="28" name="CasellaDiTesto 27"/>
          <p:cNvSpPr txBox="1"/>
          <p:nvPr/>
        </p:nvSpPr>
        <p:spPr>
          <a:xfrm>
            <a:off x="4292187" y="5958445"/>
            <a:ext cx="407537" cy="369332"/>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none" rtlCol="0">
            <a:spAutoFit/>
          </a:bodyPr>
          <a:lstStyle/>
          <a:p>
            <a:pPr algn="ctr" eaLnBrk="1" fontAlgn="auto" hangingPunct="1">
              <a:spcBef>
                <a:spcPts val="0"/>
              </a:spcBef>
              <a:spcAft>
                <a:spcPts val="0"/>
              </a:spcAft>
            </a:pPr>
            <a:r>
              <a:rPr lang="es-ES_tradnl" sz="1800" dirty="0">
                <a:solidFill>
                  <a:prstClr val="white"/>
                </a:solidFill>
                <a:cs typeface="Arial" pitchFamily="34" charset="0"/>
              </a:rPr>
              <a:t>S1</a:t>
            </a:r>
          </a:p>
        </p:txBody>
      </p:sp>
      <p:sp>
        <p:nvSpPr>
          <p:cNvPr id="39" name="CasellaDiTesto 38"/>
          <p:cNvSpPr txBox="1"/>
          <p:nvPr/>
        </p:nvSpPr>
        <p:spPr>
          <a:xfrm>
            <a:off x="6292707" y="5929331"/>
            <a:ext cx="407537" cy="369332"/>
          </a:xfrm>
          <a:prstGeom prst="rect">
            <a:avLst/>
          </a:prstGeom>
          <a:solidFill>
            <a:srgbClr val="1CA6C6"/>
          </a:solidFill>
        </p:spPr>
        <p:style>
          <a:lnRef idx="0">
            <a:schemeClr val="accent3"/>
          </a:lnRef>
          <a:fillRef idx="3">
            <a:schemeClr val="accent3"/>
          </a:fillRef>
          <a:effectRef idx="3">
            <a:schemeClr val="accent3"/>
          </a:effectRef>
          <a:fontRef idx="minor">
            <a:schemeClr val="lt1"/>
          </a:fontRef>
        </p:style>
        <p:txBody>
          <a:bodyPr wrap="none" rtlCol="0">
            <a:spAutoFit/>
          </a:bodyPr>
          <a:lstStyle/>
          <a:p>
            <a:pPr algn="ctr" eaLnBrk="1" fontAlgn="auto" hangingPunct="1">
              <a:spcBef>
                <a:spcPts val="0"/>
              </a:spcBef>
              <a:spcAft>
                <a:spcPts val="0"/>
              </a:spcAft>
            </a:pPr>
            <a:r>
              <a:rPr lang="es-ES_tradnl" sz="1800" dirty="0">
                <a:solidFill>
                  <a:prstClr val="white"/>
                </a:solidFill>
                <a:cs typeface="Arial" pitchFamily="34" charset="0"/>
              </a:rPr>
              <a:t>S2</a:t>
            </a:r>
          </a:p>
        </p:txBody>
      </p:sp>
      <p:sp>
        <p:nvSpPr>
          <p:cNvPr id="41" name="CasellaDiTesto 40"/>
          <p:cNvSpPr txBox="1"/>
          <p:nvPr/>
        </p:nvSpPr>
        <p:spPr>
          <a:xfrm>
            <a:off x="8382313" y="5929331"/>
            <a:ext cx="407537" cy="369332"/>
          </a:xfrm>
          <a:prstGeom prst="rect">
            <a:avLst/>
          </a:prstGeom>
          <a:solidFill>
            <a:srgbClr val="0070C0"/>
          </a:solidFill>
          <a:ln>
            <a:solidFill>
              <a:schemeClr val="accent1"/>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eaLnBrk="1" fontAlgn="auto" hangingPunct="1">
              <a:spcBef>
                <a:spcPts val="0"/>
              </a:spcBef>
              <a:spcAft>
                <a:spcPts val="0"/>
              </a:spcAft>
            </a:pPr>
            <a:r>
              <a:rPr lang="es-ES_tradnl" sz="1800" dirty="0">
                <a:solidFill>
                  <a:prstClr val="white"/>
                </a:solidFill>
                <a:cs typeface="Arial" pitchFamily="34" charset="0"/>
              </a:rPr>
              <a:t>R</a:t>
            </a:r>
          </a:p>
        </p:txBody>
      </p:sp>
      <p:sp>
        <p:nvSpPr>
          <p:cNvPr id="46" name="Rettangolo arrotondato 45"/>
          <p:cNvSpPr/>
          <p:nvPr/>
        </p:nvSpPr>
        <p:spPr>
          <a:xfrm>
            <a:off x="3428624" y="5647127"/>
            <a:ext cx="1916420" cy="2788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sp>
        <p:nvSpPr>
          <p:cNvPr id="47" name="Rettangolo arrotondato 46"/>
          <p:cNvSpPr/>
          <p:nvPr/>
        </p:nvSpPr>
        <p:spPr>
          <a:xfrm>
            <a:off x="5347489" y="5633687"/>
            <a:ext cx="2267622" cy="285752"/>
          </a:xfrm>
          <a:prstGeom prst="roundRect">
            <a:avLst/>
          </a:prstGeom>
          <a:noFill/>
          <a:ln>
            <a:solidFill>
              <a:srgbClr val="1CA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sp>
        <p:nvSpPr>
          <p:cNvPr id="48" name="Rettangolo arrotondato 47"/>
          <p:cNvSpPr/>
          <p:nvPr/>
        </p:nvSpPr>
        <p:spPr>
          <a:xfrm>
            <a:off x="7702601" y="5633687"/>
            <a:ext cx="2000524" cy="28575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sp>
        <p:nvSpPr>
          <p:cNvPr id="35" name="CasellaDiTesto 1"/>
          <p:cNvSpPr txBox="1"/>
          <p:nvPr/>
        </p:nvSpPr>
        <p:spPr>
          <a:xfrm>
            <a:off x="2418037" y="1887403"/>
            <a:ext cx="914519" cy="32673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fontAlgn="auto" hangingPunct="1">
              <a:spcBef>
                <a:spcPts val="0"/>
              </a:spcBef>
              <a:spcAft>
                <a:spcPts val="0"/>
              </a:spcAft>
            </a:pPr>
            <a:r>
              <a:rPr lang="it-IT" sz="1800" dirty="0">
                <a:solidFill>
                  <a:prstClr val="black"/>
                </a:solidFill>
              </a:rPr>
              <a:t>Indução de estresse</a:t>
            </a:r>
          </a:p>
        </p:txBody>
      </p:sp>
      <p:sp>
        <p:nvSpPr>
          <p:cNvPr id="36" name="Saetta 35"/>
          <p:cNvSpPr/>
          <p:nvPr/>
        </p:nvSpPr>
        <p:spPr>
          <a:xfrm>
            <a:off x="2702915" y="2256356"/>
            <a:ext cx="392027" cy="624876"/>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pic>
        <p:nvPicPr>
          <p:cNvPr id="37" name="Immagine 17" descr="megafo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7212" y="3848749"/>
            <a:ext cx="1286051" cy="328861"/>
          </a:xfrm>
          <a:prstGeom prst="rect">
            <a:avLst/>
          </a:prstGeom>
          <a:noFill/>
          <a:ln w="9525">
            <a:noFill/>
            <a:miter lim="800000"/>
            <a:headEnd/>
            <a:tailEnd/>
          </a:ln>
        </p:spPr>
      </p:pic>
      <p:sp>
        <p:nvSpPr>
          <p:cNvPr id="38" name="Freccia in su 37"/>
          <p:cNvSpPr/>
          <p:nvPr/>
        </p:nvSpPr>
        <p:spPr bwMode="auto">
          <a:xfrm>
            <a:off x="3071391" y="3292405"/>
            <a:ext cx="357237" cy="417382"/>
          </a:xfrm>
          <a:prstGeom prst="upArrow">
            <a:avLst/>
          </a:prstGeom>
          <a:solidFill>
            <a:schemeClr val="bg1">
              <a:lumMod val="50000"/>
            </a:schemeClr>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b="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a typeface="ＭＳ Ｐゴシック" pitchFamily="1" charset="-128"/>
            </a:endParaRPr>
          </a:p>
        </p:txBody>
      </p:sp>
      <p:sp>
        <p:nvSpPr>
          <p:cNvPr id="49" name="Rettangolo 48"/>
          <p:cNvSpPr/>
          <p:nvPr/>
        </p:nvSpPr>
        <p:spPr>
          <a:xfrm>
            <a:off x="4404443" y="4438627"/>
            <a:ext cx="1423973" cy="338554"/>
          </a:xfrm>
          <a:prstGeom prst="rect">
            <a:avLst/>
          </a:prstGeom>
        </p:spPr>
        <p:txBody>
          <a:bodyPr wrap="none">
            <a:spAutoFit/>
          </a:bodyPr>
          <a:lstStyle/>
          <a:p>
            <a:pPr eaLnBrk="1" fontAlgn="auto" hangingPunct="1">
              <a:spcBef>
                <a:spcPts val="0"/>
              </a:spcBef>
              <a:spcAft>
                <a:spcPts val="0"/>
              </a:spcAft>
            </a:pPr>
            <a:r>
              <a:rPr lang="it-IT" sz="1600" dirty="0">
                <a:solidFill>
                  <a:prstClr val="black"/>
                </a:solidFill>
                <a:latin typeface="Calibri"/>
                <a:ea typeface="+mn-ea"/>
                <a:cs typeface="Arial" pitchFamily="34" charset="0"/>
              </a:rPr>
              <a:t>+ 50 ml </a:t>
            </a:r>
            <a:r>
              <a:rPr lang="it-IT" sz="1600" dirty="0" err="1">
                <a:solidFill>
                  <a:prstClr val="black"/>
                </a:solidFill>
                <a:latin typeface="Calibri"/>
                <a:ea typeface="+mn-ea"/>
                <a:cs typeface="Arial" pitchFamily="34" charset="0"/>
              </a:rPr>
              <a:t>of</a:t>
            </a:r>
            <a:r>
              <a:rPr lang="it-IT" sz="1600" dirty="0">
                <a:solidFill>
                  <a:prstClr val="black"/>
                </a:solidFill>
                <a:latin typeface="Calibri"/>
                <a:ea typeface="+mn-ea"/>
                <a:cs typeface="Arial" pitchFamily="34" charset="0"/>
              </a:rPr>
              <a:t> </a:t>
            </a:r>
            <a:r>
              <a:rPr lang="it-IT" sz="1600" dirty="0">
                <a:solidFill>
                  <a:prstClr val="black"/>
                </a:solidFill>
                <a:latin typeface="Calibri"/>
                <a:ea typeface="ＭＳ Ｐゴシック" pitchFamily="1" charset="-128"/>
                <a:cs typeface="Arial" pitchFamily="34" charset="0"/>
              </a:rPr>
              <a:t>H</a:t>
            </a:r>
            <a:r>
              <a:rPr lang="it-IT" sz="1600" baseline="-25000" dirty="0">
                <a:solidFill>
                  <a:prstClr val="black"/>
                </a:solidFill>
                <a:latin typeface="Calibri"/>
                <a:ea typeface="ＭＳ Ｐゴシック" pitchFamily="1" charset="-128"/>
                <a:cs typeface="Arial" pitchFamily="34" charset="0"/>
              </a:rPr>
              <a:t>2</a:t>
            </a:r>
            <a:r>
              <a:rPr lang="it-IT" sz="1600" dirty="0">
                <a:solidFill>
                  <a:prstClr val="black"/>
                </a:solidFill>
                <a:latin typeface="Calibri"/>
                <a:ea typeface="ＭＳ Ｐゴシック" pitchFamily="1" charset="-128"/>
                <a:cs typeface="Arial" pitchFamily="34" charset="0"/>
              </a:rPr>
              <a:t>0</a:t>
            </a:r>
            <a:r>
              <a:rPr lang="it-IT" sz="1600" dirty="0">
                <a:solidFill>
                  <a:prstClr val="black"/>
                </a:solidFill>
                <a:latin typeface="Calibri"/>
                <a:ea typeface="+mn-ea"/>
                <a:cs typeface="Arial" pitchFamily="34" charset="0"/>
              </a:rPr>
              <a:t> </a:t>
            </a:r>
          </a:p>
        </p:txBody>
      </p:sp>
      <p:sp>
        <p:nvSpPr>
          <p:cNvPr id="50" name="CasellaDiTesto 1"/>
          <p:cNvSpPr txBox="1"/>
          <p:nvPr/>
        </p:nvSpPr>
        <p:spPr>
          <a:xfrm>
            <a:off x="8077706" y="4444833"/>
            <a:ext cx="1110720" cy="45787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fontAlgn="auto" hangingPunct="1">
              <a:spcBef>
                <a:spcPts val="0"/>
              </a:spcBef>
              <a:spcAft>
                <a:spcPts val="0"/>
              </a:spcAft>
            </a:pPr>
            <a:r>
              <a:rPr lang="it-IT" sz="1600" b="0" dirty="0">
                <a:solidFill>
                  <a:prstClr val="black"/>
                </a:solidFill>
                <a:latin typeface="Arial" pitchFamily="34" charset="0"/>
                <a:cs typeface="Arial" pitchFamily="34" charset="0"/>
              </a:rPr>
              <a:t>+</a:t>
            </a:r>
            <a:r>
              <a:rPr lang="it-IT" sz="1600" dirty="0">
                <a:solidFill>
                  <a:prstClr val="black"/>
                </a:solidFill>
                <a:latin typeface="Arial" pitchFamily="34" charset="0"/>
                <a:cs typeface="Arial" pitchFamily="34" charset="0"/>
              </a:rPr>
              <a:t>200 </a:t>
            </a:r>
            <a:r>
              <a:rPr lang="it-IT" sz="1600" dirty="0">
                <a:solidFill>
                  <a:prstClr val="black"/>
                </a:solidFill>
                <a:cs typeface="Arial" pitchFamily="34" charset="0"/>
              </a:rPr>
              <a:t>ml</a:t>
            </a:r>
            <a:r>
              <a:rPr lang="it-IT" sz="1600" dirty="0">
                <a:solidFill>
                  <a:prstClr val="black"/>
                </a:solidFill>
                <a:latin typeface="Arial" pitchFamily="34" charset="0"/>
                <a:cs typeface="Arial" pitchFamily="34" charset="0"/>
              </a:rPr>
              <a:t> </a:t>
            </a:r>
            <a:r>
              <a:rPr lang="it-IT" sz="1600" b="0" dirty="0">
                <a:solidFill>
                  <a:prstClr val="black"/>
                </a:solidFill>
                <a:latin typeface="Arial" pitchFamily="34" charset="0"/>
                <a:cs typeface="Arial" pitchFamily="34" charset="0"/>
              </a:rPr>
              <a:t>of H20 </a:t>
            </a:r>
          </a:p>
          <a:p>
            <a:pPr algn="ctr" eaLnBrk="1" fontAlgn="auto" hangingPunct="1">
              <a:spcBef>
                <a:spcPts val="0"/>
              </a:spcBef>
              <a:spcAft>
                <a:spcPts val="0"/>
              </a:spcAft>
            </a:pPr>
            <a:r>
              <a:rPr lang="it-IT" sz="1600" dirty="0">
                <a:solidFill>
                  <a:prstClr val="black"/>
                </a:solidFill>
                <a:latin typeface="Arial" pitchFamily="34" charset="0"/>
                <a:cs typeface="Arial" pitchFamily="34" charset="0"/>
              </a:rPr>
              <a:t>(</a:t>
            </a:r>
            <a:r>
              <a:rPr lang="it-IT" sz="1600" dirty="0" err="1">
                <a:solidFill>
                  <a:prstClr val="black"/>
                </a:solidFill>
                <a:latin typeface="Arial" pitchFamily="34" charset="0"/>
                <a:cs typeface="Arial" pitchFamily="34" charset="0"/>
              </a:rPr>
              <a:t>Recovery</a:t>
            </a:r>
            <a:r>
              <a:rPr lang="it-IT" sz="1600" dirty="0">
                <a:solidFill>
                  <a:prstClr val="black"/>
                </a:solidFill>
                <a:latin typeface="Arial" pitchFamily="34" charset="0"/>
                <a:cs typeface="Arial" pitchFamily="34" charset="0"/>
              </a:rPr>
              <a:t>)</a:t>
            </a:r>
          </a:p>
        </p:txBody>
      </p:sp>
      <p:pic>
        <p:nvPicPr>
          <p:cNvPr id="51" name="Immagine 5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9524" y="4191354"/>
            <a:ext cx="297440" cy="297401"/>
          </a:xfrm>
          <a:prstGeom prst="rect">
            <a:avLst/>
          </a:prstGeom>
        </p:spPr>
      </p:pic>
      <p:sp>
        <p:nvSpPr>
          <p:cNvPr id="52" name="Freccia in su 51"/>
          <p:cNvSpPr/>
          <p:nvPr/>
        </p:nvSpPr>
        <p:spPr bwMode="auto">
          <a:xfrm rot="10800000">
            <a:off x="4952842" y="4868891"/>
            <a:ext cx="357237" cy="417382"/>
          </a:xfrm>
          <a:prstGeom prst="upArrow">
            <a:avLst/>
          </a:prstGeom>
          <a:solidFill>
            <a:schemeClr val="bg1">
              <a:lumMod val="50000"/>
            </a:schemeClr>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b="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a typeface="ＭＳ Ｐゴシック" pitchFamily="1" charset="-128"/>
            </a:endParaRPr>
          </a:p>
        </p:txBody>
      </p:sp>
      <p:sp>
        <p:nvSpPr>
          <p:cNvPr id="53" name="Freccia in su 52"/>
          <p:cNvSpPr/>
          <p:nvPr/>
        </p:nvSpPr>
        <p:spPr bwMode="auto">
          <a:xfrm>
            <a:off x="8382317" y="3336862"/>
            <a:ext cx="357237" cy="417382"/>
          </a:xfrm>
          <a:prstGeom prst="upArrow">
            <a:avLst/>
          </a:prstGeom>
          <a:solidFill>
            <a:schemeClr val="bg1">
              <a:lumMod val="50000"/>
            </a:schemeClr>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z="1000" b="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a typeface="ＭＳ Ｐゴシック" pitchFamily="1" charset="-128"/>
            </a:endParaRPr>
          </a:p>
        </p:txBody>
      </p:sp>
      <p:pic>
        <p:nvPicPr>
          <p:cNvPr id="54" name="Immagine 5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34419" y="3875538"/>
            <a:ext cx="682350" cy="682261"/>
          </a:xfrm>
          <a:prstGeom prst="rect">
            <a:avLst/>
          </a:prstGeom>
        </p:spPr>
      </p:pic>
      <p:pic>
        <p:nvPicPr>
          <p:cNvPr id="55" name="Immagine 17" descr="megafol.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7156" y="1946654"/>
            <a:ext cx="1486873" cy="380214"/>
          </a:xfrm>
          <a:prstGeom prst="rect">
            <a:avLst/>
          </a:prstGeom>
          <a:noFill/>
          <a:ln w="9525">
            <a:noFill/>
            <a:miter lim="800000"/>
            <a:headEnd/>
            <a:tailEnd/>
          </a:ln>
        </p:spPr>
      </p:pic>
      <p:sp>
        <p:nvSpPr>
          <p:cNvPr id="56" name="CasellaDiTesto 55"/>
          <p:cNvSpPr txBox="1"/>
          <p:nvPr/>
        </p:nvSpPr>
        <p:spPr>
          <a:xfrm>
            <a:off x="9116211" y="1526702"/>
            <a:ext cx="1417110" cy="461665"/>
          </a:xfrm>
          <a:prstGeom prst="rect">
            <a:avLst/>
          </a:prstGeom>
          <a:noFill/>
        </p:spPr>
        <p:txBody>
          <a:bodyPr wrap="none" rtlCol="0">
            <a:spAutoFit/>
          </a:bodyPr>
          <a:lstStyle/>
          <a:p>
            <a:pPr eaLnBrk="1" fontAlgn="auto" hangingPunct="1">
              <a:spcBef>
                <a:spcPts val="0"/>
              </a:spcBef>
              <a:spcAft>
                <a:spcPts val="0"/>
              </a:spcAft>
            </a:pPr>
            <a:r>
              <a:rPr lang="it-IT" dirty="0">
                <a:solidFill>
                  <a:srgbClr val="0070C0"/>
                </a:solidFill>
                <a:latin typeface="Calibri"/>
                <a:ea typeface="+mn-ea"/>
              </a:rPr>
              <a:t>CONTROL</a:t>
            </a:r>
          </a:p>
        </p:txBody>
      </p:sp>
      <p:sp>
        <p:nvSpPr>
          <p:cNvPr id="57" name="CasellaDiTesto 56"/>
          <p:cNvSpPr txBox="1"/>
          <p:nvPr/>
        </p:nvSpPr>
        <p:spPr>
          <a:xfrm>
            <a:off x="9380540" y="2506323"/>
            <a:ext cx="1576922" cy="461665"/>
          </a:xfrm>
          <a:prstGeom prst="rect">
            <a:avLst/>
          </a:prstGeom>
          <a:noFill/>
        </p:spPr>
        <p:txBody>
          <a:bodyPr wrap="square" rtlCol="0">
            <a:spAutoFit/>
          </a:bodyPr>
          <a:lstStyle/>
          <a:p>
            <a:pPr eaLnBrk="1" fontAlgn="auto" hangingPunct="1">
              <a:spcBef>
                <a:spcPts val="0"/>
              </a:spcBef>
              <a:spcAft>
                <a:spcPts val="0"/>
              </a:spcAft>
            </a:pPr>
            <a:r>
              <a:rPr lang="it-IT" dirty="0">
                <a:solidFill>
                  <a:srgbClr val="92D050"/>
                </a:solidFill>
                <a:latin typeface="Calibri"/>
                <a:ea typeface="+mn-ea"/>
              </a:rPr>
              <a:t>ESTRESSE</a:t>
            </a:r>
          </a:p>
        </p:txBody>
      </p:sp>
      <p:sp>
        <p:nvSpPr>
          <p:cNvPr id="2" name="CasellaDiTesto 1"/>
          <p:cNvSpPr txBox="1"/>
          <p:nvPr/>
        </p:nvSpPr>
        <p:spPr>
          <a:xfrm>
            <a:off x="10920536" y="1948770"/>
            <a:ext cx="1374607" cy="400110"/>
          </a:xfrm>
          <a:prstGeom prst="rect">
            <a:avLst/>
          </a:prstGeom>
          <a:noFill/>
        </p:spPr>
        <p:txBody>
          <a:bodyPr wrap="none" rtlCol="0">
            <a:spAutoFit/>
          </a:bodyPr>
          <a:lstStyle/>
          <a:p>
            <a:pPr eaLnBrk="1" fontAlgn="auto" hangingPunct="1">
              <a:spcBef>
                <a:spcPts val="0"/>
              </a:spcBef>
              <a:spcAft>
                <a:spcPts val="0"/>
              </a:spcAft>
            </a:pPr>
            <a:r>
              <a:rPr lang="it-IT" sz="2000" dirty="0">
                <a:solidFill>
                  <a:prstClr val="black"/>
                </a:solidFill>
                <a:latin typeface="Calibri"/>
                <a:ea typeface="+mn-ea"/>
              </a:rPr>
              <a:t>+ ESTRESSE</a:t>
            </a:r>
            <a:endParaRPr lang="en-US" sz="2000" dirty="0">
              <a:solidFill>
                <a:prstClr val="black"/>
              </a:solidFill>
              <a:latin typeface="Calibri"/>
              <a:ea typeface="+mn-ea"/>
            </a:endParaRPr>
          </a:p>
        </p:txBody>
      </p:sp>
      <p:sp>
        <p:nvSpPr>
          <p:cNvPr id="26" name="Rettangolo 4">
            <a:extLst>
              <a:ext uri="{FF2B5EF4-FFF2-40B4-BE49-F238E27FC236}">
                <a16:creationId xmlns:a16="http://schemas.microsoft.com/office/drawing/2014/main" id="{9F862A07-A8AE-4860-87B0-8208EA1F8B0A}"/>
              </a:ext>
            </a:extLst>
          </p:cNvPr>
          <p:cNvSpPr>
            <a:spLocks noChangeArrowheads="1"/>
          </p:cNvSpPr>
          <p:nvPr/>
        </p:nvSpPr>
        <p:spPr bwMode="auto">
          <a:xfrm>
            <a:off x="407368" y="1052736"/>
            <a:ext cx="7635424" cy="58477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it-IT" sz="3200" dirty="0">
                <a:solidFill>
                  <a:srgbClr val="235754"/>
                </a:solidFill>
                <a:latin typeface="Arial" panose="020B0604020202020204" pitchFamily="34" charset="0"/>
                <a:ea typeface="+mn-ea"/>
                <a:cs typeface="Arial" panose="020B0604020202020204" pitchFamily="34" charset="0"/>
              </a:rPr>
              <a:t>3. NIR (</a:t>
            </a:r>
            <a:r>
              <a:rPr lang="it-IT" sz="3200" u="sng" dirty="0">
                <a:solidFill>
                  <a:srgbClr val="235754"/>
                </a:solidFill>
                <a:latin typeface="Arial" panose="020B0604020202020204" pitchFamily="34" charset="0"/>
                <a:ea typeface="+mn-ea"/>
                <a:cs typeface="Arial" panose="020B0604020202020204" pitchFamily="34" charset="0"/>
              </a:rPr>
              <a:t>N</a:t>
            </a:r>
            <a:r>
              <a:rPr lang="it-IT" sz="3200" dirty="0">
                <a:solidFill>
                  <a:srgbClr val="235754"/>
                </a:solidFill>
                <a:latin typeface="Arial" panose="020B0604020202020204" pitchFamily="34" charset="0"/>
                <a:ea typeface="+mn-ea"/>
                <a:cs typeface="Arial" panose="020B0604020202020204" pitchFamily="34" charset="0"/>
              </a:rPr>
              <a:t>ear-</a:t>
            </a:r>
            <a:r>
              <a:rPr lang="it-IT" sz="3200" u="sng" dirty="0">
                <a:solidFill>
                  <a:srgbClr val="235754"/>
                </a:solidFill>
                <a:latin typeface="Arial" panose="020B0604020202020204" pitchFamily="34" charset="0"/>
                <a:ea typeface="+mn-ea"/>
                <a:cs typeface="Arial" panose="020B0604020202020204" pitchFamily="34" charset="0"/>
              </a:rPr>
              <a:t>I</a:t>
            </a:r>
            <a:r>
              <a:rPr lang="it-IT" sz="3200" dirty="0">
                <a:solidFill>
                  <a:srgbClr val="235754"/>
                </a:solidFill>
                <a:latin typeface="Arial" panose="020B0604020202020204" pitchFamily="34" charset="0"/>
                <a:ea typeface="+mn-ea"/>
                <a:cs typeface="Arial" panose="020B0604020202020204" pitchFamily="34" charset="0"/>
              </a:rPr>
              <a:t>nfra</a:t>
            </a:r>
            <a:r>
              <a:rPr lang="it-IT" sz="3200" u="sng" dirty="0">
                <a:solidFill>
                  <a:srgbClr val="235754"/>
                </a:solidFill>
                <a:latin typeface="Arial" panose="020B0604020202020204" pitchFamily="34" charset="0"/>
                <a:ea typeface="+mn-ea"/>
                <a:cs typeface="Arial" panose="020B0604020202020204" pitchFamily="34" charset="0"/>
              </a:rPr>
              <a:t>R</a:t>
            </a:r>
            <a:r>
              <a:rPr lang="it-IT" sz="3200" dirty="0">
                <a:solidFill>
                  <a:srgbClr val="235754"/>
                </a:solidFill>
                <a:latin typeface="Arial" panose="020B0604020202020204" pitchFamily="34" charset="0"/>
                <a:ea typeface="+mn-ea"/>
                <a:cs typeface="Arial" panose="020B0604020202020204" pitchFamily="34" charset="0"/>
              </a:rPr>
              <a:t>ed) </a:t>
            </a:r>
            <a:r>
              <a:rPr lang="it-IT" dirty="0">
                <a:solidFill>
                  <a:srgbClr val="235754"/>
                </a:solidFill>
                <a:latin typeface="Arial" panose="020B0604020202020204" pitchFamily="34" charset="0"/>
                <a:ea typeface="+mn-ea"/>
                <a:cs typeface="Arial" panose="020B0604020202020204" pitchFamily="34" charset="0"/>
                <a:sym typeface="Wingdings" pitchFamily="2" charset="2"/>
              </a:rPr>
              <a:t></a:t>
            </a:r>
            <a:r>
              <a:rPr lang="it-IT" sz="3200" dirty="0">
                <a:solidFill>
                  <a:srgbClr val="235754"/>
                </a:solidFill>
                <a:latin typeface="Arial" panose="020B0604020202020204" pitchFamily="34" charset="0"/>
                <a:ea typeface="+mn-ea"/>
                <a:cs typeface="Arial" panose="020B0604020202020204" pitchFamily="34" charset="0"/>
                <a:sym typeface="Wingdings" pitchFamily="2" charset="2"/>
              </a:rPr>
              <a:t> teor de água</a:t>
            </a:r>
            <a:endParaRPr lang="it-IT" sz="3200" dirty="0">
              <a:solidFill>
                <a:srgbClr val="235754"/>
              </a:solidFill>
              <a:latin typeface="Arial" panose="020B0604020202020204" pitchFamily="34" charset="0"/>
              <a:ea typeface="+mn-ea"/>
              <a:cs typeface="Arial" panose="020B0604020202020204" pitchFamily="34" charset="0"/>
            </a:endParaRPr>
          </a:p>
        </p:txBody>
      </p:sp>
      <p:sp>
        <p:nvSpPr>
          <p:cNvPr id="59" name="CasellaDiTesto 1">
            <a:extLst>
              <a:ext uri="{FF2B5EF4-FFF2-40B4-BE49-F238E27FC236}">
                <a16:creationId xmlns:a16="http://schemas.microsoft.com/office/drawing/2014/main" id="{56E96E96-64C3-4EB0-90A5-AFC7B255512B}"/>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60" name="Gruppo 1">
            <a:extLst>
              <a:ext uri="{FF2B5EF4-FFF2-40B4-BE49-F238E27FC236}">
                <a16:creationId xmlns:a16="http://schemas.microsoft.com/office/drawing/2014/main" id="{6AAFE35F-8D60-4098-A6FD-9C2EB220C730}"/>
              </a:ext>
            </a:extLst>
          </p:cNvPr>
          <p:cNvGrpSpPr/>
          <p:nvPr/>
        </p:nvGrpSpPr>
        <p:grpSpPr>
          <a:xfrm>
            <a:off x="479376" y="622205"/>
            <a:ext cx="5710447" cy="369332"/>
            <a:chOff x="551384" y="1052736"/>
            <a:chExt cx="5492101" cy="369332"/>
          </a:xfrm>
        </p:grpSpPr>
        <p:sp>
          <p:nvSpPr>
            <p:cNvPr id="61" name="Pentagon 41">
              <a:extLst>
                <a:ext uri="{FF2B5EF4-FFF2-40B4-BE49-F238E27FC236}">
                  <a16:creationId xmlns:a16="http://schemas.microsoft.com/office/drawing/2014/main" id="{CA8E8744-E712-41D2-AF7F-AF5D660B70D2}"/>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2" name="Chevron 42">
              <a:extLst>
                <a:ext uri="{FF2B5EF4-FFF2-40B4-BE49-F238E27FC236}">
                  <a16:creationId xmlns:a16="http://schemas.microsoft.com/office/drawing/2014/main" id="{E0B4442A-575E-483A-85EF-EA20F7543298}"/>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3" name="Chevron 43">
              <a:extLst>
                <a:ext uri="{FF2B5EF4-FFF2-40B4-BE49-F238E27FC236}">
                  <a16:creationId xmlns:a16="http://schemas.microsoft.com/office/drawing/2014/main" id="{ACA04A74-769F-488A-91B8-4E23597FD5D1}"/>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4" name="Chevron 44">
              <a:extLst>
                <a:ext uri="{FF2B5EF4-FFF2-40B4-BE49-F238E27FC236}">
                  <a16:creationId xmlns:a16="http://schemas.microsoft.com/office/drawing/2014/main" id="{8A79DD3F-5B9C-4C96-B5BA-756F10425293}"/>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5" name="Chevron 45">
              <a:extLst>
                <a:ext uri="{FF2B5EF4-FFF2-40B4-BE49-F238E27FC236}">
                  <a16:creationId xmlns:a16="http://schemas.microsoft.com/office/drawing/2014/main" id="{3D93A887-85D8-4874-B045-05966FD4A491}"/>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6" name="TextBox 46">
              <a:extLst>
                <a:ext uri="{FF2B5EF4-FFF2-40B4-BE49-F238E27FC236}">
                  <a16:creationId xmlns:a16="http://schemas.microsoft.com/office/drawing/2014/main" id="{2374FD00-B5E0-4C75-8585-089FCC3856CE}"/>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7" name="TextBox 47">
              <a:extLst>
                <a:ext uri="{FF2B5EF4-FFF2-40B4-BE49-F238E27FC236}">
                  <a16:creationId xmlns:a16="http://schemas.microsoft.com/office/drawing/2014/main" id="{CBB53C6F-E6A2-4851-BA15-5391809C0E20}"/>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8" name="TextBox 48">
              <a:extLst>
                <a:ext uri="{FF2B5EF4-FFF2-40B4-BE49-F238E27FC236}">
                  <a16:creationId xmlns:a16="http://schemas.microsoft.com/office/drawing/2014/main" id="{CAF90480-194E-49CA-9542-7123D6EEB3E5}"/>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69" name="TextBox 49">
              <a:extLst>
                <a:ext uri="{FF2B5EF4-FFF2-40B4-BE49-F238E27FC236}">
                  <a16:creationId xmlns:a16="http://schemas.microsoft.com/office/drawing/2014/main" id="{2ABC4134-EE8A-4F39-B73F-B046EF2CAA91}"/>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70" name="TextBox 50">
              <a:extLst>
                <a:ext uri="{FF2B5EF4-FFF2-40B4-BE49-F238E27FC236}">
                  <a16:creationId xmlns:a16="http://schemas.microsoft.com/office/drawing/2014/main" id="{2568F864-A9EA-4EC7-A4D5-78C58D03E6F5}"/>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278741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75517" y="5770846"/>
            <a:ext cx="255987" cy="246221"/>
          </a:xfrm>
          <a:prstGeom prst="rect">
            <a:avLst/>
          </a:prstGeom>
          <a:noFill/>
        </p:spPr>
        <p:txBody>
          <a:bodyPr wrap="none" rtlCol="0">
            <a:spAutoFit/>
          </a:bodyPr>
          <a:lstStyle/>
          <a:p>
            <a:r>
              <a:rPr lang="en-US" sz="1000" b="0" dirty="0">
                <a:solidFill>
                  <a:schemeClr val="bg2">
                    <a:lumMod val="75000"/>
                  </a:schemeClr>
                </a:solidFill>
              </a:rPr>
              <a:t>0</a:t>
            </a:r>
          </a:p>
        </p:txBody>
      </p:sp>
      <p:sp>
        <p:nvSpPr>
          <p:cNvPr id="9" name="TextBox 8"/>
          <p:cNvSpPr txBox="1"/>
          <p:nvPr/>
        </p:nvSpPr>
        <p:spPr>
          <a:xfrm>
            <a:off x="2135560" y="5770846"/>
            <a:ext cx="327308" cy="246221"/>
          </a:xfrm>
          <a:prstGeom prst="rect">
            <a:avLst/>
          </a:prstGeom>
          <a:noFill/>
        </p:spPr>
        <p:txBody>
          <a:bodyPr wrap="none" rtlCol="0">
            <a:spAutoFit/>
          </a:bodyPr>
          <a:lstStyle/>
          <a:p>
            <a:r>
              <a:rPr lang="en-US" sz="1000" b="0" dirty="0">
                <a:solidFill>
                  <a:schemeClr val="bg2">
                    <a:lumMod val="75000"/>
                  </a:schemeClr>
                </a:solidFill>
              </a:rPr>
              <a:t>10</a:t>
            </a:r>
          </a:p>
        </p:txBody>
      </p:sp>
      <p:sp>
        <p:nvSpPr>
          <p:cNvPr id="10" name="TextBox 9"/>
          <p:cNvSpPr txBox="1"/>
          <p:nvPr/>
        </p:nvSpPr>
        <p:spPr>
          <a:xfrm>
            <a:off x="2927648" y="5770846"/>
            <a:ext cx="327308" cy="246221"/>
          </a:xfrm>
          <a:prstGeom prst="rect">
            <a:avLst/>
          </a:prstGeom>
          <a:noFill/>
        </p:spPr>
        <p:txBody>
          <a:bodyPr wrap="none" rtlCol="0">
            <a:spAutoFit/>
          </a:bodyPr>
          <a:lstStyle/>
          <a:p>
            <a:r>
              <a:rPr lang="en-US" sz="1000" b="0" dirty="0">
                <a:solidFill>
                  <a:schemeClr val="bg2">
                    <a:lumMod val="75000"/>
                  </a:schemeClr>
                </a:solidFill>
              </a:rPr>
              <a:t>20</a:t>
            </a:r>
          </a:p>
        </p:txBody>
      </p:sp>
      <p:sp>
        <p:nvSpPr>
          <p:cNvPr id="11" name="TextBox 10"/>
          <p:cNvSpPr txBox="1"/>
          <p:nvPr/>
        </p:nvSpPr>
        <p:spPr>
          <a:xfrm>
            <a:off x="3719736" y="5770846"/>
            <a:ext cx="327308" cy="246221"/>
          </a:xfrm>
          <a:prstGeom prst="rect">
            <a:avLst/>
          </a:prstGeom>
          <a:noFill/>
        </p:spPr>
        <p:txBody>
          <a:bodyPr wrap="none" rtlCol="0">
            <a:spAutoFit/>
          </a:bodyPr>
          <a:lstStyle/>
          <a:p>
            <a:r>
              <a:rPr lang="en-US" sz="1000" b="0" dirty="0">
                <a:solidFill>
                  <a:schemeClr val="bg2">
                    <a:lumMod val="75000"/>
                  </a:schemeClr>
                </a:solidFill>
              </a:rPr>
              <a:t>30</a:t>
            </a:r>
          </a:p>
        </p:txBody>
      </p:sp>
      <p:sp>
        <p:nvSpPr>
          <p:cNvPr id="12" name="TextBox 11"/>
          <p:cNvSpPr txBox="1"/>
          <p:nvPr/>
        </p:nvSpPr>
        <p:spPr>
          <a:xfrm>
            <a:off x="263352" y="1690430"/>
            <a:ext cx="1224136" cy="3901068"/>
          </a:xfrm>
          <a:prstGeom prst="rect">
            <a:avLst/>
          </a:prstGeom>
          <a:noFill/>
        </p:spPr>
        <p:txBody>
          <a:bodyPr wrap="square" rtlCol="0">
            <a:spAutoFit/>
          </a:bodyPr>
          <a:lstStyle/>
          <a:p>
            <a:pPr algn="r">
              <a:lnSpc>
                <a:spcPct val="250000"/>
              </a:lnSpc>
            </a:pPr>
            <a:r>
              <a:rPr lang="en-US" sz="1000" b="0" dirty="0">
                <a:solidFill>
                  <a:schemeClr val="bg2">
                    <a:lumMod val="75000"/>
                  </a:schemeClr>
                </a:solidFill>
              </a:rPr>
              <a:t>Italy</a:t>
            </a:r>
          </a:p>
          <a:p>
            <a:pPr algn="r">
              <a:lnSpc>
                <a:spcPct val="250000"/>
              </a:lnSpc>
            </a:pPr>
            <a:r>
              <a:rPr lang="en-US" sz="1000" b="0" dirty="0">
                <a:solidFill>
                  <a:schemeClr val="bg2">
                    <a:lumMod val="75000"/>
                  </a:schemeClr>
                </a:solidFill>
              </a:rPr>
              <a:t>United States</a:t>
            </a:r>
          </a:p>
          <a:p>
            <a:pPr algn="r">
              <a:lnSpc>
                <a:spcPct val="250000"/>
              </a:lnSpc>
            </a:pPr>
            <a:r>
              <a:rPr lang="en-US" sz="1000" b="0" dirty="0">
                <a:solidFill>
                  <a:schemeClr val="bg2">
                    <a:lumMod val="75000"/>
                  </a:schemeClr>
                </a:solidFill>
              </a:rPr>
              <a:t>Brazil</a:t>
            </a:r>
          </a:p>
          <a:p>
            <a:pPr algn="r">
              <a:lnSpc>
                <a:spcPct val="250000"/>
              </a:lnSpc>
            </a:pPr>
            <a:r>
              <a:rPr lang="en-US" sz="1000" b="0" dirty="0">
                <a:solidFill>
                  <a:schemeClr val="bg2">
                    <a:lumMod val="75000"/>
                  </a:schemeClr>
                </a:solidFill>
              </a:rPr>
              <a:t>Poland</a:t>
            </a:r>
          </a:p>
          <a:p>
            <a:pPr algn="r">
              <a:lnSpc>
                <a:spcPct val="250000"/>
              </a:lnSpc>
            </a:pPr>
            <a:r>
              <a:rPr lang="en-US" sz="1000" b="0" dirty="0">
                <a:solidFill>
                  <a:schemeClr val="bg2">
                    <a:lumMod val="75000"/>
                  </a:schemeClr>
                </a:solidFill>
              </a:rPr>
              <a:t>Spain</a:t>
            </a:r>
          </a:p>
          <a:p>
            <a:pPr algn="r">
              <a:lnSpc>
                <a:spcPct val="250000"/>
              </a:lnSpc>
            </a:pPr>
            <a:r>
              <a:rPr lang="en-US" sz="1000" b="0" dirty="0">
                <a:solidFill>
                  <a:schemeClr val="bg2">
                    <a:lumMod val="75000"/>
                  </a:schemeClr>
                </a:solidFill>
              </a:rPr>
              <a:t>India</a:t>
            </a:r>
          </a:p>
          <a:p>
            <a:pPr algn="r">
              <a:lnSpc>
                <a:spcPct val="250000"/>
              </a:lnSpc>
            </a:pPr>
            <a:r>
              <a:rPr lang="en-US" sz="1000" b="0" dirty="0">
                <a:solidFill>
                  <a:schemeClr val="bg2">
                    <a:lumMod val="75000"/>
                  </a:schemeClr>
                </a:solidFill>
              </a:rPr>
              <a:t>Canada</a:t>
            </a:r>
          </a:p>
          <a:p>
            <a:pPr algn="r">
              <a:lnSpc>
                <a:spcPct val="250000"/>
              </a:lnSpc>
            </a:pPr>
            <a:r>
              <a:rPr lang="en-US" sz="1000" b="0" dirty="0">
                <a:solidFill>
                  <a:schemeClr val="bg2">
                    <a:lumMod val="75000"/>
                  </a:schemeClr>
                </a:solidFill>
              </a:rPr>
              <a:t>Egypt</a:t>
            </a:r>
          </a:p>
          <a:p>
            <a:pPr algn="r">
              <a:lnSpc>
                <a:spcPct val="250000"/>
              </a:lnSpc>
            </a:pPr>
            <a:r>
              <a:rPr lang="en-US" sz="1000" b="0" dirty="0">
                <a:solidFill>
                  <a:schemeClr val="bg2">
                    <a:lumMod val="75000"/>
                  </a:schemeClr>
                </a:solidFill>
              </a:rPr>
              <a:t>South Africa</a:t>
            </a:r>
          </a:p>
          <a:p>
            <a:pPr algn="r">
              <a:lnSpc>
                <a:spcPct val="250000"/>
              </a:lnSpc>
            </a:pPr>
            <a:r>
              <a:rPr lang="en-US" sz="1000" b="0" dirty="0">
                <a:solidFill>
                  <a:schemeClr val="bg2">
                    <a:lumMod val="75000"/>
                  </a:schemeClr>
                </a:solidFill>
              </a:rPr>
              <a:t>United Kingdom</a:t>
            </a:r>
          </a:p>
        </p:txBody>
      </p:sp>
      <p:sp>
        <p:nvSpPr>
          <p:cNvPr id="13" name="TextBox 12"/>
          <p:cNvSpPr txBox="1"/>
          <p:nvPr/>
        </p:nvSpPr>
        <p:spPr>
          <a:xfrm>
            <a:off x="4511824" y="5777325"/>
            <a:ext cx="327308" cy="246221"/>
          </a:xfrm>
          <a:prstGeom prst="rect">
            <a:avLst/>
          </a:prstGeom>
          <a:noFill/>
        </p:spPr>
        <p:txBody>
          <a:bodyPr wrap="none" rtlCol="0">
            <a:spAutoFit/>
          </a:bodyPr>
          <a:lstStyle/>
          <a:p>
            <a:r>
              <a:rPr lang="en-US" sz="1000" b="0" dirty="0">
                <a:solidFill>
                  <a:schemeClr val="bg2">
                    <a:lumMod val="75000"/>
                  </a:schemeClr>
                </a:solidFill>
              </a:rPr>
              <a:t>40</a:t>
            </a:r>
          </a:p>
        </p:txBody>
      </p:sp>
      <p:sp>
        <p:nvSpPr>
          <p:cNvPr id="14" name="TextBox 13"/>
          <p:cNvSpPr txBox="1"/>
          <p:nvPr/>
        </p:nvSpPr>
        <p:spPr>
          <a:xfrm>
            <a:off x="5336644" y="5777325"/>
            <a:ext cx="327308" cy="246221"/>
          </a:xfrm>
          <a:prstGeom prst="rect">
            <a:avLst/>
          </a:prstGeom>
          <a:noFill/>
        </p:spPr>
        <p:txBody>
          <a:bodyPr wrap="none" rtlCol="0">
            <a:spAutoFit/>
          </a:bodyPr>
          <a:lstStyle/>
          <a:p>
            <a:r>
              <a:rPr lang="en-US" sz="1000" b="0" dirty="0">
                <a:solidFill>
                  <a:schemeClr val="bg2">
                    <a:lumMod val="75000"/>
                  </a:schemeClr>
                </a:solidFill>
              </a:rPr>
              <a:t>50</a:t>
            </a:r>
          </a:p>
        </p:txBody>
      </p:sp>
      <p:sp>
        <p:nvSpPr>
          <p:cNvPr id="15" name="TextBox 14"/>
          <p:cNvSpPr txBox="1"/>
          <p:nvPr/>
        </p:nvSpPr>
        <p:spPr>
          <a:xfrm>
            <a:off x="6161464" y="5777325"/>
            <a:ext cx="327308" cy="246221"/>
          </a:xfrm>
          <a:prstGeom prst="rect">
            <a:avLst/>
          </a:prstGeom>
          <a:noFill/>
        </p:spPr>
        <p:txBody>
          <a:bodyPr wrap="none" rtlCol="0">
            <a:spAutoFit/>
          </a:bodyPr>
          <a:lstStyle/>
          <a:p>
            <a:r>
              <a:rPr lang="en-US" sz="1000" b="0" dirty="0">
                <a:solidFill>
                  <a:schemeClr val="bg2">
                    <a:lumMod val="75000"/>
                  </a:schemeClr>
                </a:solidFill>
              </a:rPr>
              <a:t>60</a:t>
            </a:r>
          </a:p>
        </p:txBody>
      </p:sp>
      <p:sp>
        <p:nvSpPr>
          <p:cNvPr id="16" name="TextBox 15"/>
          <p:cNvSpPr txBox="1"/>
          <p:nvPr/>
        </p:nvSpPr>
        <p:spPr>
          <a:xfrm>
            <a:off x="6960096" y="5777325"/>
            <a:ext cx="327308" cy="246221"/>
          </a:xfrm>
          <a:prstGeom prst="rect">
            <a:avLst/>
          </a:prstGeom>
          <a:noFill/>
        </p:spPr>
        <p:txBody>
          <a:bodyPr wrap="none" rtlCol="0">
            <a:spAutoFit/>
          </a:bodyPr>
          <a:lstStyle/>
          <a:p>
            <a:r>
              <a:rPr lang="en-US" sz="1000" b="0" dirty="0">
                <a:solidFill>
                  <a:schemeClr val="bg2">
                    <a:lumMod val="75000"/>
                  </a:schemeClr>
                </a:solidFill>
              </a:rPr>
              <a:t>70</a:t>
            </a:r>
          </a:p>
        </p:txBody>
      </p:sp>
      <p:sp>
        <p:nvSpPr>
          <p:cNvPr id="17" name="TextBox 16"/>
          <p:cNvSpPr txBox="1"/>
          <p:nvPr/>
        </p:nvSpPr>
        <p:spPr>
          <a:xfrm>
            <a:off x="7752184" y="5777325"/>
            <a:ext cx="327308" cy="246221"/>
          </a:xfrm>
          <a:prstGeom prst="rect">
            <a:avLst/>
          </a:prstGeom>
          <a:noFill/>
        </p:spPr>
        <p:txBody>
          <a:bodyPr wrap="none" rtlCol="0">
            <a:spAutoFit/>
          </a:bodyPr>
          <a:lstStyle/>
          <a:p>
            <a:r>
              <a:rPr lang="en-US" sz="1000" b="0" dirty="0">
                <a:solidFill>
                  <a:schemeClr val="bg2">
                    <a:lumMod val="75000"/>
                  </a:schemeClr>
                </a:solidFill>
              </a:rPr>
              <a:t>80</a:t>
            </a:r>
          </a:p>
        </p:txBody>
      </p:sp>
      <p:sp>
        <p:nvSpPr>
          <p:cNvPr id="18" name="TextBox 17"/>
          <p:cNvSpPr txBox="1"/>
          <p:nvPr/>
        </p:nvSpPr>
        <p:spPr>
          <a:xfrm>
            <a:off x="8577004" y="5777325"/>
            <a:ext cx="327308" cy="246221"/>
          </a:xfrm>
          <a:prstGeom prst="rect">
            <a:avLst/>
          </a:prstGeom>
          <a:noFill/>
        </p:spPr>
        <p:txBody>
          <a:bodyPr wrap="none" rtlCol="0">
            <a:spAutoFit/>
          </a:bodyPr>
          <a:lstStyle/>
          <a:p>
            <a:r>
              <a:rPr lang="en-US" sz="1000" b="0" dirty="0">
                <a:solidFill>
                  <a:schemeClr val="bg2">
                    <a:lumMod val="75000"/>
                  </a:schemeClr>
                </a:solidFill>
              </a:rPr>
              <a:t>90</a:t>
            </a:r>
          </a:p>
        </p:txBody>
      </p:sp>
      <p:sp>
        <p:nvSpPr>
          <p:cNvPr id="19" name="TextBox 18"/>
          <p:cNvSpPr txBox="1"/>
          <p:nvPr/>
        </p:nvSpPr>
        <p:spPr>
          <a:xfrm>
            <a:off x="9297771" y="5777325"/>
            <a:ext cx="398629" cy="246221"/>
          </a:xfrm>
          <a:prstGeom prst="rect">
            <a:avLst/>
          </a:prstGeom>
          <a:noFill/>
        </p:spPr>
        <p:txBody>
          <a:bodyPr wrap="none" rtlCol="0">
            <a:spAutoFit/>
          </a:bodyPr>
          <a:lstStyle/>
          <a:p>
            <a:r>
              <a:rPr lang="en-US" sz="1000" b="0" dirty="0">
                <a:solidFill>
                  <a:schemeClr val="bg2">
                    <a:lumMod val="75000"/>
                  </a:schemeClr>
                </a:solidFill>
              </a:rPr>
              <a:t>100</a:t>
            </a:r>
          </a:p>
        </p:txBody>
      </p:sp>
      <p:sp>
        <p:nvSpPr>
          <p:cNvPr id="20" name="TextBox 19"/>
          <p:cNvSpPr txBox="1"/>
          <p:nvPr/>
        </p:nvSpPr>
        <p:spPr>
          <a:xfrm>
            <a:off x="5375920" y="6137365"/>
            <a:ext cx="833256" cy="246221"/>
          </a:xfrm>
          <a:prstGeom prst="rect">
            <a:avLst/>
          </a:prstGeom>
          <a:noFill/>
        </p:spPr>
        <p:txBody>
          <a:bodyPr wrap="none" rtlCol="0">
            <a:spAutoFit/>
          </a:bodyPr>
          <a:lstStyle/>
          <a:p>
            <a:r>
              <a:rPr lang="en-US" sz="1000" b="0" dirty="0">
                <a:solidFill>
                  <a:schemeClr val="bg2">
                    <a:lumMod val="75000"/>
                  </a:schemeClr>
                </a:solidFill>
              </a:rPr>
              <a:t>Documents</a:t>
            </a:r>
          </a:p>
        </p:txBody>
      </p:sp>
      <p:pic>
        <p:nvPicPr>
          <p:cNvPr id="3" name="Picture 2" descr="Schermata 2018-01-24 alle 10.30.2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5480" y="1785261"/>
            <a:ext cx="8352928" cy="3950253"/>
          </a:xfrm>
          <a:prstGeom prst="rect">
            <a:avLst/>
          </a:prstGeom>
        </p:spPr>
      </p:pic>
      <p:sp>
        <p:nvSpPr>
          <p:cNvPr id="23" name="CasellaDiTesto 1">
            <a:extLst>
              <a:ext uri="{FF2B5EF4-FFF2-40B4-BE49-F238E27FC236}">
                <a16:creationId xmlns:a16="http://schemas.microsoft.com/office/drawing/2014/main" id="{4FC2EF89-7A4C-4CF2-91EE-41797018DA75}"/>
              </a:ext>
            </a:extLst>
          </p:cNvPr>
          <p:cNvSpPr txBox="1"/>
          <p:nvPr/>
        </p:nvSpPr>
        <p:spPr>
          <a:xfrm>
            <a:off x="432048" y="548680"/>
            <a:ext cx="11856640" cy="400110"/>
          </a:xfrm>
          <a:prstGeom prst="rect">
            <a:avLst/>
          </a:prstGeom>
          <a:noFill/>
        </p:spPr>
        <p:txBody>
          <a:bodyPr wrap="square" rtlCol="0">
            <a:spAutoFit/>
          </a:bodyPr>
          <a:lstStyle/>
          <a:p>
            <a:r>
              <a:rPr lang="pt-BR" sz="2000" dirty="0">
                <a:solidFill>
                  <a:schemeClr val="bg1">
                    <a:lumMod val="50000"/>
                  </a:schemeClr>
                </a:solidFill>
                <a:latin typeface="Arial"/>
              </a:rPr>
              <a:t>TOP 10 PAÍSES EM ARTIGOS CIENTÍFICOS USANDO A PALAVRA "BIOESTIMULANTE"</a:t>
            </a:r>
            <a:endParaRPr lang="en-US" sz="2000" dirty="0">
              <a:solidFill>
                <a:schemeClr val="bg1">
                  <a:lumMod val="50000"/>
                </a:schemeClr>
              </a:solidFill>
              <a:latin typeface="Arial"/>
            </a:endParaRPr>
          </a:p>
        </p:txBody>
      </p:sp>
      <p:sp>
        <p:nvSpPr>
          <p:cNvPr id="24" name="CasellaDiTesto 5">
            <a:extLst>
              <a:ext uri="{FF2B5EF4-FFF2-40B4-BE49-F238E27FC236}">
                <a16:creationId xmlns:a16="http://schemas.microsoft.com/office/drawing/2014/main" id="{0482C974-DFF5-438A-BB0F-9102D3A6551B}"/>
              </a:ext>
            </a:extLst>
          </p:cNvPr>
          <p:cNvSpPr txBox="1"/>
          <p:nvPr/>
        </p:nvSpPr>
        <p:spPr>
          <a:xfrm>
            <a:off x="420619" y="188640"/>
            <a:ext cx="8843731"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BIOESTIMULANTES DE PLANTAS</a:t>
            </a:r>
          </a:p>
        </p:txBody>
      </p:sp>
    </p:spTree>
    <p:extLst>
      <p:ext uri="{BB962C8B-B14F-4D97-AF65-F5344CB8AC3E}">
        <p14:creationId xmlns:p14="http://schemas.microsoft.com/office/powerpoint/2010/main" val="2002431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Grafico 22"/>
          <p:cNvGraphicFramePr>
            <a:graphicFrameLocks/>
          </p:cNvGraphicFramePr>
          <p:nvPr>
            <p:extLst>
              <p:ext uri="{D42A27DB-BD31-4B8C-83A1-F6EECF244321}">
                <p14:modId xmlns:p14="http://schemas.microsoft.com/office/powerpoint/2010/main" val="2469760849"/>
              </p:ext>
            </p:extLst>
          </p:nvPr>
        </p:nvGraphicFramePr>
        <p:xfrm>
          <a:off x="794" y="1851098"/>
          <a:ext cx="11714264" cy="4357719"/>
        </p:xfrm>
        <a:graphic>
          <a:graphicData uri="http://schemas.openxmlformats.org/drawingml/2006/chart">
            <c:chart xmlns:c="http://schemas.openxmlformats.org/drawingml/2006/chart" xmlns:r="http://schemas.openxmlformats.org/officeDocument/2006/relationships" r:id="rId2"/>
          </a:graphicData>
        </a:graphic>
      </p:graphicFrame>
      <p:sp>
        <p:nvSpPr>
          <p:cNvPr id="25" name="CasellaDiTesto 24"/>
          <p:cNvSpPr txBox="1"/>
          <p:nvPr/>
        </p:nvSpPr>
        <p:spPr>
          <a:xfrm>
            <a:off x="10096014" y="2232435"/>
            <a:ext cx="1658245" cy="353832"/>
          </a:xfrm>
          <a:prstGeom prst="rect">
            <a:avLst/>
          </a:prstGeom>
          <a:noFill/>
        </p:spPr>
        <p:txBody>
          <a:bodyPr wrap="none" lIns="121810" tIns="60905" rIns="121810" bIns="60905" rtlCol="0">
            <a:spAutoFit/>
          </a:bodyPr>
          <a:lstStyle/>
          <a:p>
            <a:pPr>
              <a:defRPr/>
            </a:pPr>
            <a:r>
              <a:rPr lang="it-IT" sz="1500" kern="0" dirty="0">
                <a:solidFill>
                  <a:sysClr val="windowText" lastClr="000000"/>
                </a:solidFill>
                <a:latin typeface="Arial" pitchFamily="34" charset="0"/>
                <a:cs typeface="Arial" pitchFamily="34" charset="0"/>
              </a:rPr>
              <a:t>NÃO TRATADA</a:t>
            </a:r>
          </a:p>
        </p:txBody>
      </p:sp>
      <p:sp>
        <p:nvSpPr>
          <p:cNvPr id="26" name="CasellaDiTesto 25"/>
          <p:cNvSpPr txBox="1"/>
          <p:nvPr/>
        </p:nvSpPr>
        <p:spPr>
          <a:xfrm>
            <a:off x="10095977" y="3206163"/>
            <a:ext cx="2000045" cy="815497"/>
          </a:xfrm>
          <a:prstGeom prst="rect">
            <a:avLst/>
          </a:prstGeom>
          <a:noFill/>
        </p:spPr>
        <p:txBody>
          <a:bodyPr wrap="square" lIns="121810" tIns="60905" rIns="121810" bIns="60905" rtlCol="0">
            <a:spAutoFit/>
          </a:bodyPr>
          <a:lstStyle/>
          <a:p>
            <a:pPr>
              <a:defRPr/>
            </a:pPr>
            <a:r>
              <a:rPr lang="pt-BR" sz="1500" kern="0" dirty="0">
                <a:solidFill>
                  <a:sysClr val="windowText" lastClr="000000"/>
                </a:solidFill>
                <a:latin typeface="Arial" pitchFamily="34" charset="0"/>
                <a:cs typeface="Arial" pitchFamily="34" charset="0"/>
              </a:rPr>
              <a:t>NÃO TRATADAS COM O ESTRESSE DE SECA</a:t>
            </a:r>
            <a:endParaRPr lang="it-IT" sz="1500" kern="0" dirty="0">
              <a:solidFill>
                <a:sysClr val="windowText" lastClr="000000"/>
              </a:solidFill>
              <a:latin typeface="Arial" pitchFamily="34" charset="0"/>
              <a:cs typeface="Arial" pitchFamily="34" charset="0"/>
            </a:endParaRPr>
          </a:p>
        </p:txBody>
      </p:sp>
      <p:sp>
        <p:nvSpPr>
          <p:cNvPr id="29" name="Freccia in su 28"/>
          <p:cNvSpPr/>
          <p:nvPr/>
        </p:nvSpPr>
        <p:spPr bwMode="auto">
          <a:xfrm>
            <a:off x="2953140" y="3779930"/>
            <a:ext cx="476191" cy="417383"/>
          </a:xfrm>
          <a:prstGeom prst="upArrow">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121810" tIns="60905" rIns="121810" bIns="60905" numCol="1" rtlCol="0" anchor="t" anchorCtr="0" compatLnSpc="1">
            <a:prstTxWarp prst="textNoShape">
              <a:avLst/>
            </a:prstTxWarp>
          </a:bodyPr>
          <a:lstStyle/>
          <a:p>
            <a:pPr>
              <a:defRPr/>
            </a:pPr>
            <a:endParaRPr lang="it-IT" sz="1300" kern="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pitchFamily="34" charset="0"/>
            </a:endParaRPr>
          </a:p>
        </p:txBody>
      </p:sp>
      <p:pic>
        <p:nvPicPr>
          <p:cNvPr id="30"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l="29451" t="30743" r="20313" b="19484"/>
          <a:stretch>
            <a:fillRect/>
          </a:stretch>
        </p:blipFill>
        <p:spPr bwMode="auto">
          <a:xfrm>
            <a:off x="4191235" y="4698138"/>
            <a:ext cx="1434040" cy="798989"/>
          </a:xfrm>
          <a:prstGeom prst="rect">
            <a:avLst/>
          </a:prstGeom>
          <a:ln>
            <a:noFill/>
          </a:ln>
          <a:effectLst>
            <a:softEdge rad="112500"/>
          </a:effectLst>
        </p:spPr>
      </p:pic>
      <p:sp>
        <p:nvSpPr>
          <p:cNvPr id="31" name="Freccia in su 30"/>
          <p:cNvSpPr/>
          <p:nvPr/>
        </p:nvSpPr>
        <p:spPr bwMode="auto">
          <a:xfrm>
            <a:off x="4639914" y="4494301"/>
            <a:ext cx="476191" cy="285752"/>
          </a:xfrm>
          <a:prstGeom prst="upArrow">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121810" tIns="60905" rIns="121810" bIns="60905" numCol="1" rtlCol="0" anchor="t" anchorCtr="0" compatLnSpc="1">
            <a:prstTxWarp prst="textNoShape">
              <a:avLst/>
            </a:prstTxWarp>
          </a:bodyPr>
          <a:lstStyle/>
          <a:p>
            <a:pPr>
              <a:defRPr/>
            </a:pPr>
            <a:endParaRPr lang="it-IT" sz="1300" kern="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pitchFamily="34" charset="0"/>
            </a:endParaRPr>
          </a:p>
        </p:txBody>
      </p:sp>
      <p:sp>
        <p:nvSpPr>
          <p:cNvPr id="32" name="Rettangolo 31"/>
          <p:cNvSpPr/>
          <p:nvPr/>
        </p:nvSpPr>
        <p:spPr>
          <a:xfrm>
            <a:off x="4118474" y="5452057"/>
            <a:ext cx="1560462" cy="353832"/>
          </a:xfrm>
          <a:prstGeom prst="rect">
            <a:avLst/>
          </a:prstGeom>
        </p:spPr>
        <p:txBody>
          <a:bodyPr wrap="none" lIns="121810" tIns="60905" rIns="121810" bIns="60905">
            <a:spAutoFit/>
          </a:bodyPr>
          <a:lstStyle/>
          <a:p>
            <a:pPr eaLnBrk="1" hangingPunct="1"/>
            <a:r>
              <a:rPr lang="it-IT" sz="1500" dirty="0">
                <a:solidFill>
                  <a:prstClr val="black"/>
                </a:solidFill>
                <a:latin typeface="Arial" pitchFamily="34" charset="0"/>
                <a:cs typeface="Arial" pitchFamily="34" charset="0"/>
              </a:rPr>
              <a:t>+ 50 ml </a:t>
            </a:r>
            <a:r>
              <a:rPr lang="it-IT" sz="1500" dirty="0" err="1">
                <a:solidFill>
                  <a:prstClr val="black"/>
                </a:solidFill>
                <a:latin typeface="Arial" pitchFamily="34" charset="0"/>
                <a:cs typeface="Arial" pitchFamily="34" charset="0"/>
              </a:rPr>
              <a:t>of</a:t>
            </a:r>
            <a:r>
              <a:rPr lang="it-IT" sz="1500" dirty="0">
                <a:solidFill>
                  <a:prstClr val="black"/>
                </a:solidFill>
                <a:latin typeface="Arial" pitchFamily="34" charset="0"/>
                <a:cs typeface="Arial" pitchFamily="34" charset="0"/>
              </a:rPr>
              <a:t> H</a:t>
            </a:r>
            <a:r>
              <a:rPr lang="it-IT" sz="1500" baseline="-25000" dirty="0">
                <a:solidFill>
                  <a:prstClr val="black"/>
                </a:solidFill>
                <a:latin typeface="Arial" pitchFamily="34" charset="0"/>
                <a:cs typeface="Arial" pitchFamily="34" charset="0"/>
              </a:rPr>
              <a:t>2</a:t>
            </a:r>
            <a:r>
              <a:rPr lang="it-IT" sz="1500" dirty="0">
                <a:solidFill>
                  <a:prstClr val="black"/>
                </a:solidFill>
                <a:latin typeface="Arial" pitchFamily="34" charset="0"/>
                <a:cs typeface="Arial" pitchFamily="34" charset="0"/>
              </a:rPr>
              <a:t>0 </a:t>
            </a:r>
          </a:p>
        </p:txBody>
      </p:sp>
      <p:sp>
        <p:nvSpPr>
          <p:cNvPr id="33" name="Freccia in su 32"/>
          <p:cNvSpPr/>
          <p:nvPr/>
        </p:nvSpPr>
        <p:spPr bwMode="auto">
          <a:xfrm>
            <a:off x="7905530" y="4637177"/>
            <a:ext cx="476191" cy="285752"/>
          </a:xfrm>
          <a:prstGeom prst="upArrow">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121810" tIns="60905" rIns="121810" bIns="60905" numCol="1" rtlCol="0" anchor="t" anchorCtr="0" compatLnSpc="1">
            <a:prstTxWarp prst="textNoShape">
              <a:avLst/>
            </a:prstTxWarp>
          </a:bodyPr>
          <a:lstStyle/>
          <a:p>
            <a:pPr>
              <a:defRPr/>
            </a:pPr>
            <a:endParaRPr lang="it-IT" sz="1300" kern="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pitchFamily="34" charset="0"/>
            </a:endParaRPr>
          </a:p>
        </p:txBody>
      </p:sp>
      <p:sp>
        <p:nvSpPr>
          <p:cNvPr id="34" name="CasellaDiTesto 1"/>
          <p:cNvSpPr txBox="1"/>
          <p:nvPr/>
        </p:nvSpPr>
        <p:spPr>
          <a:xfrm>
            <a:off x="2000756" y="2524503"/>
            <a:ext cx="1219041" cy="326735"/>
          </a:xfrm>
          <a:prstGeom prst="rect">
            <a:avLst/>
          </a:prstGeom>
        </p:spPr>
        <p:txBody>
          <a:bodyPr wrap="none" lIns="121810" tIns="60905" rIns="121810" bIns="60905"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it-IT" sz="1600" kern="0" dirty="0">
                <a:solidFill>
                  <a:sysClr val="windowText" lastClr="000000"/>
                </a:solidFill>
              </a:rPr>
              <a:t>Indução de estresse</a:t>
            </a:r>
          </a:p>
        </p:txBody>
      </p:sp>
      <p:sp>
        <p:nvSpPr>
          <p:cNvPr id="35" name="Freccia in su 34"/>
          <p:cNvSpPr/>
          <p:nvPr/>
        </p:nvSpPr>
        <p:spPr bwMode="auto">
          <a:xfrm rot="8637554">
            <a:off x="2834552" y="2842194"/>
            <a:ext cx="472176" cy="436669"/>
          </a:xfrm>
          <a:prstGeom prst="upArrow">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21810" tIns="60905" rIns="121810" bIns="60905" numCol="1" rtlCol="0" anchor="t" anchorCtr="0" compatLnSpc="1">
            <a:prstTxWarp prst="textNoShape">
              <a:avLst/>
            </a:prstTxWarp>
          </a:bodyPr>
          <a:lstStyle/>
          <a:p>
            <a:pPr>
              <a:defRPr/>
            </a:pPr>
            <a:endParaRPr lang="it-IT" sz="1300" kern="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pitchFamily="34" charset="0"/>
            </a:endParaRPr>
          </a:p>
        </p:txBody>
      </p:sp>
      <p:sp>
        <p:nvSpPr>
          <p:cNvPr id="36" name="CasellaDiTesto 1"/>
          <p:cNvSpPr txBox="1"/>
          <p:nvPr/>
        </p:nvSpPr>
        <p:spPr>
          <a:xfrm>
            <a:off x="7524575" y="5101373"/>
            <a:ext cx="1229075" cy="332111"/>
          </a:xfrm>
          <a:prstGeom prst="rect">
            <a:avLst/>
          </a:prstGeom>
        </p:spPr>
        <p:txBody>
          <a:bodyPr wrap="none" lIns="121810" tIns="60905" rIns="121810" bIns="60905"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r>
              <a:rPr lang="it-IT" b="0" dirty="0">
                <a:solidFill>
                  <a:prstClr val="black"/>
                </a:solidFill>
                <a:latin typeface="Arial" pitchFamily="34" charset="0"/>
                <a:cs typeface="Arial" pitchFamily="34" charset="0"/>
              </a:rPr>
              <a:t>+ 200 ml </a:t>
            </a:r>
            <a:r>
              <a:rPr lang="it-IT" b="0" dirty="0" err="1">
                <a:solidFill>
                  <a:prstClr val="black"/>
                </a:solidFill>
                <a:latin typeface="Arial" pitchFamily="34" charset="0"/>
                <a:cs typeface="Arial" pitchFamily="34" charset="0"/>
              </a:rPr>
              <a:t>of</a:t>
            </a:r>
            <a:r>
              <a:rPr lang="it-IT" b="0" dirty="0">
                <a:solidFill>
                  <a:prstClr val="black"/>
                </a:solidFill>
                <a:latin typeface="Arial" pitchFamily="34" charset="0"/>
                <a:cs typeface="Arial" pitchFamily="34" charset="0"/>
              </a:rPr>
              <a:t> H20 </a:t>
            </a:r>
          </a:p>
          <a:p>
            <a:pPr algn="ctr" eaLnBrk="1" hangingPunct="1"/>
            <a:r>
              <a:rPr lang="it-IT" dirty="0">
                <a:solidFill>
                  <a:prstClr val="black"/>
                </a:solidFill>
                <a:latin typeface="Arial" pitchFamily="34" charset="0"/>
                <a:cs typeface="Arial" pitchFamily="34" charset="0"/>
              </a:rPr>
              <a:t>(</a:t>
            </a:r>
            <a:r>
              <a:rPr lang="it-IT" dirty="0" err="1">
                <a:solidFill>
                  <a:prstClr val="black"/>
                </a:solidFill>
                <a:latin typeface="Arial" pitchFamily="34" charset="0"/>
                <a:cs typeface="Arial" pitchFamily="34" charset="0"/>
              </a:rPr>
              <a:t>Recovery</a:t>
            </a:r>
            <a:r>
              <a:rPr lang="it-IT" dirty="0">
                <a:solidFill>
                  <a:prstClr val="black"/>
                </a:solidFill>
                <a:latin typeface="Arial" pitchFamily="34" charset="0"/>
                <a:cs typeface="Arial" pitchFamily="34" charset="0"/>
              </a:rPr>
              <a:t>)</a:t>
            </a:r>
          </a:p>
        </p:txBody>
      </p:sp>
      <p:sp>
        <p:nvSpPr>
          <p:cNvPr id="37" name="CasellaDiTesto 36"/>
          <p:cNvSpPr txBox="1"/>
          <p:nvPr/>
        </p:nvSpPr>
        <p:spPr>
          <a:xfrm>
            <a:off x="3715052" y="6156012"/>
            <a:ext cx="496225" cy="369332"/>
          </a:xfrm>
          <a:prstGeom prst="rect">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121810" tIns="60905" rIns="121810" bIns="60905" rtlCol="0">
            <a:spAutoFit/>
          </a:bodyPr>
          <a:lstStyle/>
          <a:p>
            <a:pPr algn="ctr">
              <a:defRPr/>
            </a:pPr>
            <a:r>
              <a:rPr lang="es-ES_tradnl" sz="1600" kern="0" dirty="0">
                <a:solidFill>
                  <a:sysClr val="window" lastClr="FFFFFF"/>
                </a:solidFill>
                <a:latin typeface="Arial" pitchFamily="34" charset="0"/>
                <a:cs typeface="Arial" pitchFamily="34" charset="0"/>
              </a:rPr>
              <a:t>S1</a:t>
            </a:r>
          </a:p>
        </p:txBody>
      </p:sp>
      <p:sp>
        <p:nvSpPr>
          <p:cNvPr id="38" name="CasellaDiTesto 37"/>
          <p:cNvSpPr txBox="1"/>
          <p:nvPr/>
        </p:nvSpPr>
        <p:spPr>
          <a:xfrm>
            <a:off x="6000768" y="6137376"/>
            <a:ext cx="496225" cy="369332"/>
          </a:xfrm>
          <a:prstGeom prst="rect">
            <a:avLst/>
          </a:prstGeom>
          <a:solidFill>
            <a:srgbClr val="1CA6C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121810" tIns="60905" rIns="121810" bIns="60905" rtlCol="0">
            <a:spAutoFit/>
          </a:bodyPr>
          <a:lstStyle/>
          <a:p>
            <a:pPr algn="ctr">
              <a:defRPr/>
            </a:pPr>
            <a:r>
              <a:rPr lang="es-ES_tradnl" sz="1600" kern="0" dirty="0">
                <a:solidFill>
                  <a:sysClr val="window" lastClr="FFFFFF"/>
                </a:solidFill>
                <a:latin typeface="Arial" pitchFamily="34" charset="0"/>
                <a:cs typeface="Arial" pitchFamily="34" charset="0"/>
              </a:rPr>
              <a:t>S2</a:t>
            </a:r>
          </a:p>
        </p:txBody>
      </p:sp>
      <p:sp>
        <p:nvSpPr>
          <p:cNvPr id="39" name="CasellaDiTesto 38"/>
          <p:cNvSpPr txBox="1"/>
          <p:nvPr/>
        </p:nvSpPr>
        <p:spPr>
          <a:xfrm>
            <a:off x="8572198" y="6137376"/>
            <a:ext cx="543241" cy="369332"/>
          </a:xfrm>
          <a:prstGeom prst="rect">
            <a:avLst/>
          </a:prstGeom>
          <a:solidFill>
            <a:srgbClr val="0070C0"/>
          </a:solidFill>
          <a:ln>
            <a:solidFill>
              <a:srgbClr val="4F81BD"/>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121810" tIns="60905" rIns="121810" bIns="60905" rtlCol="0">
            <a:spAutoFit/>
          </a:bodyPr>
          <a:lstStyle/>
          <a:p>
            <a:pPr algn="ctr">
              <a:defRPr/>
            </a:pPr>
            <a:r>
              <a:rPr lang="es-ES_tradnl" sz="1600" kern="0" dirty="0">
                <a:solidFill>
                  <a:sysClr val="window" lastClr="FFFFFF"/>
                </a:solidFill>
                <a:latin typeface="Arial" pitchFamily="34" charset="0"/>
                <a:cs typeface="Arial" pitchFamily="34" charset="0"/>
              </a:rPr>
              <a:t>R</a:t>
            </a:r>
          </a:p>
        </p:txBody>
      </p:sp>
      <p:sp>
        <p:nvSpPr>
          <p:cNvPr id="40" name="CasellaDiTesto 39"/>
          <p:cNvSpPr txBox="1"/>
          <p:nvPr/>
        </p:nvSpPr>
        <p:spPr>
          <a:xfrm>
            <a:off x="4857903" y="2065412"/>
            <a:ext cx="1935564" cy="369221"/>
          </a:xfrm>
          <a:prstGeom prst="rect">
            <a:avLst/>
          </a:prstGeom>
          <a:noFill/>
        </p:spPr>
        <p:txBody>
          <a:bodyPr wrap="none" lIns="121810" tIns="60905" rIns="121810" bIns="60905" rtlCol="0">
            <a:spAutoFit/>
          </a:bodyPr>
          <a:lstStyle/>
          <a:p>
            <a:pPr>
              <a:defRPr/>
            </a:pPr>
            <a:r>
              <a:rPr lang="it-IT" sz="1600" kern="0" dirty="0" err="1">
                <a:solidFill>
                  <a:sysClr val="windowText" lastClr="000000"/>
                </a:solidFill>
                <a:latin typeface="Arial" pitchFamily="34" charset="0"/>
                <a:cs typeface="Arial" pitchFamily="34" charset="0"/>
              </a:rPr>
              <a:t>Biomass</a:t>
            </a:r>
            <a:r>
              <a:rPr lang="it-IT" sz="1600" kern="0" dirty="0">
                <a:solidFill>
                  <a:sysClr val="windowText" lastClr="000000"/>
                </a:solidFill>
                <a:latin typeface="Arial" pitchFamily="34" charset="0"/>
                <a:cs typeface="Arial" pitchFamily="34" charset="0"/>
              </a:rPr>
              <a:t> (pixel 3)</a:t>
            </a:r>
          </a:p>
        </p:txBody>
      </p:sp>
      <p:sp>
        <p:nvSpPr>
          <p:cNvPr id="41" name="Rettangolo arrotondato 40"/>
          <p:cNvSpPr/>
          <p:nvPr/>
        </p:nvSpPr>
        <p:spPr>
          <a:xfrm>
            <a:off x="2953137" y="5841145"/>
            <a:ext cx="2000004" cy="285752"/>
          </a:xfrm>
          <a:prstGeom prst="roundRect">
            <a:avLst/>
          </a:prstGeom>
          <a:noFill/>
          <a:ln w="25400" cap="flat" cmpd="sng" algn="ctr">
            <a:solidFill>
              <a:srgbClr val="FF0000"/>
            </a:solidFill>
            <a:prstDash val="solid"/>
          </a:ln>
          <a:effectLst/>
        </p:spPr>
        <p:txBody>
          <a:bodyPr lIns="121810" tIns="60905" rIns="121810" bIns="60905" rtlCol="0" anchor="ctr"/>
          <a:lstStyle/>
          <a:p>
            <a:pPr algn="ctr">
              <a:defRPr/>
            </a:pPr>
            <a:endParaRPr lang="it-IT" kern="0">
              <a:solidFill>
                <a:sysClr val="window" lastClr="FFFFFF"/>
              </a:solidFill>
              <a:latin typeface="Calibri"/>
              <a:cs typeface="Arial" pitchFamily="34" charset="0"/>
            </a:endParaRPr>
          </a:p>
        </p:txBody>
      </p:sp>
      <p:sp>
        <p:nvSpPr>
          <p:cNvPr id="42" name="Rettangolo arrotondato 41"/>
          <p:cNvSpPr/>
          <p:nvPr/>
        </p:nvSpPr>
        <p:spPr>
          <a:xfrm>
            <a:off x="5048382" y="5851622"/>
            <a:ext cx="2571433" cy="285752"/>
          </a:xfrm>
          <a:prstGeom prst="roundRect">
            <a:avLst/>
          </a:prstGeom>
          <a:noFill/>
          <a:ln w="25400" cap="flat" cmpd="sng" algn="ctr">
            <a:solidFill>
              <a:srgbClr val="1CA6C6"/>
            </a:solidFill>
            <a:prstDash val="solid"/>
          </a:ln>
          <a:effectLst/>
        </p:spPr>
        <p:txBody>
          <a:bodyPr lIns="121810" tIns="60905" rIns="121810" bIns="60905" rtlCol="0" anchor="ctr"/>
          <a:lstStyle/>
          <a:p>
            <a:pPr algn="ctr">
              <a:defRPr/>
            </a:pPr>
            <a:endParaRPr lang="it-IT" kern="0">
              <a:solidFill>
                <a:sysClr val="window" lastClr="FFFFFF"/>
              </a:solidFill>
              <a:latin typeface="Calibri"/>
              <a:cs typeface="Arial" pitchFamily="34" charset="0"/>
            </a:endParaRPr>
          </a:p>
        </p:txBody>
      </p:sp>
      <p:sp>
        <p:nvSpPr>
          <p:cNvPr id="43" name="Rettangolo arrotondato 42"/>
          <p:cNvSpPr/>
          <p:nvPr/>
        </p:nvSpPr>
        <p:spPr>
          <a:xfrm>
            <a:off x="7715051" y="5851622"/>
            <a:ext cx="2666672" cy="285752"/>
          </a:xfrm>
          <a:prstGeom prst="roundRect">
            <a:avLst/>
          </a:prstGeom>
          <a:noFill/>
          <a:ln w="25400" cap="flat" cmpd="sng" algn="ctr">
            <a:solidFill>
              <a:srgbClr val="0070C0"/>
            </a:solidFill>
            <a:prstDash val="solid"/>
          </a:ln>
          <a:effectLst/>
        </p:spPr>
        <p:txBody>
          <a:bodyPr lIns="121810" tIns="60905" rIns="121810" bIns="60905" rtlCol="0" anchor="ctr"/>
          <a:lstStyle/>
          <a:p>
            <a:pPr algn="ctr">
              <a:defRPr/>
            </a:pPr>
            <a:endParaRPr lang="it-IT" kern="0">
              <a:solidFill>
                <a:sysClr val="window" lastClr="FFFFFF"/>
              </a:solidFill>
              <a:latin typeface="Calibri"/>
              <a:cs typeface="Arial" pitchFamily="34" charset="0"/>
            </a:endParaRPr>
          </a:p>
        </p:txBody>
      </p:sp>
      <p:pic>
        <p:nvPicPr>
          <p:cNvPr id="4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l="13476" t="29167" r="13281" b="13541"/>
          <a:stretch>
            <a:fillRect/>
          </a:stretch>
        </p:blipFill>
        <p:spPr bwMode="auto">
          <a:xfrm>
            <a:off x="7715051" y="607331"/>
            <a:ext cx="4476156" cy="1531665"/>
          </a:xfrm>
          <a:prstGeom prst="rect">
            <a:avLst/>
          </a:prstGeom>
          <a:noFill/>
          <a:ln w="9525">
            <a:noFill/>
            <a:miter lim="800000"/>
            <a:headEnd/>
            <a:tailEnd/>
          </a:ln>
          <a:effectLst/>
        </p:spPr>
      </p:pic>
      <p:sp>
        <p:nvSpPr>
          <p:cNvPr id="51" name="Rettangolo 50"/>
          <p:cNvSpPr/>
          <p:nvPr/>
        </p:nvSpPr>
        <p:spPr>
          <a:xfrm>
            <a:off x="88739" y="1051877"/>
            <a:ext cx="8959589" cy="523109"/>
          </a:xfrm>
          <a:prstGeom prst="rect">
            <a:avLst/>
          </a:prstGeom>
          <a:ln>
            <a:noFill/>
          </a:ln>
        </p:spPr>
        <p:txBody>
          <a:bodyPr wrap="square" lIns="121810" tIns="60905" rIns="121810" bIns="60905">
            <a:spAutoFit/>
          </a:bodyPr>
          <a:lstStyle/>
          <a:p>
            <a:pPr eaLnBrk="1" hangingPunct="1"/>
            <a:r>
              <a:rPr lang="pt-BR" sz="2600" kern="0" dirty="0">
                <a:ln w="12700">
                  <a:noFill/>
                  <a:prstDash val="solid"/>
                </a:ln>
                <a:solidFill>
                  <a:srgbClr val="275654"/>
                </a:solidFill>
                <a:latin typeface="Calibri"/>
                <a:cs typeface="Arial" pitchFamily="34" charset="0"/>
              </a:rPr>
              <a:t>Estudo de caso: resposta ao estresse de seca da planta</a:t>
            </a:r>
            <a:endParaRPr lang="it-IT" sz="2600" dirty="0">
              <a:ln w="12700">
                <a:noFill/>
                <a:prstDash val="solid"/>
              </a:ln>
              <a:solidFill>
                <a:srgbClr val="275654"/>
              </a:solidFill>
              <a:latin typeface="Calibri"/>
              <a:cs typeface="Arial" pitchFamily="34" charset="0"/>
            </a:endParaRPr>
          </a:p>
        </p:txBody>
      </p:sp>
      <p:pic>
        <p:nvPicPr>
          <p:cNvPr id="57" name="Immagine 17" descr="megafol.jpg">
            <a:extLst>
              <a:ext uri="{FF2B5EF4-FFF2-40B4-BE49-F238E27FC236}">
                <a16:creationId xmlns:a16="http://schemas.microsoft.com/office/drawing/2014/main" id="{D5776B8F-51D5-422E-B56F-9D645C0CA89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91244" y="2825947"/>
            <a:ext cx="1486873" cy="380214"/>
          </a:xfrm>
          <a:prstGeom prst="rect">
            <a:avLst/>
          </a:prstGeom>
          <a:noFill/>
          <a:ln w="9525">
            <a:noFill/>
            <a:miter lim="800000"/>
            <a:headEnd/>
            <a:tailEnd/>
          </a:ln>
        </p:spPr>
      </p:pic>
      <p:pic>
        <p:nvPicPr>
          <p:cNvPr id="58" name="Immagine 17" descr="megafol.jpg">
            <a:extLst>
              <a:ext uri="{FF2B5EF4-FFF2-40B4-BE49-F238E27FC236}">
                <a16:creationId xmlns:a16="http://schemas.microsoft.com/office/drawing/2014/main" id="{CEBB699D-15B2-45E2-9913-3ED87A97244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66374" y="4256963"/>
            <a:ext cx="1486873" cy="380214"/>
          </a:xfrm>
          <a:prstGeom prst="rect">
            <a:avLst/>
          </a:prstGeom>
          <a:noFill/>
          <a:ln w="9525">
            <a:noFill/>
            <a:miter lim="800000"/>
            <a:headEnd/>
            <a:tailEnd/>
          </a:ln>
        </p:spPr>
      </p:pic>
      <p:sp>
        <p:nvSpPr>
          <p:cNvPr id="59" name="CasellaDiTesto 1">
            <a:extLst>
              <a:ext uri="{FF2B5EF4-FFF2-40B4-BE49-F238E27FC236}">
                <a16:creationId xmlns:a16="http://schemas.microsoft.com/office/drawing/2014/main" id="{438CF728-6060-4932-B6D9-EB611FE13A39}"/>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60" name="Gruppo 1">
            <a:extLst>
              <a:ext uri="{FF2B5EF4-FFF2-40B4-BE49-F238E27FC236}">
                <a16:creationId xmlns:a16="http://schemas.microsoft.com/office/drawing/2014/main" id="{9CF090B6-3980-4C51-9B94-C35C44311072}"/>
              </a:ext>
            </a:extLst>
          </p:cNvPr>
          <p:cNvGrpSpPr/>
          <p:nvPr/>
        </p:nvGrpSpPr>
        <p:grpSpPr>
          <a:xfrm>
            <a:off x="479376" y="622205"/>
            <a:ext cx="5710447" cy="369332"/>
            <a:chOff x="551384" y="1052736"/>
            <a:chExt cx="5492101" cy="369332"/>
          </a:xfrm>
        </p:grpSpPr>
        <p:sp>
          <p:nvSpPr>
            <p:cNvPr id="61" name="Pentagon 41">
              <a:extLst>
                <a:ext uri="{FF2B5EF4-FFF2-40B4-BE49-F238E27FC236}">
                  <a16:creationId xmlns:a16="http://schemas.microsoft.com/office/drawing/2014/main" id="{2A34D813-5772-4A03-92B3-AE0937A869E7}"/>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2" name="Chevron 42">
              <a:extLst>
                <a:ext uri="{FF2B5EF4-FFF2-40B4-BE49-F238E27FC236}">
                  <a16:creationId xmlns:a16="http://schemas.microsoft.com/office/drawing/2014/main" id="{6CB356C9-4D1C-41FC-B63C-61C2E3F103AE}"/>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3" name="Chevron 43">
              <a:extLst>
                <a:ext uri="{FF2B5EF4-FFF2-40B4-BE49-F238E27FC236}">
                  <a16:creationId xmlns:a16="http://schemas.microsoft.com/office/drawing/2014/main" id="{3DDBD876-59FD-490E-AA3E-FD883478AABE}"/>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4" name="Chevron 44">
              <a:extLst>
                <a:ext uri="{FF2B5EF4-FFF2-40B4-BE49-F238E27FC236}">
                  <a16:creationId xmlns:a16="http://schemas.microsoft.com/office/drawing/2014/main" id="{7637903A-88AA-4453-8B58-D95649F8D5A6}"/>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5" name="Chevron 45">
              <a:extLst>
                <a:ext uri="{FF2B5EF4-FFF2-40B4-BE49-F238E27FC236}">
                  <a16:creationId xmlns:a16="http://schemas.microsoft.com/office/drawing/2014/main" id="{4A20BE95-13F4-4D61-84BD-9F4E5E6DDD69}"/>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6" name="TextBox 46">
              <a:extLst>
                <a:ext uri="{FF2B5EF4-FFF2-40B4-BE49-F238E27FC236}">
                  <a16:creationId xmlns:a16="http://schemas.microsoft.com/office/drawing/2014/main" id="{3D89B292-6C29-45FF-BDE2-F6792130F3BD}"/>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7" name="TextBox 47">
              <a:extLst>
                <a:ext uri="{FF2B5EF4-FFF2-40B4-BE49-F238E27FC236}">
                  <a16:creationId xmlns:a16="http://schemas.microsoft.com/office/drawing/2014/main" id="{BA8B5E4A-9BEE-4488-9283-0CBBE76A2C3E}"/>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8" name="TextBox 48">
              <a:extLst>
                <a:ext uri="{FF2B5EF4-FFF2-40B4-BE49-F238E27FC236}">
                  <a16:creationId xmlns:a16="http://schemas.microsoft.com/office/drawing/2014/main" id="{764E852D-26BC-4646-94E5-F07CA36DFE3D}"/>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69" name="TextBox 49">
              <a:extLst>
                <a:ext uri="{FF2B5EF4-FFF2-40B4-BE49-F238E27FC236}">
                  <a16:creationId xmlns:a16="http://schemas.microsoft.com/office/drawing/2014/main" id="{1675FE8F-1ADF-4EE2-9F98-977B1BC4EBFA}"/>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70" name="TextBox 50">
              <a:extLst>
                <a:ext uri="{FF2B5EF4-FFF2-40B4-BE49-F238E27FC236}">
                  <a16:creationId xmlns:a16="http://schemas.microsoft.com/office/drawing/2014/main" id="{81B171A5-B5C9-4877-AFEC-BC20D7EE9C3B}"/>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758663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84098" y="1656494"/>
            <a:ext cx="10460334" cy="584664"/>
          </a:xfrm>
          <a:prstGeom prst="rect">
            <a:avLst/>
          </a:prstGeom>
          <a:ln>
            <a:noFill/>
          </a:ln>
        </p:spPr>
        <p:txBody>
          <a:bodyPr wrap="none" lIns="121810" tIns="60905" rIns="121810" bIns="60905">
            <a:spAutoFit/>
          </a:bodyPr>
          <a:lstStyle/>
          <a:p>
            <a:r>
              <a:rPr lang="pt-BR" sz="3000" kern="0" dirty="0">
                <a:ln w="12700">
                  <a:noFill/>
                  <a:prstDash val="solid"/>
                </a:ln>
                <a:solidFill>
                  <a:srgbClr val="275654"/>
                </a:solidFill>
                <a:latin typeface="Arial" panose="020B0604020202020204" pitchFamily="34" charset="0"/>
                <a:cs typeface="Arial" panose="020B0604020202020204" pitchFamily="34" charset="0"/>
              </a:rPr>
              <a:t>Estudo de caso: resposta ao estresse de seca da planta</a:t>
            </a:r>
            <a:endParaRPr lang="it-IT" sz="3000" dirty="0">
              <a:ln w="12700">
                <a:noFill/>
                <a:prstDash val="solid"/>
              </a:ln>
              <a:solidFill>
                <a:srgbClr val="275654"/>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632" t="19366" r="3689" b="9683"/>
          <a:stretch/>
        </p:blipFill>
        <p:spPr bwMode="auto">
          <a:xfrm>
            <a:off x="539937" y="2293421"/>
            <a:ext cx="11388711" cy="3799875"/>
          </a:xfrm>
          <a:prstGeom prst="rect">
            <a:avLst/>
          </a:prstGeom>
          <a:noFill/>
          <a:ln w="222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 Box 22"/>
          <p:cNvSpPr txBox="1">
            <a:spLocks noChangeArrowheads="1"/>
          </p:cNvSpPr>
          <p:nvPr/>
        </p:nvSpPr>
        <p:spPr bwMode="auto">
          <a:xfrm>
            <a:off x="305556" y="44452"/>
            <a:ext cx="2702696"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10" tIns="60905" rIns="121810" bIns="60905">
            <a:spAutoFit/>
          </a:bodyPr>
          <a:lstStyle>
            <a:lvl1pPr>
              <a:defRPr sz="2400" b="1">
                <a:solidFill>
                  <a:schemeClr val="tx1"/>
                </a:solidFill>
                <a:latin typeface="Arial" charset="0"/>
                <a:ea typeface="ＭＳ Ｐゴシック" pitchFamily="-1" charset="-128"/>
              </a:defRPr>
            </a:lvl1pPr>
            <a:lvl2pPr marL="742950" indent="-285750">
              <a:defRPr sz="2400" b="1">
                <a:solidFill>
                  <a:schemeClr val="tx1"/>
                </a:solidFill>
                <a:latin typeface="Arial" charset="0"/>
                <a:ea typeface="ＭＳ Ｐゴシック" pitchFamily="-1" charset="-128"/>
              </a:defRPr>
            </a:lvl2pPr>
            <a:lvl3pPr marL="1143000" indent="-228600">
              <a:defRPr sz="2400" b="1">
                <a:solidFill>
                  <a:schemeClr val="tx1"/>
                </a:solidFill>
                <a:latin typeface="Arial" charset="0"/>
                <a:ea typeface="ＭＳ Ｐゴシック" pitchFamily="-1" charset="-128"/>
              </a:defRPr>
            </a:lvl3pPr>
            <a:lvl4pPr marL="1600200" indent="-228600">
              <a:defRPr sz="2400" b="1">
                <a:solidFill>
                  <a:schemeClr val="tx1"/>
                </a:solidFill>
                <a:latin typeface="Arial" charset="0"/>
                <a:ea typeface="ＭＳ Ｐゴシック" pitchFamily="-1" charset="-128"/>
              </a:defRPr>
            </a:lvl4pPr>
            <a:lvl5pPr marL="2057400" indent="-228600">
              <a:defRPr sz="2400" b="1">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 charset="-128"/>
              </a:defRPr>
            </a:lvl9pPr>
          </a:lstStyle>
          <a:p>
            <a:pPr eaLnBrk="0" hangingPunct="0"/>
            <a:r>
              <a:rPr lang="it-IT" altLang="it-IT" sz="2100" b="0" dirty="0">
                <a:solidFill>
                  <a:prstClr val="white"/>
                </a:solidFill>
              </a:rPr>
              <a:t>VALAGRO GROUP</a:t>
            </a:r>
            <a:r>
              <a:rPr lang="it-IT" altLang="it-IT" sz="2100" dirty="0">
                <a:solidFill>
                  <a:prstClr val="black"/>
                </a:solidFill>
              </a:rPr>
              <a:t> </a:t>
            </a:r>
          </a:p>
        </p:txBody>
      </p:sp>
      <p:sp>
        <p:nvSpPr>
          <p:cNvPr id="7" name="Rettangolo 6"/>
          <p:cNvSpPr/>
          <p:nvPr/>
        </p:nvSpPr>
        <p:spPr>
          <a:xfrm>
            <a:off x="3120064" y="7437"/>
            <a:ext cx="9115465" cy="533480"/>
          </a:xfrm>
          <a:prstGeom prst="rect">
            <a:avLst/>
          </a:prstGeom>
        </p:spPr>
        <p:txBody>
          <a:bodyPr wrap="square" lIns="121810" tIns="60905" rIns="121810" bIns="60905">
            <a:spAutoFit/>
          </a:bodyPr>
          <a:lstStyle/>
          <a:p>
            <a:pPr lvl="0" algn="ctr">
              <a:defRPr/>
            </a:pPr>
            <a:r>
              <a:rPr lang="en-GB" sz="2700" i="1" dirty="0">
                <a:solidFill>
                  <a:schemeClr val="bg1"/>
                </a:solidFill>
              </a:rPr>
              <a:t>Leading the Innovation in a context of «Global R&amp;D»</a:t>
            </a:r>
          </a:p>
        </p:txBody>
      </p:sp>
      <p:sp>
        <p:nvSpPr>
          <p:cNvPr id="21" name="CasellaDiTesto 7">
            <a:extLst>
              <a:ext uri="{FF2B5EF4-FFF2-40B4-BE49-F238E27FC236}">
                <a16:creationId xmlns:a16="http://schemas.microsoft.com/office/drawing/2014/main" id="{8E796D88-95D5-4544-8F7B-89295A8E83BE}"/>
              </a:ext>
            </a:extLst>
          </p:cNvPr>
          <p:cNvSpPr txBox="1"/>
          <p:nvPr/>
        </p:nvSpPr>
        <p:spPr>
          <a:xfrm>
            <a:off x="413117" y="1052736"/>
            <a:ext cx="3649340"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Genômica de plantas</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abordagem</a:t>
            </a:r>
            <a:r>
              <a:rPr lang="en-US" sz="1500" dirty="0">
                <a:solidFill>
                  <a:schemeClr val="bg1">
                    <a:lumMod val="65000"/>
                  </a:schemeClr>
                </a:solidFill>
                <a:latin typeface="Arial"/>
              </a:rPr>
              <a:t> </a:t>
            </a:r>
            <a:r>
              <a:rPr lang="en-US" sz="1500" dirty="0" err="1">
                <a:solidFill>
                  <a:schemeClr val="bg1">
                    <a:lumMod val="65000"/>
                  </a:schemeClr>
                </a:solidFill>
                <a:latin typeface="Arial"/>
              </a:rPr>
              <a:t>genômica</a:t>
            </a:r>
            <a:endParaRPr lang="en-US" sz="1500" dirty="0">
              <a:solidFill>
                <a:schemeClr val="bg1">
                  <a:lumMod val="65000"/>
                </a:schemeClr>
              </a:solidFill>
              <a:latin typeface="Arial"/>
            </a:endParaRPr>
          </a:p>
        </p:txBody>
      </p:sp>
      <p:sp>
        <p:nvSpPr>
          <p:cNvPr id="22" name="CasellaDiTesto 1">
            <a:extLst>
              <a:ext uri="{FF2B5EF4-FFF2-40B4-BE49-F238E27FC236}">
                <a16:creationId xmlns:a16="http://schemas.microsoft.com/office/drawing/2014/main" id="{F8FD086E-8531-406D-BE39-A839F0E05906}"/>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23" name="Gruppo 1">
            <a:extLst>
              <a:ext uri="{FF2B5EF4-FFF2-40B4-BE49-F238E27FC236}">
                <a16:creationId xmlns:a16="http://schemas.microsoft.com/office/drawing/2014/main" id="{2E9819C2-EE1B-416C-A8F2-07CE804396E5}"/>
              </a:ext>
            </a:extLst>
          </p:cNvPr>
          <p:cNvGrpSpPr/>
          <p:nvPr/>
        </p:nvGrpSpPr>
        <p:grpSpPr>
          <a:xfrm>
            <a:off x="479376" y="622205"/>
            <a:ext cx="5710447" cy="369332"/>
            <a:chOff x="551384" y="1052736"/>
            <a:chExt cx="5492101" cy="369332"/>
          </a:xfrm>
        </p:grpSpPr>
        <p:sp>
          <p:nvSpPr>
            <p:cNvPr id="24" name="Pentagon 41">
              <a:extLst>
                <a:ext uri="{FF2B5EF4-FFF2-40B4-BE49-F238E27FC236}">
                  <a16:creationId xmlns:a16="http://schemas.microsoft.com/office/drawing/2014/main" id="{9A679B43-0B56-4844-8972-45AAB413F631}"/>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5" name="Chevron 42">
              <a:extLst>
                <a:ext uri="{FF2B5EF4-FFF2-40B4-BE49-F238E27FC236}">
                  <a16:creationId xmlns:a16="http://schemas.microsoft.com/office/drawing/2014/main" id="{D0BCDCA1-9BE5-44A7-BEFA-8B6AA5270869}"/>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6" name="Chevron 43">
              <a:extLst>
                <a:ext uri="{FF2B5EF4-FFF2-40B4-BE49-F238E27FC236}">
                  <a16:creationId xmlns:a16="http://schemas.microsoft.com/office/drawing/2014/main" id="{4934D237-003A-4434-A023-5AA010CA0094}"/>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7" name="Chevron 44">
              <a:extLst>
                <a:ext uri="{FF2B5EF4-FFF2-40B4-BE49-F238E27FC236}">
                  <a16:creationId xmlns:a16="http://schemas.microsoft.com/office/drawing/2014/main" id="{ADE38E24-5078-4DAD-9D2E-665A64B80036}"/>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8" name="Chevron 45">
              <a:extLst>
                <a:ext uri="{FF2B5EF4-FFF2-40B4-BE49-F238E27FC236}">
                  <a16:creationId xmlns:a16="http://schemas.microsoft.com/office/drawing/2014/main" id="{F6C57D03-ADA4-4171-98ED-52CF4C706774}"/>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9" name="TextBox 46">
              <a:extLst>
                <a:ext uri="{FF2B5EF4-FFF2-40B4-BE49-F238E27FC236}">
                  <a16:creationId xmlns:a16="http://schemas.microsoft.com/office/drawing/2014/main" id="{A3B993AD-D3F9-4001-80C2-E4A9D595020E}"/>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30" name="TextBox 47">
              <a:extLst>
                <a:ext uri="{FF2B5EF4-FFF2-40B4-BE49-F238E27FC236}">
                  <a16:creationId xmlns:a16="http://schemas.microsoft.com/office/drawing/2014/main" id="{8B452C88-444F-4E13-B739-F42E395E355A}"/>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31" name="TextBox 48">
              <a:extLst>
                <a:ext uri="{FF2B5EF4-FFF2-40B4-BE49-F238E27FC236}">
                  <a16:creationId xmlns:a16="http://schemas.microsoft.com/office/drawing/2014/main" id="{388432BE-4B59-4542-85D2-53A1E8407A46}"/>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32" name="TextBox 49">
              <a:extLst>
                <a:ext uri="{FF2B5EF4-FFF2-40B4-BE49-F238E27FC236}">
                  <a16:creationId xmlns:a16="http://schemas.microsoft.com/office/drawing/2014/main" id="{1C6E34FF-E2B5-43BE-84B6-1CD46881FC54}"/>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3" name="TextBox 50">
              <a:extLst>
                <a:ext uri="{FF2B5EF4-FFF2-40B4-BE49-F238E27FC236}">
                  <a16:creationId xmlns:a16="http://schemas.microsoft.com/office/drawing/2014/main" id="{D744BA51-CB68-4A5C-A3B2-123F6A136E00}"/>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9348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1344" y="1412777"/>
            <a:ext cx="12190412" cy="1169523"/>
          </a:xfrm>
          <a:prstGeom prst="rect">
            <a:avLst/>
          </a:prstGeom>
          <a:noFill/>
        </p:spPr>
        <p:txBody>
          <a:bodyPr wrap="square" lIns="91414" tIns="45706" rIns="91414" bIns="45706" rtlCol="0">
            <a:spAutoFit/>
          </a:bodyPr>
          <a:lstStyle>
            <a:defPPr>
              <a:defRPr lang="it-IT"/>
            </a:defPPr>
            <a:lvl1pPr>
              <a:defRPr b="1">
                <a:solidFill>
                  <a:srgbClr val="235754"/>
                </a:solidFill>
                <a:latin typeface="Arial" charset="0"/>
                <a:ea typeface="ＭＳ Ｐゴシック" pitchFamily="1" charset="-128"/>
              </a:defRPr>
            </a:lvl1pPr>
          </a:lstStyle>
          <a:p>
            <a:pPr algn="ctr"/>
            <a:r>
              <a:rPr lang="it-IT" sz="3500" dirty="0"/>
              <a:t>Sequenciamento de Nova Geração </a:t>
            </a:r>
          </a:p>
          <a:p>
            <a:pPr algn="ctr"/>
            <a:r>
              <a:rPr lang="it-IT" sz="3500" dirty="0"/>
              <a:t> (Next Generation Sequencing)</a:t>
            </a:r>
          </a:p>
        </p:txBody>
      </p:sp>
      <p:pic>
        <p:nvPicPr>
          <p:cNvPr id="3" name="Picture 6" descr="https://upload.wikimedia.org/wikipedia/commons/thumb/2/2e/Mapping_Reads.png/800px-Mapping_Read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79777" y="2780933"/>
            <a:ext cx="3702985" cy="2675537"/>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
            <a:extLst>
              <a:ext uri="{FF2B5EF4-FFF2-40B4-BE49-F238E27FC236}">
                <a16:creationId xmlns:a16="http://schemas.microsoft.com/office/drawing/2014/main" id="{14A42E9F-0CDA-4407-A2C7-F0F2DFA588D5}"/>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17" name="Gruppo 1">
            <a:extLst>
              <a:ext uri="{FF2B5EF4-FFF2-40B4-BE49-F238E27FC236}">
                <a16:creationId xmlns:a16="http://schemas.microsoft.com/office/drawing/2014/main" id="{8E0AF26A-210A-404F-942D-1D7AB429E15E}"/>
              </a:ext>
            </a:extLst>
          </p:cNvPr>
          <p:cNvGrpSpPr/>
          <p:nvPr/>
        </p:nvGrpSpPr>
        <p:grpSpPr>
          <a:xfrm>
            <a:off x="479376" y="622205"/>
            <a:ext cx="5710447" cy="369332"/>
            <a:chOff x="551384" y="1052736"/>
            <a:chExt cx="5492101" cy="369332"/>
          </a:xfrm>
        </p:grpSpPr>
        <p:sp>
          <p:nvSpPr>
            <p:cNvPr id="18" name="Pentagon 41">
              <a:extLst>
                <a:ext uri="{FF2B5EF4-FFF2-40B4-BE49-F238E27FC236}">
                  <a16:creationId xmlns:a16="http://schemas.microsoft.com/office/drawing/2014/main" id="{48BE9C72-D12B-4C9B-A7DA-E7D6B6853929}"/>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19" name="Chevron 42">
              <a:extLst>
                <a:ext uri="{FF2B5EF4-FFF2-40B4-BE49-F238E27FC236}">
                  <a16:creationId xmlns:a16="http://schemas.microsoft.com/office/drawing/2014/main" id="{3781DEC0-A594-4289-AB0D-5FEA2FC2DD80}"/>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0" name="Chevron 43">
              <a:extLst>
                <a:ext uri="{FF2B5EF4-FFF2-40B4-BE49-F238E27FC236}">
                  <a16:creationId xmlns:a16="http://schemas.microsoft.com/office/drawing/2014/main" id="{2913DD65-D7BB-413D-BCED-E39E983F734E}"/>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1" name="Chevron 44">
              <a:extLst>
                <a:ext uri="{FF2B5EF4-FFF2-40B4-BE49-F238E27FC236}">
                  <a16:creationId xmlns:a16="http://schemas.microsoft.com/office/drawing/2014/main" id="{1B12A364-9AAE-4CA6-83BE-55A1F8B98E5E}"/>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2" name="Chevron 45">
              <a:extLst>
                <a:ext uri="{FF2B5EF4-FFF2-40B4-BE49-F238E27FC236}">
                  <a16:creationId xmlns:a16="http://schemas.microsoft.com/office/drawing/2014/main" id="{7072B74E-ADC3-4898-A7F3-583A1D3AEBE2}"/>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3" name="TextBox 46">
              <a:extLst>
                <a:ext uri="{FF2B5EF4-FFF2-40B4-BE49-F238E27FC236}">
                  <a16:creationId xmlns:a16="http://schemas.microsoft.com/office/drawing/2014/main" id="{1C7D1FF7-127D-4020-A7FF-98C11B58634D}"/>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4" name="TextBox 47">
              <a:extLst>
                <a:ext uri="{FF2B5EF4-FFF2-40B4-BE49-F238E27FC236}">
                  <a16:creationId xmlns:a16="http://schemas.microsoft.com/office/drawing/2014/main" id="{59E5A320-EF6B-4C43-890C-EFBD497C5987}"/>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5" name="TextBox 48">
              <a:extLst>
                <a:ext uri="{FF2B5EF4-FFF2-40B4-BE49-F238E27FC236}">
                  <a16:creationId xmlns:a16="http://schemas.microsoft.com/office/drawing/2014/main" id="{59B69243-3706-4375-AADF-4554BC8D2FAD}"/>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26" name="TextBox 49">
              <a:extLst>
                <a:ext uri="{FF2B5EF4-FFF2-40B4-BE49-F238E27FC236}">
                  <a16:creationId xmlns:a16="http://schemas.microsoft.com/office/drawing/2014/main" id="{3100FF88-5DA8-4B66-92DE-B23471BB471F}"/>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27" name="TextBox 50">
              <a:extLst>
                <a:ext uri="{FF2B5EF4-FFF2-40B4-BE49-F238E27FC236}">
                  <a16:creationId xmlns:a16="http://schemas.microsoft.com/office/drawing/2014/main" id="{DB76E3C1-928B-4128-BB33-3FB39CBD29F4}"/>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742805259"/>
      </p:ext>
    </p:extLst>
  </p:cSld>
  <p:clrMapOvr>
    <a:masterClrMapping/>
  </p:clrMapOvr>
  <p:transition spd="slow">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13117" y="955442"/>
            <a:ext cx="5399850" cy="738664"/>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Next Generation Sequencing</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tecnologia</a:t>
            </a:r>
            <a:endParaRPr lang="en-US" sz="1500" dirty="0">
              <a:solidFill>
                <a:schemeClr val="bg1">
                  <a:lumMod val="65000"/>
                </a:schemeClr>
              </a:solidFill>
              <a:latin typeface="Arial"/>
            </a:endParaRPr>
          </a:p>
        </p:txBody>
      </p:sp>
      <p:sp>
        <p:nvSpPr>
          <p:cNvPr id="3" name="CasellaDiTesto 2"/>
          <p:cNvSpPr txBox="1"/>
          <p:nvPr/>
        </p:nvSpPr>
        <p:spPr>
          <a:xfrm>
            <a:off x="336111" y="1658011"/>
            <a:ext cx="12218069" cy="861707"/>
          </a:xfrm>
          <a:prstGeom prst="rect">
            <a:avLst/>
          </a:prstGeom>
          <a:noFill/>
        </p:spPr>
        <p:txBody>
          <a:bodyPr wrap="square" lIns="121816" tIns="60909" rIns="121816" bIns="60909" rtlCol="0">
            <a:spAutoFit/>
          </a:bodyPr>
          <a:lstStyle/>
          <a:p>
            <a:r>
              <a:rPr lang="pt-BR" dirty="0">
                <a:ln w="19050">
                  <a:noFill/>
                </a:ln>
                <a:solidFill>
                  <a:srgbClr val="2C5352"/>
                </a:solidFill>
                <a:latin typeface="Arial" panose="020B0604020202020204" pitchFamily="34" charset="0"/>
                <a:cs typeface="Arial" panose="020B0604020202020204" pitchFamily="34" charset="0"/>
              </a:rPr>
              <a:t>VANTAGENS DE OLHAR PARA A EXPRESSÃO DO GENE ATRAVÉS DO SEQUENCIAMENTO DE NOVA GERAÇÂO (NGS)</a:t>
            </a:r>
            <a:endParaRPr lang="it-IT" dirty="0">
              <a:ln w="19050">
                <a:noFill/>
              </a:ln>
              <a:solidFill>
                <a:srgbClr val="2C5352"/>
              </a:solidFill>
              <a:latin typeface="Arial" panose="020B0604020202020204" pitchFamily="34" charset="0"/>
              <a:cs typeface="Arial" panose="020B0604020202020204" pitchFamily="34" charset="0"/>
            </a:endParaRPr>
          </a:p>
        </p:txBody>
      </p:sp>
      <p:pic>
        <p:nvPicPr>
          <p:cNvPr id="4" name="Picture 8" descr="grap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13648" y="4388646"/>
            <a:ext cx="1632897" cy="17053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phenomics.cn/images/demo/Arabidopsi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3124" y="2556095"/>
            <a:ext cx="1663063" cy="15654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8" descr="GeneChip"/>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21690" y="2527066"/>
            <a:ext cx="2118198" cy="159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bio.cse.ohio-state.edu/MicroarrayDesigner/microarra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157557">
            <a:off x="10486894" y="3175142"/>
            <a:ext cx="498799" cy="453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ttangolo 7"/>
          <p:cNvSpPr/>
          <p:nvPr/>
        </p:nvSpPr>
        <p:spPr>
          <a:xfrm>
            <a:off x="8328248" y="2475912"/>
            <a:ext cx="3431645" cy="166306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1872" tIns="60937" rIns="121872" bIns="60937" rtlCol="0" anchor="ctr"/>
          <a:lstStyle/>
          <a:p>
            <a:pPr algn="ctr"/>
            <a:endParaRPr lang="it-IT"/>
          </a:p>
        </p:txBody>
      </p:sp>
      <p:pic>
        <p:nvPicPr>
          <p:cNvPr id="9" name="Picture 4" descr="Kiwi (Actinidia chinensis) 1 Luc Viatour.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35974" y="4500970"/>
            <a:ext cx="2047975" cy="1402450"/>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a:xfrm>
            <a:off x="7481648" y="4380016"/>
            <a:ext cx="4278245" cy="161578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1872" tIns="60937" rIns="121872" bIns="60937" rtlCol="0" anchor="ctr"/>
          <a:lstStyle/>
          <a:p>
            <a:pPr algn="ctr"/>
            <a:endParaRPr lang="it-IT"/>
          </a:p>
        </p:txBody>
      </p:sp>
      <p:sp>
        <p:nvSpPr>
          <p:cNvPr id="11" name="Tijdelijke aanduiding voor inhoud 2"/>
          <p:cNvSpPr txBox="1">
            <a:spLocks/>
          </p:cNvSpPr>
          <p:nvPr/>
        </p:nvSpPr>
        <p:spPr bwMode="auto">
          <a:xfrm>
            <a:off x="381473" y="2712265"/>
            <a:ext cx="8120283" cy="1353276"/>
          </a:xfrm>
          <a:prstGeom prst="rect">
            <a:avLst/>
          </a:prstGeom>
          <a:noFill/>
          <a:ln w="9525">
            <a:noFill/>
            <a:miter lim="800000"/>
            <a:headEnd/>
            <a:tailEnd/>
          </a:ln>
        </p:spPr>
        <p:txBody>
          <a:bodyPr vert="horz" wrap="square" lIns="121872" tIns="60937" rIns="121872" bIns="60937" numCol="1" anchor="t" anchorCtr="0" compatLnSpc="1">
            <a:prstTxWarp prst="textNoShape">
              <a:avLst/>
            </a:prstTxWarp>
            <a:normAutofit fontScale="92500" lnSpcReduction="20000"/>
          </a:bodyPr>
          <a:lstStyle>
            <a:lvl1pPr marL="228600" indent="-228600" algn="l" rtl="0" eaLnBrk="1" fontAlgn="base" hangingPunct="1">
              <a:lnSpc>
                <a:spcPct val="150000"/>
              </a:lnSpc>
              <a:spcBef>
                <a:spcPts val="1000"/>
              </a:spcBef>
              <a:spcAft>
                <a:spcPct val="0"/>
              </a:spcAft>
              <a:buClr>
                <a:srgbClr val="CEC300"/>
              </a:buClr>
              <a:buFont typeface="Wingdings" pitchFamily="2" charset="2"/>
              <a:buChar char="§"/>
              <a:defRPr sz="2000" kern="1200">
                <a:solidFill>
                  <a:schemeClr val="tx2">
                    <a:lumMod val="75000"/>
                  </a:schemeClr>
                </a:solidFill>
                <a:latin typeface="+mn-lt"/>
                <a:ea typeface="+mn-ea"/>
                <a:cs typeface="+mn-cs"/>
              </a:defRPr>
            </a:lvl1pPr>
            <a:lvl2pPr marL="685800" indent="-228600" algn="l" rtl="0" eaLnBrk="1" fontAlgn="base" hangingPunct="1">
              <a:lnSpc>
                <a:spcPct val="150000"/>
              </a:lnSpc>
              <a:spcBef>
                <a:spcPts val="500"/>
              </a:spcBef>
              <a:spcAft>
                <a:spcPct val="0"/>
              </a:spcAft>
              <a:buClr>
                <a:srgbClr val="CEC300"/>
              </a:buClr>
              <a:buFont typeface="Wingdings" pitchFamily="2" charset="2"/>
              <a:buChar char="§"/>
              <a:defRPr sz="1800" kern="1200">
                <a:solidFill>
                  <a:schemeClr val="tx2">
                    <a:lumMod val="75000"/>
                  </a:schemeClr>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8713">
              <a:lnSpc>
                <a:spcPct val="100000"/>
              </a:lnSpc>
              <a:spcBef>
                <a:spcPts val="0"/>
              </a:spcBef>
              <a:buNone/>
              <a:defRPr/>
            </a:pPr>
            <a:r>
              <a:rPr lang="nl-NL" dirty="0">
                <a:solidFill>
                  <a:sysClr val="windowText" lastClr="000000">
                    <a:lumMod val="65000"/>
                    <a:lumOff val="35000"/>
                  </a:sysClr>
                </a:solidFill>
                <a:latin typeface="Arial" panose="020B0604020202020204" pitchFamily="34" charset="0"/>
                <a:cs typeface="Arial" panose="020B0604020202020204" pitchFamily="34" charset="0"/>
              </a:rPr>
              <a:t>GeneChip®/Microarray technology</a:t>
            </a:r>
          </a:p>
          <a:p>
            <a:pPr marL="0" indent="0" defTabSz="1218713">
              <a:lnSpc>
                <a:spcPct val="100000"/>
              </a:lnSpc>
              <a:spcBef>
                <a:spcPts val="0"/>
              </a:spcBef>
              <a:buNone/>
              <a:defRPr/>
            </a:pPr>
            <a:endParaRPr lang="nl-NL" sz="700" dirty="0">
              <a:solidFill>
                <a:sysClr val="windowText" lastClr="000000">
                  <a:lumMod val="65000"/>
                  <a:lumOff val="35000"/>
                </a:sysClr>
              </a:solidFill>
              <a:latin typeface="Arial" panose="020B0604020202020204" pitchFamily="34" charset="0"/>
              <a:cs typeface="Arial" panose="020B0604020202020204" pitchFamily="34" charset="0"/>
            </a:endParaRPr>
          </a:p>
          <a:p>
            <a:pPr marL="304680" indent="-304680" defTabSz="1218713">
              <a:lnSpc>
                <a:spcPct val="100000"/>
              </a:lnSpc>
              <a:spcBef>
                <a:spcPts val="0"/>
              </a:spcBef>
              <a:defRPr/>
            </a:pPr>
            <a:r>
              <a:rPr lang="pt-BR" sz="1900" dirty="0">
                <a:solidFill>
                  <a:srgbClr val="2C5352"/>
                </a:solidFill>
                <a:latin typeface="Arial" panose="020B0604020202020204" pitchFamily="34" charset="0"/>
                <a:cs typeface="Arial" panose="020B0604020202020204" pitchFamily="34" charset="0"/>
              </a:rPr>
              <a:t>Possibilidade de olhar muitos (basicamente todos) genes, somente em plantas de modelo</a:t>
            </a:r>
            <a:endParaRPr lang="nl-NL" sz="500" dirty="0">
              <a:solidFill>
                <a:srgbClr val="2C5352"/>
              </a:solidFill>
              <a:latin typeface="Arial" panose="020B0604020202020204" pitchFamily="34" charset="0"/>
              <a:cs typeface="Arial" panose="020B0604020202020204" pitchFamily="34" charset="0"/>
            </a:endParaRPr>
          </a:p>
          <a:p>
            <a:pPr marL="304680" indent="-304680" defTabSz="1218713">
              <a:lnSpc>
                <a:spcPct val="100000"/>
              </a:lnSpc>
              <a:spcBef>
                <a:spcPts val="0"/>
              </a:spcBef>
              <a:defRPr/>
            </a:pPr>
            <a:r>
              <a:rPr lang="pt-BR" sz="1900" dirty="0">
                <a:solidFill>
                  <a:srgbClr val="2C5352"/>
                </a:solidFill>
                <a:latin typeface="Arial" panose="020B0604020202020204" pitchFamily="34" charset="0"/>
                <a:cs typeface="Arial" panose="020B0604020202020204" pitchFamily="34" charset="0"/>
              </a:rPr>
              <a:t>Limitação: nenhuma sequência -&gt; não há possibilidade de realizar a análise</a:t>
            </a:r>
            <a:endParaRPr lang="nl-NL" sz="1900" dirty="0">
              <a:solidFill>
                <a:srgbClr val="2C5352"/>
              </a:solidFill>
              <a:latin typeface="Arial" panose="020B0604020202020204" pitchFamily="34" charset="0"/>
              <a:cs typeface="Arial" panose="020B0604020202020204" pitchFamily="34" charset="0"/>
            </a:endParaRPr>
          </a:p>
        </p:txBody>
      </p:sp>
      <p:sp>
        <p:nvSpPr>
          <p:cNvPr id="14" name="Rettangolo 13"/>
          <p:cNvSpPr/>
          <p:nvPr/>
        </p:nvSpPr>
        <p:spPr>
          <a:xfrm>
            <a:off x="271775" y="4358259"/>
            <a:ext cx="7297582" cy="1615781"/>
          </a:xfrm>
          <a:prstGeom prst="rect">
            <a:avLst/>
          </a:prstGeom>
        </p:spPr>
        <p:txBody>
          <a:bodyPr wrap="square" lIns="121872" tIns="60937" rIns="121872" bIns="60937">
            <a:spAutoFit/>
          </a:bodyPr>
          <a:lstStyle/>
          <a:p>
            <a:pPr>
              <a:buClr>
                <a:srgbClr val="CEC300"/>
              </a:buClr>
              <a:defRPr/>
            </a:pPr>
            <a:r>
              <a:rPr lang="nl-NL" sz="2000" dirty="0">
                <a:solidFill>
                  <a:sysClr val="windowText" lastClr="000000">
                    <a:lumMod val="65000"/>
                    <a:lumOff val="35000"/>
                  </a:sysClr>
                </a:solidFill>
                <a:latin typeface="Arial" panose="020B0604020202020204" pitchFamily="34" charset="0"/>
                <a:cs typeface="Arial" panose="020B0604020202020204" pitchFamily="34" charset="0"/>
              </a:rPr>
              <a:t>Tecnologia NGS</a:t>
            </a:r>
          </a:p>
          <a:p>
            <a:pPr marL="304680" indent="-304680">
              <a:buClr>
                <a:srgbClr val="CEC300"/>
              </a:buClr>
              <a:buFont typeface="Wingdings" pitchFamily="2" charset="2"/>
              <a:buChar char="§"/>
              <a:defRPr/>
            </a:pPr>
            <a:r>
              <a:rPr lang="nl-NL" dirty="0">
                <a:solidFill>
                  <a:srgbClr val="2C5352"/>
                </a:solidFill>
                <a:latin typeface="Arial" panose="020B0604020202020204" pitchFamily="34" charset="0"/>
                <a:cs typeface="Arial" panose="020B0604020202020204" pitchFamily="34" charset="0"/>
              </a:rPr>
              <a:t>Não é necessário um genoma sequenciado </a:t>
            </a:r>
            <a:r>
              <a:rPr lang="nl-NL" dirty="0">
                <a:solidFill>
                  <a:srgbClr val="2C5352"/>
                </a:solidFill>
                <a:latin typeface="Arial" panose="020B0604020202020204" pitchFamily="34" charset="0"/>
                <a:cs typeface="Arial" panose="020B0604020202020204" pitchFamily="34" charset="0"/>
                <a:sym typeface="Wingdings" panose="05000000000000000000" pitchFamily="2" charset="2"/>
              </a:rPr>
              <a:t> </a:t>
            </a:r>
            <a:r>
              <a:rPr lang="pt-BR" dirty="0">
                <a:solidFill>
                  <a:srgbClr val="2C5352"/>
                </a:solidFill>
                <a:latin typeface="Arial" panose="020B0604020202020204" pitchFamily="34" charset="0"/>
                <a:cs typeface="Arial" panose="020B0604020202020204" pitchFamily="34" charset="0"/>
                <a:sym typeface="Wingdings" panose="05000000000000000000" pitchFamily="2" charset="2"/>
              </a:rPr>
              <a:t>pode ser usado em todas as culturas</a:t>
            </a:r>
            <a:endParaRPr lang="nl-NL" dirty="0">
              <a:solidFill>
                <a:srgbClr val="2C5352"/>
              </a:solidFill>
              <a:latin typeface="Arial" panose="020B0604020202020204" pitchFamily="34" charset="0"/>
              <a:cs typeface="Arial" panose="020B0604020202020204" pitchFamily="34" charset="0"/>
              <a:sym typeface="Wingdings" panose="05000000000000000000" pitchFamily="2" charset="2"/>
            </a:endParaRPr>
          </a:p>
          <a:p>
            <a:pPr>
              <a:buClr>
                <a:srgbClr val="CEC300"/>
              </a:buClr>
              <a:defRPr/>
            </a:pPr>
            <a:endParaRPr lang="nl-NL" sz="500" dirty="0">
              <a:solidFill>
                <a:srgbClr val="2C5352"/>
              </a:solidFill>
              <a:latin typeface="Arial" panose="020B0604020202020204" pitchFamily="34" charset="0"/>
              <a:cs typeface="Arial" panose="020B0604020202020204" pitchFamily="34" charset="0"/>
              <a:sym typeface="Wingdings" panose="05000000000000000000" pitchFamily="2" charset="2"/>
            </a:endParaRPr>
          </a:p>
          <a:p>
            <a:pPr marL="304680" indent="-304680">
              <a:buClr>
                <a:srgbClr val="CEC300"/>
              </a:buClr>
              <a:buFont typeface="Wingdings" pitchFamily="2" charset="2"/>
              <a:buChar char="§"/>
              <a:defRPr/>
            </a:pPr>
            <a:r>
              <a:rPr lang="pt-BR" dirty="0">
                <a:solidFill>
                  <a:srgbClr val="2C5352"/>
                </a:solidFill>
                <a:latin typeface="Arial" panose="020B0604020202020204" pitchFamily="34" charset="0"/>
                <a:cs typeface="Arial" panose="020B0604020202020204" pitchFamily="34" charset="0"/>
              </a:rPr>
              <a:t>Também adequado para plantas não-modelo</a:t>
            </a:r>
            <a:endParaRPr lang="nl-NL" dirty="0">
              <a:solidFill>
                <a:srgbClr val="2C5352"/>
              </a:solidFill>
              <a:latin typeface="Arial" panose="020B0604020202020204" pitchFamily="34" charset="0"/>
              <a:cs typeface="Arial" panose="020B0604020202020204" pitchFamily="34" charset="0"/>
            </a:endParaRPr>
          </a:p>
        </p:txBody>
      </p:sp>
      <p:sp>
        <p:nvSpPr>
          <p:cNvPr id="26" name="CasellaDiTesto 1">
            <a:extLst>
              <a:ext uri="{FF2B5EF4-FFF2-40B4-BE49-F238E27FC236}">
                <a16:creationId xmlns:a16="http://schemas.microsoft.com/office/drawing/2014/main" id="{EC16739C-D493-4254-91DD-3C10AD215CA7}"/>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27" name="Gruppo 1">
            <a:extLst>
              <a:ext uri="{FF2B5EF4-FFF2-40B4-BE49-F238E27FC236}">
                <a16:creationId xmlns:a16="http://schemas.microsoft.com/office/drawing/2014/main" id="{4F805006-9EAD-477D-AD7F-D803E5834697}"/>
              </a:ext>
            </a:extLst>
          </p:cNvPr>
          <p:cNvGrpSpPr/>
          <p:nvPr/>
        </p:nvGrpSpPr>
        <p:grpSpPr>
          <a:xfrm>
            <a:off x="479376" y="622205"/>
            <a:ext cx="5710447" cy="369332"/>
            <a:chOff x="551384" y="1052736"/>
            <a:chExt cx="5492101" cy="369332"/>
          </a:xfrm>
        </p:grpSpPr>
        <p:sp>
          <p:nvSpPr>
            <p:cNvPr id="28" name="Pentagon 41">
              <a:extLst>
                <a:ext uri="{FF2B5EF4-FFF2-40B4-BE49-F238E27FC236}">
                  <a16:creationId xmlns:a16="http://schemas.microsoft.com/office/drawing/2014/main" id="{EA63CCEE-A854-4063-81FE-187E2CFA1465}"/>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9" name="Chevron 42">
              <a:extLst>
                <a:ext uri="{FF2B5EF4-FFF2-40B4-BE49-F238E27FC236}">
                  <a16:creationId xmlns:a16="http://schemas.microsoft.com/office/drawing/2014/main" id="{305A4459-B587-401D-B8A2-A41D22CA4573}"/>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0" name="Chevron 43">
              <a:extLst>
                <a:ext uri="{FF2B5EF4-FFF2-40B4-BE49-F238E27FC236}">
                  <a16:creationId xmlns:a16="http://schemas.microsoft.com/office/drawing/2014/main" id="{6B7677B5-041F-455A-B43B-941D482C151E}"/>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1" name="Chevron 44">
              <a:extLst>
                <a:ext uri="{FF2B5EF4-FFF2-40B4-BE49-F238E27FC236}">
                  <a16:creationId xmlns:a16="http://schemas.microsoft.com/office/drawing/2014/main" id="{C51122EF-C723-434B-996B-10E92B13D552}"/>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2" name="Chevron 45">
              <a:extLst>
                <a:ext uri="{FF2B5EF4-FFF2-40B4-BE49-F238E27FC236}">
                  <a16:creationId xmlns:a16="http://schemas.microsoft.com/office/drawing/2014/main" id="{BC260BE0-29AD-40A8-A50C-10CDA702B2B1}"/>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3" name="TextBox 46">
              <a:extLst>
                <a:ext uri="{FF2B5EF4-FFF2-40B4-BE49-F238E27FC236}">
                  <a16:creationId xmlns:a16="http://schemas.microsoft.com/office/drawing/2014/main" id="{CD36A3EA-BBB9-4AE3-8D15-7C2ED2A42817}"/>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34" name="TextBox 47">
              <a:extLst>
                <a:ext uri="{FF2B5EF4-FFF2-40B4-BE49-F238E27FC236}">
                  <a16:creationId xmlns:a16="http://schemas.microsoft.com/office/drawing/2014/main" id="{33D9FED1-8E07-4B06-A814-8BDE93BB7F0F}"/>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35" name="TextBox 48">
              <a:extLst>
                <a:ext uri="{FF2B5EF4-FFF2-40B4-BE49-F238E27FC236}">
                  <a16:creationId xmlns:a16="http://schemas.microsoft.com/office/drawing/2014/main" id="{E5BCC6F9-C2AA-4B9C-8394-9038958F2289}"/>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36" name="TextBox 49">
              <a:extLst>
                <a:ext uri="{FF2B5EF4-FFF2-40B4-BE49-F238E27FC236}">
                  <a16:creationId xmlns:a16="http://schemas.microsoft.com/office/drawing/2014/main" id="{E4514738-9139-41C8-9C4F-C0052AAA78E5}"/>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7" name="TextBox 50">
              <a:extLst>
                <a:ext uri="{FF2B5EF4-FFF2-40B4-BE49-F238E27FC236}">
                  <a16:creationId xmlns:a16="http://schemas.microsoft.com/office/drawing/2014/main" id="{7FC7BD56-E294-4404-AE6F-5AF77667FA0D}"/>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6957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Marketing &amp; Sales\Foto's\Diversen\DNA_dreamstime.jpg"/>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auto">
          <a:xfrm rot="20936658">
            <a:off x="-1843778" y="-1059250"/>
            <a:ext cx="11458454" cy="12317256"/>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bwMode="auto">
          <a:xfrm>
            <a:off x="912100" y="2035705"/>
            <a:ext cx="8734863" cy="3841567"/>
          </a:xfrm>
          <a:prstGeom prst="rect">
            <a:avLst/>
          </a:prstGeom>
          <a:solidFill>
            <a:sysClr val="window" lastClr="FFFFFF">
              <a:alpha val="85000"/>
            </a:sysClr>
          </a:solidFill>
          <a:ln w="9525">
            <a:noFill/>
            <a:miter lim="800000"/>
            <a:headEnd/>
            <a:tailEnd/>
          </a:ln>
        </p:spPr>
        <p:txBody>
          <a:bodyPr vert="horz" wrap="square" lIns="121872" tIns="60937" rIns="383848" bIns="60937" numCol="1" anchor="t" anchorCtr="0" compatLnSpc="1">
            <a:prstTxWarp prst="textNoShape">
              <a:avLst/>
            </a:prstTxWarp>
            <a:normAutofit/>
          </a:bodyPr>
          <a:lstStyle>
            <a:lvl1pPr marL="228600" indent="-228600" algn="l" rtl="0" eaLnBrk="1" fontAlgn="base" hangingPunct="1">
              <a:lnSpc>
                <a:spcPct val="150000"/>
              </a:lnSpc>
              <a:spcBef>
                <a:spcPts val="1000"/>
              </a:spcBef>
              <a:spcAft>
                <a:spcPct val="0"/>
              </a:spcAft>
              <a:buClr>
                <a:srgbClr val="CEC300"/>
              </a:buClr>
              <a:buFont typeface="Wingdings" pitchFamily="2" charset="2"/>
              <a:buChar char="§"/>
              <a:defRPr sz="2000" kern="1200">
                <a:solidFill>
                  <a:schemeClr val="tx2">
                    <a:lumMod val="75000"/>
                  </a:schemeClr>
                </a:solidFill>
                <a:latin typeface="+mn-lt"/>
                <a:ea typeface="+mn-ea"/>
                <a:cs typeface="+mn-cs"/>
              </a:defRPr>
            </a:lvl1pPr>
            <a:lvl2pPr marL="685800" indent="-228600" algn="l" rtl="0" eaLnBrk="1" fontAlgn="base" hangingPunct="1">
              <a:lnSpc>
                <a:spcPct val="150000"/>
              </a:lnSpc>
              <a:spcBef>
                <a:spcPts val="500"/>
              </a:spcBef>
              <a:spcAft>
                <a:spcPct val="0"/>
              </a:spcAft>
              <a:buClr>
                <a:srgbClr val="CEC300"/>
              </a:buClr>
              <a:buFont typeface="Wingdings" pitchFamily="2" charset="2"/>
              <a:buChar char="§"/>
              <a:defRPr sz="1800" kern="1200">
                <a:solidFill>
                  <a:schemeClr val="tx2">
                    <a:lumMod val="75000"/>
                  </a:schemeClr>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680" indent="-304680" defTabSz="1218713">
              <a:lnSpc>
                <a:spcPct val="110000"/>
              </a:lnSpc>
              <a:spcBef>
                <a:spcPts val="1600"/>
              </a:spcBef>
              <a:buClr>
                <a:srgbClr val="323C3C"/>
              </a:buClr>
              <a:defRPr/>
            </a:pPr>
            <a:endParaRPr lang="en-US" sz="1100" dirty="0">
              <a:solidFill>
                <a:srgbClr val="323C3C"/>
              </a:solidFill>
              <a:latin typeface="Calibri"/>
            </a:endParaRPr>
          </a:p>
          <a:p>
            <a:pPr marL="304680" indent="-304680" defTabSz="1218713">
              <a:lnSpc>
                <a:spcPct val="110000"/>
              </a:lnSpc>
              <a:spcBef>
                <a:spcPts val="1600"/>
              </a:spcBef>
              <a:defRPr/>
            </a:pPr>
            <a:r>
              <a:rPr lang="pt-BR" dirty="0">
                <a:solidFill>
                  <a:sysClr val="windowText" lastClr="000000">
                    <a:lumMod val="65000"/>
                    <a:lumOff val="35000"/>
                  </a:sysClr>
                </a:solidFill>
                <a:latin typeface="Arial" panose="020B0604020202020204" pitchFamily="34" charset="0"/>
                <a:cs typeface="Arial" panose="020B0604020202020204" pitchFamily="34" charset="0"/>
              </a:rPr>
              <a:t>Perfis de expressão genica como uma ferramenta focada em medir as mudanças na atividade do gene provocada pela aplicação do produto</a:t>
            </a:r>
            <a:endParaRPr lang="nl-NL" sz="2700" dirty="0">
              <a:solidFill>
                <a:sysClr val="windowText" lastClr="000000">
                  <a:lumMod val="65000"/>
                  <a:lumOff val="35000"/>
                </a:sysClr>
              </a:solidFill>
              <a:latin typeface="Arial" panose="020B0604020202020204" pitchFamily="34" charset="0"/>
              <a:cs typeface="Arial" panose="020B0604020202020204" pitchFamily="34" charset="0"/>
            </a:endParaRPr>
          </a:p>
          <a:p>
            <a:pPr defTabSz="1218713">
              <a:lnSpc>
                <a:spcPct val="110000"/>
              </a:lnSpc>
              <a:spcBef>
                <a:spcPts val="1600"/>
              </a:spcBef>
              <a:defRPr/>
            </a:pPr>
            <a:r>
              <a:rPr lang="nl-NL" sz="2700" dirty="0">
                <a:solidFill>
                  <a:sysClr val="windowText" lastClr="000000">
                    <a:lumMod val="65000"/>
                    <a:lumOff val="35000"/>
                  </a:sysClr>
                </a:solidFill>
                <a:latin typeface="Arial" panose="020B0604020202020204" pitchFamily="34" charset="0"/>
                <a:cs typeface="Arial" panose="020B0604020202020204" pitchFamily="34" charset="0"/>
              </a:rPr>
              <a:t>Observar o efeito</a:t>
            </a:r>
          </a:p>
          <a:p>
            <a:pPr defTabSz="1218713">
              <a:lnSpc>
                <a:spcPct val="110000"/>
              </a:lnSpc>
              <a:spcBef>
                <a:spcPts val="1600"/>
              </a:spcBef>
              <a:defRPr/>
            </a:pPr>
            <a:r>
              <a:rPr lang="nl-NL" sz="2700" dirty="0">
                <a:solidFill>
                  <a:sysClr val="windowText" lastClr="000000">
                    <a:lumMod val="65000"/>
                    <a:lumOff val="35000"/>
                  </a:sysClr>
                </a:solidFill>
                <a:latin typeface="Arial" panose="020B0604020202020204" pitchFamily="34" charset="0"/>
                <a:cs typeface="Arial" panose="020B0604020202020204" pitchFamily="34" charset="0"/>
              </a:rPr>
              <a:t>Entender o efeito</a:t>
            </a:r>
          </a:p>
          <a:p>
            <a:pPr defTabSz="1218713">
              <a:lnSpc>
                <a:spcPct val="110000"/>
              </a:lnSpc>
              <a:spcBef>
                <a:spcPts val="1600"/>
              </a:spcBef>
              <a:defRPr/>
            </a:pPr>
            <a:r>
              <a:rPr lang="pt-BR" sz="2700" dirty="0">
                <a:solidFill>
                  <a:sysClr val="windowText" lastClr="000000">
                    <a:lumMod val="65000"/>
                    <a:lumOff val="35000"/>
                  </a:sysClr>
                </a:solidFill>
                <a:latin typeface="Arial" panose="020B0604020202020204" pitchFamily="34" charset="0"/>
                <a:cs typeface="Arial" panose="020B0604020202020204" pitchFamily="34" charset="0"/>
              </a:rPr>
              <a:t>Otimizar o efeito (formulação, sincronismo, etc.)</a:t>
            </a:r>
            <a:endParaRPr lang="nl-NL" sz="2700" dirty="0">
              <a:solidFill>
                <a:sysClr val="windowText" lastClr="000000">
                  <a:lumMod val="65000"/>
                  <a:lumOff val="35000"/>
                </a:sysClr>
              </a:solidFill>
              <a:latin typeface="Arial" panose="020B0604020202020204" pitchFamily="34" charset="0"/>
              <a:cs typeface="Arial" panose="020B0604020202020204" pitchFamily="34" charset="0"/>
            </a:endParaRPr>
          </a:p>
        </p:txBody>
      </p:sp>
      <p:sp>
        <p:nvSpPr>
          <p:cNvPr id="7" name="Titel 1"/>
          <p:cNvSpPr txBox="1">
            <a:spLocks/>
          </p:cNvSpPr>
          <p:nvPr/>
        </p:nvSpPr>
        <p:spPr bwMode="auto">
          <a:xfrm>
            <a:off x="1151610" y="1145425"/>
            <a:ext cx="4127921" cy="893171"/>
          </a:xfrm>
          <a:prstGeom prst="rect">
            <a:avLst/>
          </a:prstGeom>
          <a:solidFill>
            <a:sysClr val="window" lastClr="FFFFFF">
              <a:alpha val="85000"/>
            </a:sysClr>
          </a:solidFill>
          <a:ln w="9525">
            <a:noFill/>
            <a:miter lim="800000"/>
            <a:headEnd/>
            <a:tailEnd/>
          </a:ln>
        </p:spPr>
        <p:txBody>
          <a:bodyPr vert="horz" wrap="square" lIns="121872" tIns="191923" rIns="121872" bIns="47982" numCol="1" anchor="ctr" anchorCtr="0" compatLnSpc="1">
            <a:prstTxWarp prst="textNoShape">
              <a:avLst/>
            </a:prstTxWarp>
            <a:noAutofit/>
          </a:bodyPr>
          <a:lstStyle>
            <a:lvl1pPr algn="l" rtl="0" eaLnBrk="1" fontAlgn="base" hangingPunct="1">
              <a:lnSpc>
                <a:spcPct val="90000"/>
              </a:lnSpc>
              <a:spcBef>
                <a:spcPct val="0"/>
              </a:spcBef>
              <a:spcAft>
                <a:spcPct val="0"/>
              </a:spcAft>
              <a:defRPr sz="3600" b="1" kern="1200">
                <a:solidFill>
                  <a:srgbClr val="CEC300"/>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a:defRPr>
            </a:lvl2pPr>
            <a:lvl3pPr algn="l" rtl="0" eaLnBrk="1" fontAlgn="base" hangingPunct="1">
              <a:lnSpc>
                <a:spcPct val="90000"/>
              </a:lnSpc>
              <a:spcBef>
                <a:spcPct val="0"/>
              </a:spcBef>
              <a:spcAft>
                <a:spcPct val="0"/>
              </a:spcAft>
              <a:defRPr sz="4400">
                <a:solidFill>
                  <a:schemeClr val="tx1"/>
                </a:solidFill>
                <a:latin typeface="Calibri Light"/>
              </a:defRPr>
            </a:lvl3pPr>
            <a:lvl4pPr algn="l" rtl="0" eaLnBrk="1" fontAlgn="base" hangingPunct="1">
              <a:lnSpc>
                <a:spcPct val="90000"/>
              </a:lnSpc>
              <a:spcBef>
                <a:spcPct val="0"/>
              </a:spcBef>
              <a:spcAft>
                <a:spcPct val="0"/>
              </a:spcAft>
              <a:defRPr sz="4400">
                <a:solidFill>
                  <a:schemeClr val="tx1"/>
                </a:solidFill>
                <a:latin typeface="Calibri Light"/>
              </a:defRPr>
            </a:lvl4pPr>
            <a:lvl5pPr algn="l" rtl="0" eaLnBrk="1" fontAlgn="base" hangingPunct="1">
              <a:lnSpc>
                <a:spcPct val="90000"/>
              </a:lnSpc>
              <a:spcBef>
                <a:spcPct val="0"/>
              </a:spcBef>
              <a:spcAft>
                <a:spcPct val="0"/>
              </a:spcAft>
              <a:defRPr sz="4400">
                <a:solidFill>
                  <a:schemeClr val="tx1"/>
                </a:solidFill>
                <a:latin typeface="Calibri Light"/>
              </a:defRPr>
            </a:lvl5pPr>
            <a:lvl6pPr marL="457200" algn="l" rtl="0" eaLnBrk="1" fontAlgn="base" hangingPunct="1">
              <a:lnSpc>
                <a:spcPct val="90000"/>
              </a:lnSpc>
              <a:spcBef>
                <a:spcPct val="0"/>
              </a:spcBef>
              <a:spcAft>
                <a:spcPct val="0"/>
              </a:spcAft>
              <a:defRPr sz="4400">
                <a:solidFill>
                  <a:schemeClr val="tx1"/>
                </a:solidFill>
                <a:latin typeface="Calibri Light"/>
              </a:defRPr>
            </a:lvl6pPr>
            <a:lvl7pPr marL="914400" algn="l" rtl="0" eaLnBrk="1" fontAlgn="base" hangingPunct="1">
              <a:lnSpc>
                <a:spcPct val="90000"/>
              </a:lnSpc>
              <a:spcBef>
                <a:spcPct val="0"/>
              </a:spcBef>
              <a:spcAft>
                <a:spcPct val="0"/>
              </a:spcAft>
              <a:defRPr sz="4400">
                <a:solidFill>
                  <a:schemeClr val="tx1"/>
                </a:solidFill>
                <a:latin typeface="Calibri Light"/>
              </a:defRPr>
            </a:lvl7pPr>
            <a:lvl8pPr marL="1371600" algn="l" rtl="0" eaLnBrk="1" fontAlgn="base" hangingPunct="1">
              <a:lnSpc>
                <a:spcPct val="90000"/>
              </a:lnSpc>
              <a:spcBef>
                <a:spcPct val="0"/>
              </a:spcBef>
              <a:spcAft>
                <a:spcPct val="0"/>
              </a:spcAft>
              <a:defRPr sz="4400">
                <a:solidFill>
                  <a:schemeClr val="tx1"/>
                </a:solidFill>
                <a:latin typeface="Calibri Light"/>
              </a:defRPr>
            </a:lvl8pPr>
            <a:lvl9pPr marL="1828800" algn="l" rtl="0" eaLnBrk="1" fontAlgn="base" hangingPunct="1">
              <a:lnSpc>
                <a:spcPct val="90000"/>
              </a:lnSpc>
              <a:spcBef>
                <a:spcPct val="0"/>
              </a:spcBef>
              <a:spcAft>
                <a:spcPct val="0"/>
              </a:spcAft>
              <a:defRPr sz="4400">
                <a:solidFill>
                  <a:schemeClr val="tx1"/>
                </a:solidFill>
                <a:latin typeface="Calibri Light"/>
              </a:defRPr>
            </a:lvl9pPr>
          </a:lstStyle>
          <a:p>
            <a:pPr algn="ctr" defTabSz="1218713">
              <a:defRPr/>
            </a:pPr>
            <a:r>
              <a:rPr lang="nl-NL" sz="2400" dirty="0">
                <a:ln w="19050">
                  <a:noFill/>
                </a:ln>
                <a:solidFill>
                  <a:srgbClr val="2C5352"/>
                </a:solidFill>
                <a:latin typeface="Arial" panose="020B0604020202020204" pitchFamily="34" charset="0"/>
                <a:ea typeface="+mn-ea"/>
                <a:cs typeface="Arial" panose="020B0604020202020204" pitchFamily="34" charset="0"/>
              </a:rPr>
              <a:t>BioResposta</a:t>
            </a:r>
          </a:p>
        </p:txBody>
      </p:sp>
      <p:sp>
        <p:nvSpPr>
          <p:cNvPr id="20" name="CasellaDiTesto 1">
            <a:extLst>
              <a:ext uri="{FF2B5EF4-FFF2-40B4-BE49-F238E27FC236}">
                <a16:creationId xmlns:a16="http://schemas.microsoft.com/office/drawing/2014/main" id="{468B015A-C676-41D5-B252-FD2FCE316A6C}"/>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21" name="Gruppo 1">
            <a:extLst>
              <a:ext uri="{FF2B5EF4-FFF2-40B4-BE49-F238E27FC236}">
                <a16:creationId xmlns:a16="http://schemas.microsoft.com/office/drawing/2014/main" id="{03B2C893-604A-4C6A-8C19-4EDC6D8C9A79}"/>
              </a:ext>
            </a:extLst>
          </p:cNvPr>
          <p:cNvGrpSpPr/>
          <p:nvPr/>
        </p:nvGrpSpPr>
        <p:grpSpPr>
          <a:xfrm>
            <a:off x="479376" y="622205"/>
            <a:ext cx="5710447" cy="369332"/>
            <a:chOff x="551384" y="1052736"/>
            <a:chExt cx="5492101" cy="369332"/>
          </a:xfrm>
        </p:grpSpPr>
        <p:sp>
          <p:nvSpPr>
            <p:cNvPr id="22" name="Pentagon 41">
              <a:extLst>
                <a:ext uri="{FF2B5EF4-FFF2-40B4-BE49-F238E27FC236}">
                  <a16:creationId xmlns:a16="http://schemas.microsoft.com/office/drawing/2014/main" id="{A9F6BF67-2583-4C79-9C57-8A892FEB18C9}"/>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2">
              <a:extLst>
                <a:ext uri="{FF2B5EF4-FFF2-40B4-BE49-F238E27FC236}">
                  <a16:creationId xmlns:a16="http://schemas.microsoft.com/office/drawing/2014/main" id="{32729151-F63A-49F4-9351-483F626DFDDE}"/>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4" name="Chevron 43">
              <a:extLst>
                <a:ext uri="{FF2B5EF4-FFF2-40B4-BE49-F238E27FC236}">
                  <a16:creationId xmlns:a16="http://schemas.microsoft.com/office/drawing/2014/main" id="{3CDA9458-B9F4-41FD-AC81-BE28964BE596}"/>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5" name="Chevron 44">
              <a:extLst>
                <a:ext uri="{FF2B5EF4-FFF2-40B4-BE49-F238E27FC236}">
                  <a16:creationId xmlns:a16="http://schemas.microsoft.com/office/drawing/2014/main" id="{7648B798-F7A2-4B3F-9BDE-E1F1DF56D231}"/>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6" name="Chevron 45">
              <a:extLst>
                <a:ext uri="{FF2B5EF4-FFF2-40B4-BE49-F238E27FC236}">
                  <a16:creationId xmlns:a16="http://schemas.microsoft.com/office/drawing/2014/main" id="{7BE492C4-479D-42D1-ABD2-D6F2F0F5F36A}"/>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7" name="TextBox 46">
              <a:extLst>
                <a:ext uri="{FF2B5EF4-FFF2-40B4-BE49-F238E27FC236}">
                  <a16:creationId xmlns:a16="http://schemas.microsoft.com/office/drawing/2014/main" id="{77DCCD5A-0E89-441F-AA40-3170C46EAF33}"/>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8" name="TextBox 47">
              <a:extLst>
                <a:ext uri="{FF2B5EF4-FFF2-40B4-BE49-F238E27FC236}">
                  <a16:creationId xmlns:a16="http://schemas.microsoft.com/office/drawing/2014/main" id="{99B595A4-58D4-409A-B23D-C9819AED5CD8}"/>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9" name="TextBox 48">
              <a:extLst>
                <a:ext uri="{FF2B5EF4-FFF2-40B4-BE49-F238E27FC236}">
                  <a16:creationId xmlns:a16="http://schemas.microsoft.com/office/drawing/2014/main" id="{9CEE777E-1931-41AA-966A-5D4410B9FE9D}"/>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30" name="TextBox 49">
              <a:extLst>
                <a:ext uri="{FF2B5EF4-FFF2-40B4-BE49-F238E27FC236}">
                  <a16:creationId xmlns:a16="http://schemas.microsoft.com/office/drawing/2014/main" id="{8346AFFF-7B57-4DA3-97CD-E6CDCC629E0B}"/>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1" name="TextBox 50">
              <a:extLst>
                <a:ext uri="{FF2B5EF4-FFF2-40B4-BE49-F238E27FC236}">
                  <a16:creationId xmlns:a16="http://schemas.microsoft.com/office/drawing/2014/main" id="{85A5539A-E547-4683-BAAA-9C86D6181E12}"/>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1965004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p:cNvSpPr txBox="1">
            <a:spLocks/>
          </p:cNvSpPr>
          <p:nvPr/>
        </p:nvSpPr>
        <p:spPr bwMode="auto">
          <a:xfrm>
            <a:off x="413117" y="1065612"/>
            <a:ext cx="5745715" cy="747208"/>
          </a:xfrm>
          <a:prstGeom prst="rect">
            <a:avLst/>
          </a:prstGeom>
          <a:noFill/>
          <a:ln w="9525">
            <a:noFill/>
            <a:miter lim="800000"/>
            <a:headEnd/>
            <a:tailEnd/>
          </a:ln>
        </p:spPr>
        <p:txBody>
          <a:bodyPr vert="horz" wrap="square" lIns="121872" tIns="60937" rIns="121872" bIns="60937" numCol="1" anchor="ctr" anchorCtr="0" compatLnSpc="1">
            <a:prstTxWarp prst="textNoShape">
              <a:avLst/>
            </a:prstTxWarp>
            <a:noAutofit/>
          </a:bodyPr>
          <a:lstStyle>
            <a:lvl1pPr algn="l" rtl="0" eaLnBrk="1" fontAlgn="base" hangingPunct="1">
              <a:lnSpc>
                <a:spcPct val="90000"/>
              </a:lnSpc>
              <a:spcBef>
                <a:spcPct val="0"/>
              </a:spcBef>
              <a:spcAft>
                <a:spcPct val="0"/>
              </a:spcAft>
              <a:defRPr sz="3600" b="1" kern="1200">
                <a:solidFill>
                  <a:srgbClr val="CEC300"/>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a:defRPr>
            </a:lvl2pPr>
            <a:lvl3pPr algn="l" rtl="0" eaLnBrk="1" fontAlgn="base" hangingPunct="1">
              <a:lnSpc>
                <a:spcPct val="90000"/>
              </a:lnSpc>
              <a:spcBef>
                <a:spcPct val="0"/>
              </a:spcBef>
              <a:spcAft>
                <a:spcPct val="0"/>
              </a:spcAft>
              <a:defRPr sz="4400">
                <a:solidFill>
                  <a:schemeClr val="tx1"/>
                </a:solidFill>
                <a:latin typeface="Calibri Light"/>
              </a:defRPr>
            </a:lvl3pPr>
            <a:lvl4pPr algn="l" rtl="0" eaLnBrk="1" fontAlgn="base" hangingPunct="1">
              <a:lnSpc>
                <a:spcPct val="90000"/>
              </a:lnSpc>
              <a:spcBef>
                <a:spcPct val="0"/>
              </a:spcBef>
              <a:spcAft>
                <a:spcPct val="0"/>
              </a:spcAft>
              <a:defRPr sz="4400">
                <a:solidFill>
                  <a:schemeClr val="tx1"/>
                </a:solidFill>
                <a:latin typeface="Calibri Light"/>
              </a:defRPr>
            </a:lvl4pPr>
            <a:lvl5pPr algn="l" rtl="0" eaLnBrk="1" fontAlgn="base" hangingPunct="1">
              <a:lnSpc>
                <a:spcPct val="90000"/>
              </a:lnSpc>
              <a:spcBef>
                <a:spcPct val="0"/>
              </a:spcBef>
              <a:spcAft>
                <a:spcPct val="0"/>
              </a:spcAft>
              <a:defRPr sz="4400">
                <a:solidFill>
                  <a:schemeClr val="tx1"/>
                </a:solidFill>
                <a:latin typeface="Calibri Light"/>
              </a:defRPr>
            </a:lvl5pPr>
            <a:lvl6pPr marL="457200" algn="l" rtl="0" eaLnBrk="1" fontAlgn="base" hangingPunct="1">
              <a:lnSpc>
                <a:spcPct val="90000"/>
              </a:lnSpc>
              <a:spcBef>
                <a:spcPct val="0"/>
              </a:spcBef>
              <a:spcAft>
                <a:spcPct val="0"/>
              </a:spcAft>
              <a:defRPr sz="4400">
                <a:solidFill>
                  <a:schemeClr val="tx1"/>
                </a:solidFill>
                <a:latin typeface="Calibri Light"/>
              </a:defRPr>
            </a:lvl6pPr>
            <a:lvl7pPr marL="914400" algn="l" rtl="0" eaLnBrk="1" fontAlgn="base" hangingPunct="1">
              <a:lnSpc>
                <a:spcPct val="90000"/>
              </a:lnSpc>
              <a:spcBef>
                <a:spcPct val="0"/>
              </a:spcBef>
              <a:spcAft>
                <a:spcPct val="0"/>
              </a:spcAft>
              <a:defRPr sz="4400">
                <a:solidFill>
                  <a:schemeClr val="tx1"/>
                </a:solidFill>
                <a:latin typeface="Calibri Light"/>
              </a:defRPr>
            </a:lvl7pPr>
            <a:lvl8pPr marL="1371600" algn="l" rtl="0" eaLnBrk="1" fontAlgn="base" hangingPunct="1">
              <a:lnSpc>
                <a:spcPct val="90000"/>
              </a:lnSpc>
              <a:spcBef>
                <a:spcPct val="0"/>
              </a:spcBef>
              <a:spcAft>
                <a:spcPct val="0"/>
              </a:spcAft>
              <a:defRPr sz="4400">
                <a:solidFill>
                  <a:schemeClr val="tx1"/>
                </a:solidFill>
                <a:latin typeface="Calibri Light"/>
              </a:defRPr>
            </a:lvl8pPr>
            <a:lvl9pPr marL="1828800" algn="l" rtl="0" eaLnBrk="1" fontAlgn="base" hangingPunct="1">
              <a:lnSpc>
                <a:spcPct val="90000"/>
              </a:lnSpc>
              <a:spcBef>
                <a:spcPct val="0"/>
              </a:spcBef>
              <a:spcAft>
                <a:spcPct val="0"/>
              </a:spcAft>
              <a:defRPr sz="4400">
                <a:solidFill>
                  <a:schemeClr val="tx1"/>
                </a:solidFill>
                <a:latin typeface="Calibri Light"/>
              </a:defRPr>
            </a:lvl9pPr>
          </a:lstStyle>
          <a:p>
            <a:r>
              <a:rPr lang="en-GB" sz="4000" dirty="0" err="1">
                <a:latin typeface="Arial" panose="020B0604020202020204" pitchFamily="34" charset="0"/>
                <a:ea typeface="+mn-ea"/>
                <a:cs typeface="Arial" panose="020B0604020202020204" pitchFamily="34" charset="0"/>
              </a:rPr>
              <a:t>Possíveis</a:t>
            </a:r>
            <a:r>
              <a:rPr lang="en-GB" sz="4000" dirty="0">
                <a:latin typeface="Arial" panose="020B0604020202020204" pitchFamily="34" charset="0"/>
                <a:ea typeface="+mn-ea"/>
                <a:cs typeface="Arial" panose="020B0604020202020204" pitchFamily="34" charset="0"/>
              </a:rPr>
              <a:t> </a:t>
            </a:r>
            <a:r>
              <a:rPr lang="en-GB" sz="4000" dirty="0" err="1">
                <a:latin typeface="Arial" panose="020B0604020202020204" pitchFamily="34" charset="0"/>
                <a:ea typeface="+mn-ea"/>
                <a:cs typeface="Arial" panose="020B0604020202020204" pitchFamily="34" charset="0"/>
              </a:rPr>
              <a:t>aplicações</a:t>
            </a:r>
            <a:endParaRPr lang="en-GB" sz="4000" dirty="0">
              <a:latin typeface="Arial" panose="020B0604020202020204" pitchFamily="34" charset="0"/>
              <a:ea typeface="+mn-ea"/>
              <a:cs typeface="Arial" panose="020B0604020202020204" pitchFamily="34" charset="0"/>
            </a:endParaRPr>
          </a:p>
        </p:txBody>
      </p:sp>
      <p:sp>
        <p:nvSpPr>
          <p:cNvPr id="5" name="Tijdelijke aanduiding voor inhoud 2"/>
          <p:cNvSpPr txBox="1">
            <a:spLocks/>
          </p:cNvSpPr>
          <p:nvPr/>
        </p:nvSpPr>
        <p:spPr bwMode="auto">
          <a:xfrm>
            <a:off x="441172" y="1760885"/>
            <a:ext cx="11112547" cy="4129818"/>
          </a:xfrm>
          <a:prstGeom prst="rect">
            <a:avLst/>
          </a:prstGeom>
          <a:solidFill>
            <a:schemeClr val="bg1">
              <a:alpha val="82000"/>
            </a:schemeClr>
          </a:solidFill>
          <a:ln w="9525">
            <a:noFill/>
            <a:miter lim="800000"/>
            <a:headEnd/>
            <a:tailEnd/>
          </a:ln>
        </p:spPr>
        <p:txBody>
          <a:bodyPr vert="horz" wrap="square" lIns="121872" tIns="60937" rIns="121872" bIns="60937" numCol="1" anchor="t" anchorCtr="0" compatLnSpc="1">
            <a:prstTxWarp prst="textNoShape">
              <a:avLst/>
            </a:prstTxWarp>
            <a:noAutofit/>
          </a:bodyPr>
          <a:lstStyle>
            <a:lvl1pPr marL="228600" indent="-228600" algn="l" rtl="0" eaLnBrk="1" fontAlgn="base" hangingPunct="1">
              <a:lnSpc>
                <a:spcPct val="150000"/>
              </a:lnSpc>
              <a:spcBef>
                <a:spcPts val="1000"/>
              </a:spcBef>
              <a:spcAft>
                <a:spcPct val="0"/>
              </a:spcAft>
              <a:buClr>
                <a:srgbClr val="CEC300"/>
              </a:buClr>
              <a:buFont typeface="Wingdings" pitchFamily="2" charset="2"/>
              <a:buChar char="§"/>
              <a:defRPr sz="2000" kern="1200">
                <a:solidFill>
                  <a:schemeClr val="tx2">
                    <a:lumMod val="75000"/>
                  </a:schemeClr>
                </a:solidFill>
                <a:latin typeface="+mn-lt"/>
                <a:ea typeface="+mn-ea"/>
                <a:cs typeface="+mn-cs"/>
              </a:defRPr>
            </a:lvl1pPr>
            <a:lvl2pPr marL="685800" indent="-228600" algn="l" rtl="0" eaLnBrk="1" fontAlgn="base" hangingPunct="1">
              <a:lnSpc>
                <a:spcPct val="150000"/>
              </a:lnSpc>
              <a:spcBef>
                <a:spcPts val="500"/>
              </a:spcBef>
              <a:spcAft>
                <a:spcPct val="0"/>
              </a:spcAft>
              <a:buClr>
                <a:srgbClr val="CEC300"/>
              </a:buClr>
              <a:buFont typeface="Wingdings" pitchFamily="2" charset="2"/>
              <a:buChar char="§"/>
              <a:defRPr sz="1800" kern="1200">
                <a:solidFill>
                  <a:schemeClr val="tx2">
                    <a:lumMod val="75000"/>
                  </a:schemeClr>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8713" fontAlgn="auto">
              <a:lnSpc>
                <a:spcPct val="100000"/>
              </a:lnSpc>
              <a:spcBef>
                <a:spcPts val="1067"/>
              </a:spcBef>
              <a:spcAft>
                <a:spcPts val="0"/>
              </a:spcAft>
              <a:buNone/>
              <a:defRPr/>
            </a:pPr>
            <a:r>
              <a:rPr lang="pt-BR" dirty="0">
                <a:solidFill>
                  <a:sysClr val="windowText" lastClr="000000">
                    <a:lumMod val="65000"/>
                    <a:lumOff val="35000"/>
                  </a:sysClr>
                </a:solidFill>
                <a:latin typeface="Arial" panose="020B0604020202020204" pitchFamily="34" charset="0"/>
                <a:cs typeface="Arial" panose="020B0604020202020204" pitchFamily="34" charset="0"/>
              </a:rPr>
              <a:t>Insight no modo de ação do produto</a:t>
            </a:r>
          </a:p>
          <a:p>
            <a:pPr marL="0" indent="0" defTabSz="1218713" fontAlgn="auto">
              <a:lnSpc>
                <a:spcPct val="100000"/>
              </a:lnSpc>
              <a:spcBef>
                <a:spcPts val="1067"/>
              </a:spcBef>
              <a:spcAft>
                <a:spcPts val="0"/>
              </a:spcAft>
              <a:buNone/>
              <a:defRPr/>
            </a:pPr>
            <a:r>
              <a:rPr lang="en-US" sz="2700" i="1" dirty="0" err="1">
                <a:solidFill>
                  <a:sysClr val="windowText" lastClr="000000">
                    <a:lumMod val="65000"/>
                    <a:lumOff val="35000"/>
                  </a:sysClr>
                </a:solidFill>
                <a:latin typeface="Arial" panose="020B0604020202020204" pitchFamily="34" charset="0"/>
                <a:cs typeface="Arial" panose="020B0604020202020204" pitchFamily="34" charset="0"/>
              </a:rPr>
              <a:t>Quais</a:t>
            </a:r>
            <a:r>
              <a:rPr lang="en-US" sz="2700" i="1" dirty="0">
                <a:solidFill>
                  <a:sysClr val="windowText" lastClr="000000">
                    <a:lumMod val="65000"/>
                    <a:lumOff val="35000"/>
                  </a:sysClr>
                </a:solidFill>
                <a:latin typeface="Arial" panose="020B0604020202020204" pitchFamily="34" charset="0"/>
                <a:cs typeface="Arial" panose="020B0604020202020204" pitchFamily="34" charset="0"/>
              </a:rPr>
              <a:t> genes </a:t>
            </a:r>
            <a:r>
              <a:rPr lang="en-US" sz="2700" i="1" dirty="0" err="1">
                <a:solidFill>
                  <a:sysClr val="windowText" lastClr="000000">
                    <a:lumMod val="65000"/>
                    <a:lumOff val="35000"/>
                  </a:sysClr>
                </a:solidFill>
                <a:latin typeface="Arial" panose="020B0604020202020204" pitchFamily="34" charset="0"/>
                <a:cs typeface="Arial" panose="020B0604020202020204" pitchFamily="34" charset="0"/>
              </a:rPr>
              <a:t>estão</a:t>
            </a:r>
            <a:r>
              <a:rPr lang="en-US" sz="2700" i="1" dirty="0">
                <a:solidFill>
                  <a:sysClr val="windowText" lastClr="000000">
                    <a:lumMod val="65000"/>
                    <a:lumOff val="35000"/>
                  </a:sysClr>
                </a:solidFill>
                <a:latin typeface="Arial" panose="020B0604020202020204" pitchFamily="34" charset="0"/>
                <a:cs typeface="Arial" panose="020B0604020202020204" pitchFamily="34" charset="0"/>
              </a:rPr>
              <a:t> </a:t>
            </a:r>
            <a:r>
              <a:rPr lang="en-US" sz="2700" i="1" dirty="0" err="1">
                <a:solidFill>
                  <a:sysClr val="windowText" lastClr="000000">
                    <a:lumMod val="65000"/>
                    <a:lumOff val="35000"/>
                  </a:sysClr>
                </a:solidFill>
                <a:latin typeface="Arial" panose="020B0604020202020204" pitchFamily="34" charset="0"/>
                <a:cs typeface="Arial" panose="020B0604020202020204" pitchFamily="34" charset="0"/>
              </a:rPr>
              <a:t>envolvidos</a:t>
            </a:r>
            <a:r>
              <a:rPr lang="en-US" sz="2700" i="1" dirty="0">
                <a:solidFill>
                  <a:sysClr val="windowText" lastClr="000000">
                    <a:lumMod val="65000"/>
                    <a:lumOff val="35000"/>
                  </a:sysClr>
                </a:solidFill>
                <a:latin typeface="Arial" panose="020B0604020202020204" pitchFamily="34" charset="0"/>
                <a:cs typeface="Arial" panose="020B0604020202020204" pitchFamily="34" charset="0"/>
              </a:rPr>
              <a:t>?</a:t>
            </a:r>
          </a:p>
          <a:p>
            <a:pPr marL="0" indent="0" defTabSz="1218713" fontAlgn="auto">
              <a:lnSpc>
                <a:spcPct val="100000"/>
              </a:lnSpc>
              <a:spcBef>
                <a:spcPts val="1067"/>
              </a:spcBef>
              <a:spcAft>
                <a:spcPts val="0"/>
              </a:spcAft>
              <a:buNone/>
              <a:defRPr/>
            </a:pPr>
            <a:r>
              <a:rPr lang="pt-BR" sz="2700" i="1" dirty="0">
                <a:solidFill>
                  <a:sysClr val="windowText" lastClr="000000">
                    <a:lumMod val="65000"/>
                    <a:lumOff val="35000"/>
                  </a:sysClr>
                </a:solidFill>
                <a:latin typeface="Arial" panose="020B0604020202020204" pitchFamily="34" charset="0"/>
                <a:cs typeface="Arial" panose="020B0604020202020204" pitchFamily="34" charset="0"/>
              </a:rPr>
              <a:t>Como o produto afeta um determinado processo biológico?</a:t>
            </a:r>
          </a:p>
          <a:p>
            <a:pPr marL="0" indent="0" defTabSz="1218713" fontAlgn="auto">
              <a:lnSpc>
                <a:spcPct val="100000"/>
              </a:lnSpc>
              <a:spcBef>
                <a:spcPts val="1067"/>
              </a:spcBef>
              <a:spcAft>
                <a:spcPts val="0"/>
              </a:spcAft>
              <a:buNone/>
              <a:defRPr/>
            </a:pPr>
            <a:endParaRPr lang="en-US" sz="700" i="1" dirty="0">
              <a:solidFill>
                <a:sysClr val="windowText" lastClr="000000">
                  <a:lumMod val="65000"/>
                  <a:lumOff val="35000"/>
                </a:sysClr>
              </a:solidFill>
              <a:latin typeface="Arial" panose="020B0604020202020204" pitchFamily="34" charset="0"/>
              <a:cs typeface="Arial" panose="020B0604020202020204" pitchFamily="34" charset="0"/>
            </a:endParaRPr>
          </a:p>
          <a:p>
            <a:pPr marL="0" indent="0" defTabSz="1218713" fontAlgn="auto">
              <a:lnSpc>
                <a:spcPct val="100000"/>
              </a:lnSpc>
              <a:spcBef>
                <a:spcPts val="1600"/>
              </a:spcBef>
              <a:spcAft>
                <a:spcPts val="0"/>
              </a:spcAft>
              <a:buNone/>
              <a:defRPr/>
            </a:pPr>
            <a:r>
              <a:rPr lang="pt-BR" dirty="0">
                <a:solidFill>
                  <a:sysClr val="windowText" lastClr="000000">
                    <a:lumMod val="65000"/>
                    <a:lumOff val="35000"/>
                  </a:sysClr>
                </a:solidFill>
                <a:latin typeface="Arial" panose="020B0604020202020204" pitchFamily="34" charset="0"/>
                <a:cs typeface="Arial" panose="020B0604020202020204" pitchFamily="34" charset="0"/>
              </a:rPr>
              <a:t>Otimizar o tempo de aplicação, dosagem, formulações e tratamentos</a:t>
            </a:r>
          </a:p>
          <a:p>
            <a:pPr marL="0" indent="0" defTabSz="1218713" fontAlgn="auto">
              <a:lnSpc>
                <a:spcPct val="100000"/>
              </a:lnSpc>
              <a:spcBef>
                <a:spcPts val="1600"/>
              </a:spcBef>
              <a:spcAft>
                <a:spcPts val="0"/>
              </a:spcAft>
              <a:buNone/>
              <a:defRPr/>
            </a:pPr>
            <a:r>
              <a:rPr lang="pt-BR" sz="2700" i="1" dirty="0">
                <a:solidFill>
                  <a:sysClr val="windowText" lastClr="000000">
                    <a:lumMod val="65000"/>
                    <a:lumOff val="35000"/>
                  </a:sysClr>
                </a:solidFill>
                <a:latin typeface="Arial" panose="020B0604020202020204" pitchFamily="34" charset="0"/>
                <a:cs typeface="Arial" panose="020B0604020202020204" pitchFamily="34" charset="0"/>
              </a:rPr>
              <a:t>Comparação dos tratamentos com genes de indicador</a:t>
            </a:r>
          </a:p>
          <a:p>
            <a:pPr marL="0" indent="0" defTabSz="1218713" fontAlgn="auto">
              <a:lnSpc>
                <a:spcPct val="100000"/>
              </a:lnSpc>
              <a:spcBef>
                <a:spcPts val="1600"/>
              </a:spcBef>
              <a:spcAft>
                <a:spcPts val="0"/>
              </a:spcAft>
              <a:buNone/>
              <a:defRPr/>
            </a:pPr>
            <a:r>
              <a:rPr lang="pt-BR" sz="2700" i="1" dirty="0">
                <a:solidFill>
                  <a:sysClr val="windowText" lastClr="000000">
                    <a:lumMod val="65000"/>
                    <a:lumOff val="35000"/>
                  </a:sysClr>
                </a:solidFill>
                <a:latin typeface="Arial" panose="020B0604020202020204" pitchFamily="34" charset="0"/>
                <a:cs typeface="Arial" panose="020B0604020202020204" pitchFamily="34" charset="0"/>
              </a:rPr>
              <a:t>O quão forte é a resposta?</a:t>
            </a:r>
            <a:endParaRPr lang="en-US" sz="2700" i="1" dirty="0">
              <a:solidFill>
                <a:sysClr val="windowText" lastClr="000000">
                  <a:lumMod val="65000"/>
                  <a:lumOff val="35000"/>
                </a:sysClr>
              </a:solidFill>
              <a:latin typeface="Arial" panose="020B0604020202020204" pitchFamily="34" charset="0"/>
              <a:cs typeface="Arial" panose="020B0604020202020204" pitchFamily="34" charset="0"/>
            </a:endParaRPr>
          </a:p>
        </p:txBody>
      </p:sp>
      <p:sp>
        <p:nvSpPr>
          <p:cNvPr id="6" name="CasellaDiTesto 5"/>
          <p:cNvSpPr txBox="1"/>
          <p:nvPr/>
        </p:nvSpPr>
        <p:spPr>
          <a:xfrm>
            <a:off x="638281" y="5487636"/>
            <a:ext cx="8698079" cy="538563"/>
          </a:xfrm>
          <a:prstGeom prst="rect">
            <a:avLst/>
          </a:prstGeom>
          <a:noFill/>
        </p:spPr>
        <p:txBody>
          <a:bodyPr wrap="square" lIns="121872" tIns="60937" rIns="121872" bIns="60937" rtlCol="0">
            <a:spAutoFit/>
          </a:bodyPr>
          <a:lstStyle/>
          <a:p>
            <a:pPr algn="ctr"/>
            <a:r>
              <a:rPr lang="it-IT" sz="2700" dirty="0">
                <a:solidFill>
                  <a:sysClr val="windowText" lastClr="000000">
                    <a:lumMod val="65000"/>
                    <a:lumOff val="35000"/>
                  </a:sysClr>
                </a:solidFill>
                <a:latin typeface="Arial" panose="020B0604020202020204" pitchFamily="34" charset="0"/>
                <a:cs typeface="Arial" panose="020B0604020202020204" pitchFamily="34" charset="0"/>
              </a:rPr>
              <a:t>Caracterização profunda → Melhor utilização</a:t>
            </a:r>
          </a:p>
        </p:txBody>
      </p:sp>
      <p:sp>
        <p:nvSpPr>
          <p:cNvPr id="8" name="Rettangolo arrotondato 7"/>
          <p:cNvSpPr/>
          <p:nvPr/>
        </p:nvSpPr>
        <p:spPr>
          <a:xfrm>
            <a:off x="638280" y="5407968"/>
            <a:ext cx="9346152" cy="574516"/>
          </a:xfrm>
          <a:prstGeom prst="roundRect">
            <a:avLst>
              <a:gd name="adj" fmla="val 24814"/>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1872" tIns="60937" rIns="121872" bIns="60937" rtlCol="0" anchor="ctr"/>
          <a:lstStyle/>
          <a:p>
            <a:pPr algn="ctr"/>
            <a:endParaRPr lang="it-IT"/>
          </a:p>
        </p:txBody>
      </p:sp>
      <p:sp>
        <p:nvSpPr>
          <p:cNvPr id="20" name="CasellaDiTesto 1">
            <a:extLst>
              <a:ext uri="{FF2B5EF4-FFF2-40B4-BE49-F238E27FC236}">
                <a16:creationId xmlns:a16="http://schemas.microsoft.com/office/drawing/2014/main" id="{ECE405A7-FDE1-44BA-8E41-DD81EB628593}"/>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21" name="Gruppo 1">
            <a:extLst>
              <a:ext uri="{FF2B5EF4-FFF2-40B4-BE49-F238E27FC236}">
                <a16:creationId xmlns:a16="http://schemas.microsoft.com/office/drawing/2014/main" id="{9F90887F-471F-4C18-9D91-02C5D717DB30}"/>
              </a:ext>
            </a:extLst>
          </p:cNvPr>
          <p:cNvGrpSpPr/>
          <p:nvPr/>
        </p:nvGrpSpPr>
        <p:grpSpPr>
          <a:xfrm>
            <a:off x="479376" y="622205"/>
            <a:ext cx="5710447" cy="369332"/>
            <a:chOff x="551384" y="1052736"/>
            <a:chExt cx="5492101" cy="369332"/>
          </a:xfrm>
        </p:grpSpPr>
        <p:sp>
          <p:nvSpPr>
            <p:cNvPr id="22" name="Pentagon 41">
              <a:extLst>
                <a:ext uri="{FF2B5EF4-FFF2-40B4-BE49-F238E27FC236}">
                  <a16:creationId xmlns:a16="http://schemas.microsoft.com/office/drawing/2014/main" id="{5ACE292B-E265-434F-ACAE-CC9D9D08EAE9}"/>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3" name="Chevron 42">
              <a:extLst>
                <a:ext uri="{FF2B5EF4-FFF2-40B4-BE49-F238E27FC236}">
                  <a16:creationId xmlns:a16="http://schemas.microsoft.com/office/drawing/2014/main" id="{1825C393-84A8-47A2-8665-03C963C5A00A}"/>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4" name="Chevron 43">
              <a:extLst>
                <a:ext uri="{FF2B5EF4-FFF2-40B4-BE49-F238E27FC236}">
                  <a16:creationId xmlns:a16="http://schemas.microsoft.com/office/drawing/2014/main" id="{C18FC5A9-BBFE-4082-97FB-3337AF5751F4}"/>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25" name="Chevron 44">
              <a:extLst>
                <a:ext uri="{FF2B5EF4-FFF2-40B4-BE49-F238E27FC236}">
                  <a16:creationId xmlns:a16="http://schemas.microsoft.com/office/drawing/2014/main" id="{F9C6D633-1CEF-4FDA-8AA5-2B05CFE3BB92}"/>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6" name="Chevron 45">
              <a:extLst>
                <a:ext uri="{FF2B5EF4-FFF2-40B4-BE49-F238E27FC236}">
                  <a16:creationId xmlns:a16="http://schemas.microsoft.com/office/drawing/2014/main" id="{2E7E6E21-67D9-427E-BF11-41DBF1FAA18C}"/>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27" name="TextBox 46">
              <a:extLst>
                <a:ext uri="{FF2B5EF4-FFF2-40B4-BE49-F238E27FC236}">
                  <a16:creationId xmlns:a16="http://schemas.microsoft.com/office/drawing/2014/main" id="{0AB749F0-E1F6-4B8E-BA61-AC5356C96671}"/>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28" name="TextBox 47">
              <a:extLst>
                <a:ext uri="{FF2B5EF4-FFF2-40B4-BE49-F238E27FC236}">
                  <a16:creationId xmlns:a16="http://schemas.microsoft.com/office/drawing/2014/main" id="{9EE3ED5C-DB51-4410-A529-2E84FB0F31CC}"/>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29" name="TextBox 48">
              <a:extLst>
                <a:ext uri="{FF2B5EF4-FFF2-40B4-BE49-F238E27FC236}">
                  <a16:creationId xmlns:a16="http://schemas.microsoft.com/office/drawing/2014/main" id="{4723661F-1692-4C70-A85D-2B9B80987867}"/>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30" name="TextBox 49">
              <a:extLst>
                <a:ext uri="{FF2B5EF4-FFF2-40B4-BE49-F238E27FC236}">
                  <a16:creationId xmlns:a16="http://schemas.microsoft.com/office/drawing/2014/main" id="{441CC439-7401-4959-9BD5-D95CED1FCD2F}"/>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31" name="TextBox 50">
              <a:extLst>
                <a:ext uri="{FF2B5EF4-FFF2-40B4-BE49-F238E27FC236}">
                  <a16:creationId xmlns:a16="http://schemas.microsoft.com/office/drawing/2014/main" id="{6546B48A-9670-42B1-A1CA-96627D571583}"/>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5752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kstvak 16"/>
          <p:cNvSpPr txBox="1"/>
          <p:nvPr/>
        </p:nvSpPr>
        <p:spPr>
          <a:xfrm>
            <a:off x="554007" y="5275433"/>
            <a:ext cx="2502122" cy="609297"/>
          </a:xfrm>
          <a:prstGeom prst="rect">
            <a:avLst/>
          </a:prstGeom>
          <a:noFill/>
        </p:spPr>
        <p:txBody>
          <a:bodyPr wrap="none" lIns="95962" tIns="95962" rIns="95962" bIns="95962" rtlCol="0">
            <a:spAutoFit/>
          </a:bodyPr>
          <a:lstStyle/>
          <a:p>
            <a:pPr eaLnBrk="1" hangingPunct="1"/>
            <a:r>
              <a:rPr lang="nl-NL" sz="2700" dirty="0">
                <a:solidFill>
                  <a:prstClr val="black">
                    <a:lumMod val="65000"/>
                    <a:lumOff val="35000"/>
                  </a:prstClr>
                </a:solidFill>
                <a:latin typeface="Arial" panose="020B0604020202020204" pitchFamily="34" charset="0"/>
                <a:cs typeface="Arial" panose="020B0604020202020204" pitchFamily="34" charset="0"/>
              </a:rPr>
              <a:t>Modo de ação</a:t>
            </a:r>
          </a:p>
        </p:txBody>
      </p:sp>
      <p:sp>
        <p:nvSpPr>
          <p:cNvPr id="6" name="Tijdelijke aanduiding voor inhoud 2"/>
          <p:cNvSpPr txBox="1">
            <a:spLocks/>
          </p:cNvSpPr>
          <p:nvPr/>
        </p:nvSpPr>
        <p:spPr>
          <a:xfrm>
            <a:off x="6000003" y="4869096"/>
            <a:ext cx="6143883" cy="1512232"/>
          </a:xfrm>
          <a:prstGeom prst="rect">
            <a:avLst/>
          </a:prstGeom>
        </p:spPr>
        <p:txBody>
          <a:bodyPr lIns="121872" tIns="60937" rIns="121872" bIns="60937"/>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3200"/>
              </a:lnSpc>
              <a:spcBef>
                <a:spcPts val="0"/>
              </a:spcBef>
              <a:buNone/>
            </a:pPr>
            <a:endParaRPr lang="nl-NL" sz="27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7" name="Rechte verbindingslijn met pijl 21"/>
          <p:cNvCxnSpPr/>
          <p:nvPr/>
        </p:nvCxnSpPr>
        <p:spPr>
          <a:xfrm flipH="1">
            <a:off x="1770747" y="4566727"/>
            <a:ext cx="227245" cy="677500"/>
          </a:xfrm>
          <a:prstGeom prst="straightConnector1">
            <a:avLst/>
          </a:prstGeom>
          <a:ln w="38100">
            <a:solidFill>
              <a:srgbClr val="990033"/>
            </a:solidFill>
            <a:tailEnd type="triangle" w="lg" len="lg"/>
          </a:ln>
        </p:spPr>
        <p:style>
          <a:lnRef idx="3">
            <a:schemeClr val="accent5"/>
          </a:lnRef>
          <a:fillRef idx="0">
            <a:schemeClr val="accent5"/>
          </a:fillRef>
          <a:effectRef idx="2">
            <a:schemeClr val="accent5"/>
          </a:effectRef>
          <a:fontRef idx="minor">
            <a:schemeClr val="tx1"/>
          </a:fontRef>
        </p:style>
      </p:cxnSp>
      <p:pic>
        <p:nvPicPr>
          <p:cNvPr id="8" name="Picture 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3588" r="8440" b="9162"/>
          <a:stretch/>
        </p:blipFill>
        <p:spPr bwMode="auto">
          <a:xfrm>
            <a:off x="7823968" y="2029627"/>
            <a:ext cx="2546318" cy="245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9249123">
            <a:off x="2474060" y="3258819"/>
            <a:ext cx="5587781" cy="145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2796" t="-1605" r="10044" b="11604"/>
          <a:stretch/>
        </p:blipFill>
        <p:spPr bwMode="auto">
          <a:xfrm>
            <a:off x="1105152" y="2187443"/>
            <a:ext cx="2777392" cy="243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kstvak 17"/>
          <p:cNvSpPr txBox="1"/>
          <p:nvPr/>
        </p:nvSpPr>
        <p:spPr>
          <a:xfrm>
            <a:off x="4272041" y="2377613"/>
            <a:ext cx="2406509" cy="1600392"/>
          </a:xfrm>
          <a:prstGeom prst="rect">
            <a:avLst/>
          </a:prstGeom>
          <a:solidFill>
            <a:schemeClr val="bg1">
              <a:lumMod val="95000"/>
              <a:alpha val="85000"/>
            </a:schemeClr>
          </a:solidFill>
          <a:ln>
            <a:solidFill>
              <a:srgbClr val="990033"/>
            </a:solidFill>
          </a:ln>
        </p:spPr>
        <p:txBody>
          <a:bodyPr wrap="square" lIns="121872" tIns="60937" rIns="121872" bIns="60937" rtlCol="0">
            <a:spAutoFit/>
          </a:bodyPr>
          <a:lstStyle/>
          <a:p>
            <a:pPr algn="ctr" eaLnBrk="1" hangingPunct="1"/>
            <a:r>
              <a:rPr lang="pt-BR" i="1" dirty="0">
                <a:solidFill>
                  <a:srgbClr val="990033"/>
                </a:solidFill>
                <a:latin typeface="Arial" pitchFamily="34" charset="0"/>
                <a:cs typeface="Arial" pitchFamily="34" charset="0"/>
              </a:rPr>
              <a:t>Uso do NGS  para encontrar os genes relevantes</a:t>
            </a:r>
            <a:endParaRPr lang="nl-NL" i="1" dirty="0">
              <a:solidFill>
                <a:srgbClr val="990033"/>
              </a:solidFill>
              <a:latin typeface="Arial" pitchFamily="34" charset="0"/>
              <a:cs typeface="Arial" pitchFamily="34" charset="0"/>
            </a:endParaRPr>
          </a:p>
        </p:txBody>
      </p:sp>
      <p:cxnSp>
        <p:nvCxnSpPr>
          <p:cNvPr id="12" name="Rechte verbindingslijn met pijl 10"/>
          <p:cNvCxnSpPr/>
          <p:nvPr/>
        </p:nvCxnSpPr>
        <p:spPr>
          <a:xfrm flipV="1">
            <a:off x="5593332" y="4233402"/>
            <a:ext cx="2038645" cy="3"/>
          </a:xfrm>
          <a:prstGeom prst="straightConnector1">
            <a:avLst/>
          </a:prstGeom>
          <a:ln w="38100">
            <a:solidFill>
              <a:srgbClr val="990033"/>
            </a:solidFill>
            <a:tailEnd type="triangle" w="lg" len="lg"/>
          </a:ln>
        </p:spPr>
        <p:style>
          <a:lnRef idx="3">
            <a:schemeClr val="accent5"/>
          </a:lnRef>
          <a:fillRef idx="0">
            <a:schemeClr val="accent5"/>
          </a:fillRef>
          <a:effectRef idx="2">
            <a:schemeClr val="accent5"/>
          </a:effectRef>
          <a:fontRef idx="minor">
            <a:schemeClr val="tx1"/>
          </a:fontRef>
        </p:style>
      </p:cxnSp>
      <p:sp>
        <p:nvSpPr>
          <p:cNvPr id="13" name="Tekstvak 12"/>
          <p:cNvSpPr txBox="1"/>
          <p:nvPr/>
        </p:nvSpPr>
        <p:spPr>
          <a:xfrm>
            <a:off x="1884369" y="1581485"/>
            <a:ext cx="1347960" cy="609297"/>
          </a:xfrm>
          <a:prstGeom prst="rect">
            <a:avLst/>
          </a:prstGeom>
          <a:noFill/>
        </p:spPr>
        <p:txBody>
          <a:bodyPr wrap="none" lIns="95962" tIns="95962" rIns="95962" bIns="95962" rtlCol="0">
            <a:spAutoFit/>
          </a:bodyPr>
          <a:lstStyle/>
          <a:p>
            <a:pPr eaLnBrk="1" hangingPunct="1"/>
            <a:r>
              <a:rPr lang="nl-NL" sz="2700" dirty="0">
                <a:solidFill>
                  <a:sysClr val="windowText" lastClr="000000">
                    <a:lumMod val="65000"/>
                    <a:lumOff val="35000"/>
                  </a:sysClr>
                </a:solidFill>
                <a:latin typeface="Arial" panose="020B0604020202020204" pitchFamily="34" charset="0"/>
                <a:cs typeface="Arial" panose="020B0604020202020204" pitchFamily="34" charset="0"/>
              </a:rPr>
              <a:t>Evento</a:t>
            </a:r>
          </a:p>
        </p:txBody>
      </p:sp>
      <p:sp>
        <p:nvSpPr>
          <p:cNvPr id="14" name="PIJL-OMLAAG 1"/>
          <p:cNvSpPr/>
          <p:nvPr/>
        </p:nvSpPr>
        <p:spPr>
          <a:xfrm>
            <a:off x="2270354" y="2186926"/>
            <a:ext cx="575989" cy="488648"/>
          </a:xfrm>
          <a:prstGeom prst="downArrow">
            <a:avLst>
              <a:gd name="adj1" fmla="val 51971"/>
              <a:gd name="adj2" fmla="val 72876"/>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2" tIns="60937" rIns="121872" bIns="60937" rtlCol="0" anchor="ctr"/>
          <a:lstStyle/>
          <a:p>
            <a:pPr algn="ctr" eaLnBrk="1" hangingPunct="1"/>
            <a:endParaRPr lang="nl-NL">
              <a:solidFill>
                <a:prstClr val="white"/>
              </a:solidFill>
            </a:endParaRPr>
          </a:p>
        </p:txBody>
      </p:sp>
      <p:sp>
        <p:nvSpPr>
          <p:cNvPr id="17" name="Tijdelijke aanduiding voor inhoud 2"/>
          <p:cNvSpPr txBox="1">
            <a:spLocks/>
          </p:cNvSpPr>
          <p:nvPr/>
        </p:nvSpPr>
        <p:spPr bwMode="auto">
          <a:xfrm>
            <a:off x="5879976" y="4737461"/>
            <a:ext cx="5649689" cy="2000377"/>
          </a:xfrm>
          <a:prstGeom prst="rect">
            <a:avLst/>
          </a:prstGeom>
          <a:noFill/>
          <a:ln w="9525">
            <a:noFill/>
            <a:miter lim="800000"/>
            <a:headEnd/>
            <a:tailEnd/>
          </a:ln>
        </p:spPr>
        <p:txBody>
          <a:bodyPr vert="horz" wrap="square" lIns="121872" tIns="60937" rIns="121872" bIns="60937" numCol="1" anchor="t" anchorCtr="0" compatLnSpc="1">
            <a:prstTxWarp prst="textNoShape">
              <a:avLst/>
            </a:prstTxWarp>
            <a:noAutofit/>
          </a:bodyPr>
          <a:lstStyle>
            <a:lvl1pPr marL="228600" indent="-228600" algn="l" rtl="0" eaLnBrk="1" fontAlgn="base" hangingPunct="1">
              <a:lnSpc>
                <a:spcPct val="150000"/>
              </a:lnSpc>
              <a:spcBef>
                <a:spcPts val="1000"/>
              </a:spcBef>
              <a:spcAft>
                <a:spcPct val="0"/>
              </a:spcAft>
              <a:buClr>
                <a:srgbClr val="CEC300"/>
              </a:buClr>
              <a:buFont typeface="Wingdings" pitchFamily="2" charset="2"/>
              <a:buChar char="§"/>
              <a:defRPr sz="2000" kern="1200">
                <a:solidFill>
                  <a:schemeClr val="tx2">
                    <a:lumMod val="75000"/>
                  </a:schemeClr>
                </a:solidFill>
                <a:latin typeface="+mn-lt"/>
                <a:ea typeface="+mn-ea"/>
                <a:cs typeface="+mn-cs"/>
              </a:defRPr>
            </a:lvl1pPr>
            <a:lvl2pPr marL="685800" indent="-228600" algn="l" rtl="0" eaLnBrk="1" fontAlgn="base" hangingPunct="1">
              <a:lnSpc>
                <a:spcPct val="150000"/>
              </a:lnSpc>
              <a:spcBef>
                <a:spcPts val="500"/>
              </a:spcBef>
              <a:spcAft>
                <a:spcPct val="0"/>
              </a:spcAft>
              <a:buClr>
                <a:srgbClr val="CEC300"/>
              </a:buClr>
              <a:buFont typeface="Wingdings" pitchFamily="2" charset="2"/>
              <a:buChar char="§"/>
              <a:defRPr sz="1800" kern="1200">
                <a:solidFill>
                  <a:schemeClr val="tx2">
                    <a:lumMod val="75000"/>
                  </a:schemeClr>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None/>
            </a:pPr>
            <a:r>
              <a:rPr lang="nl-NL" sz="2500" dirty="0">
                <a:solidFill>
                  <a:schemeClr val="tx1">
                    <a:lumMod val="65000"/>
                    <a:lumOff val="35000"/>
                  </a:schemeClr>
                </a:solidFill>
                <a:latin typeface="Arial" panose="020B0604020202020204" pitchFamily="34" charset="0"/>
                <a:cs typeface="Arial" panose="020B0604020202020204" pitchFamily="34" charset="0"/>
              </a:rPr>
              <a:t>Uso de genes indicadores individuais para:</a:t>
            </a:r>
          </a:p>
          <a:p>
            <a:pPr marL="571274" lvl="1" indent="-457018" fontAlgn="auto">
              <a:lnSpc>
                <a:spcPct val="100000"/>
              </a:lnSpc>
              <a:spcBef>
                <a:spcPts val="0"/>
              </a:spcBef>
              <a:spcAft>
                <a:spcPts val="0"/>
              </a:spcAft>
            </a:pPr>
            <a:r>
              <a:rPr lang="nl-NL" sz="2500" dirty="0">
                <a:solidFill>
                  <a:schemeClr val="tx1">
                    <a:lumMod val="65000"/>
                    <a:lumOff val="35000"/>
                  </a:schemeClr>
                </a:solidFill>
                <a:latin typeface="Arial" panose="020B0604020202020204" pitchFamily="34" charset="0"/>
                <a:cs typeface="Arial" panose="020B0604020202020204" pitchFamily="34" charset="0"/>
              </a:rPr>
              <a:t>Acompanhamento de tratamentos</a:t>
            </a:r>
          </a:p>
          <a:p>
            <a:pPr marL="571274" lvl="1" indent="-457018" fontAlgn="auto">
              <a:lnSpc>
                <a:spcPct val="100000"/>
              </a:lnSpc>
              <a:spcBef>
                <a:spcPts val="0"/>
              </a:spcBef>
              <a:spcAft>
                <a:spcPts val="0"/>
              </a:spcAft>
            </a:pPr>
            <a:r>
              <a:rPr lang="nl-NL" sz="2500" dirty="0">
                <a:solidFill>
                  <a:schemeClr val="tx1">
                    <a:lumMod val="65000"/>
                    <a:lumOff val="35000"/>
                  </a:schemeClr>
                </a:solidFill>
                <a:latin typeface="Arial" panose="020B0604020202020204" pitchFamily="34" charset="0"/>
                <a:cs typeface="Arial" panose="020B0604020202020204" pitchFamily="34" charset="0"/>
              </a:rPr>
              <a:t>Determinar a eficácia</a:t>
            </a:r>
          </a:p>
        </p:txBody>
      </p:sp>
      <p:cxnSp>
        <p:nvCxnSpPr>
          <p:cNvPr id="4" name="Rechte verbindingslijn met pijl 11"/>
          <p:cNvCxnSpPr/>
          <p:nvPr/>
        </p:nvCxnSpPr>
        <p:spPr>
          <a:xfrm>
            <a:off x="9120448" y="4329411"/>
            <a:ext cx="0" cy="487960"/>
          </a:xfrm>
          <a:prstGeom prst="straightConnector1">
            <a:avLst/>
          </a:prstGeom>
          <a:ln w="38100">
            <a:solidFill>
              <a:srgbClr val="990033"/>
            </a:solidFill>
            <a:tailEnd type="triangle" w="lg" len="lg"/>
          </a:ln>
        </p:spPr>
        <p:style>
          <a:lnRef idx="3">
            <a:schemeClr val="accent5"/>
          </a:lnRef>
          <a:fillRef idx="0">
            <a:schemeClr val="accent5"/>
          </a:fillRef>
          <a:effectRef idx="2">
            <a:schemeClr val="accent5"/>
          </a:effectRef>
          <a:fontRef idx="minor">
            <a:schemeClr val="tx1"/>
          </a:fontRef>
        </p:style>
      </p:cxnSp>
      <p:sp>
        <p:nvSpPr>
          <p:cNvPr id="20" name="CasellaDiTesto 11"/>
          <p:cNvSpPr txBox="1"/>
          <p:nvPr/>
        </p:nvSpPr>
        <p:spPr>
          <a:xfrm>
            <a:off x="336110" y="982245"/>
            <a:ext cx="6047921" cy="738635"/>
          </a:xfrm>
          <a:prstGeom prst="rect">
            <a:avLst/>
          </a:prstGeom>
          <a:noFill/>
        </p:spPr>
        <p:txBody>
          <a:bodyPr wrap="square" lIns="91414" tIns="45706" rIns="91414" bIns="45706" rtlCol="0">
            <a:spAutoFit/>
          </a:bodyPr>
          <a:lstStyle/>
          <a:p>
            <a:r>
              <a:rPr lang="it-IT" sz="2700" dirty="0">
                <a:ln w="19050">
                  <a:noFill/>
                </a:ln>
                <a:solidFill>
                  <a:schemeClr val="tx1">
                    <a:lumMod val="65000"/>
                    <a:lumOff val="35000"/>
                  </a:schemeClr>
                </a:solidFill>
                <a:latin typeface="Arial" pitchFamily="34" charset="0"/>
                <a:cs typeface="Arial" pitchFamily="34" charset="0"/>
              </a:rPr>
              <a:t>Sequenciamento de Nova Geração</a:t>
            </a:r>
          </a:p>
          <a:p>
            <a:r>
              <a:rPr lang="en-US" sz="1500" dirty="0" err="1">
                <a:solidFill>
                  <a:schemeClr val="bg1">
                    <a:lumMod val="65000"/>
                  </a:schemeClr>
                </a:solidFill>
                <a:latin typeface="Arial"/>
              </a:rPr>
              <a:t>Descrição</a:t>
            </a:r>
            <a:r>
              <a:rPr lang="en-US" sz="1500" dirty="0">
                <a:solidFill>
                  <a:schemeClr val="bg1">
                    <a:lumMod val="65000"/>
                  </a:schemeClr>
                </a:solidFill>
                <a:latin typeface="Arial"/>
              </a:rPr>
              <a:t> da </a:t>
            </a:r>
            <a:r>
              <a:rPr lang="en-US" sz="1500" dirty="0" err="1">
                <a:solidFill>
                  <a:schemeClr val="bg1">
                    <a:lumMod val="65000"/>
                  </a:schemeClr>
                </a:solidFill>
                <a:latin typeface="Arial"/>
              </a:rPr>
              <a:t>tecnologia</a:t>
            </a:r>
            <a:endParaRPr lang="en-US" sz="1500" dirty="0">
              <a:solidFill>
                <a:schemeClr val="bg1">
                  <a:lumMod val="65000"/>
                </a:schemeClr>
              </a:solidFill>
              <a:latin typeface="Arial"/>
            </a:endParaRPr>
          </a:p>
        </p:txBody>
      </p:sp>
      <p:sp>
        <p:nvSpPr>
          <p:cNvPr id="31" name="CasellaDiTesto 1">
            <a:extLst>
              <a:ext uri="{FF2B5EF4-FFF2-40B4-BE49-F238E27FC236}">
                <a16:creationId xmlns:a16="http://schemas.microsoft.com/office/drawing/2014/main" id="{8C7E94B7-BE6F-4EED-8142-9EF9DB97FE29}"/>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32" name="Gruppo 1">
            <a:extLst>
              <a:ext uri="{FF2B5EF4-FFF2-40B4-BE49-F238E27FC236}">
                <a16:creationId xmlns:a16="http://schemas.microsoft.com/office/drawing/2014/main" id="{E657DDFC-16BF-4137-821C-9B19241ED6A2}"/>
              </a:ext>
            </a:extLst>
          </p:cNvPr>
          <p:cNvGrpSpPr/>
          <p:nvPr/>
        </p:nvGrpSpPr>
        <p:grpSpPr>
          <a:xfrm>
            <a:off x="479376" y="622205"/>
            <a:ext cx="5710447" cy="369332"/>
            <a:chOff x="551384" y="1052736"/>
            <a:chExt cx="5492101" cy="369332"/>
          </a:xfrm>
        </p:grpSpPr>
        <p:sp>
          <p:nvSpPr>
            <p:cNvPr id="33" name="Pentagon 41">
              <a:extLst>
                <a:ext uri="{FF2B5EF4-FFF2-40B4-BE49-F238E27FC236}">
                  <a16:creationId xmlns:a16="http://schemas.microsoft.com/office/drawing/2014/main" id="{50C08EAD-3373-486D-9210-601568D6FC1E}"/>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4" name="Chevron 42">
              <a:extLst>
                <a:ext uri="{FF2B5EF4-FFF2-40B4-BE49-F238E27FC236}">
                  <a16:creationId xmlns:a16="http://schemas.microsoft.com/office/drawing/2014/main" id="{8531A8B8-466A-4DEF-8F0E-2CBDD0B8341E}"/>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5" name="Chevron 43">
              <a:extLst>
                <a:ext uri="{FF2B5EF4-FFF2-40B4-BE49-F238E27FC236}">
                  <a16:creationId xmlns:a16="http://schemas.microsoft.com/office/drawing/2014/main" id="{C6565D2A-3848-4BFF-9160-DA4BB8834BAA}"/>
                </a:ext>
              </a:extLst>
            </p:cNvPr>
            <p:cNvSpPr/>
            <p:nvPr/>
          </p:nvSpPr>
          <p:spPr bwMode="auto">
            <a:xfrm>
              <a:off x="249560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36" name="Chevron 44">
              <a:extLst>
                <a:ext uri="{FF2B5EF4-FFF2-40B4-BE49-F238E27FC236}">
                  <a16:creationId xmlns:a16="http://schemas.microsoft.com/office/drawing/2014/main" id="{745AB6AB-E13D-4037-9F26-DBA75282B97A}"/>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7" name="Chevron 45">
              <a:extLst>
                <a:ext uri="{FF2B5EF4-FFF2-40B4-BE49-F238E27FC236}">
                  <a16:creationId xmlns:a16="http://schemas.microsoft.com/office/drawing/2014/main" id="{F001F690-D556-4E1F-8469-AAC9510D2580}"/>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38" name="TextBox 46">
              <a:extLst>
                <a:ext uri="{FF2B5EF4-FFF2-40B4-BE49-F238E27FC236}">
                  <a16:creationId xmlns:a16="http://schemas.microsoft.com/office/drawing/2014/main" id="{F10429B2-2150-45C7-8E95-4BC9F0021A65}"/>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39" name="TextBox 47">
              <a:extLst>
                <a:ext uri="{FF2B5EF4-FFF2-40B4-BE49-F238E27FC236}">
                  <a16:creationId xmlns:a16="http://schemas.microsoft.com/office/drawing/2014/main" id="{B32762AC-4A32-4EFD-BB72-4BC728647592}"/>
                </a:ext>
              </a:extLst>
            </p:cNvPr>
            <p:cNvSpPr txBox="1"/>
            <p:nvPr/>
          </p:nvSpPr>
          <p:spPr>
            <a:xfrm>
              <a:off x="1533304"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40" name="TextBox 48">
              <a:extLst>
                <a:ext uri="{FF2B5EF4-FFF2-40B4-BE49-F238E27FC236}">
                  <a16:creationId xmlns:a16="http://schemas.microsoft.com/office/drawing/2014/main" id="{E8C1185C-5D1C-4729-B976-2FDF36C16A60}"/>
                </a:ext>
              </a:extLst>
            </p:cNvPr>
            <p:cNvSpPr txBox="1"/>
            <p:nvPr/>
          </p:nvSpPr>
          <p:spPr>
            <a:xfrm>
              <a:off x="2639616" y="1052736"/>
              <a:ext cx="955596" cy="369332"/>
            </a:xfrm>
            <a:prstGeom prst="rect">
              <a:avLst/>
            </a:prstGeom>
            <a:noFill/>
          </p:spPr>
          <p:txBody>
            <a:bodyPr wrap="square" rtlCol="0">
              <a:spAutoFit/>
            </a:bodyPr>
            <a:lstStyle/>
            <a:p>
              <a:r>
                <a:rPr lang="en-US" sz="900">
                  <a:solidFill>
                    <a:schemeClr val="bg1"/>
                  </a:solidFill>
                </a:rPr>
                <a:t>TRIAGEM BIOLÓGICA</a:t>
              </a:r>
              <a:endParaRPr lang="en-US" sz="900" dirty="0">
                <a:solidFill>
                  <a:schemeClr val="bg1"/>
                </a:solidFill>
              </a:endParaRPr>
            </a:p>
          </p:txBody>
        </p:sp>
        <p:sp>
          <p:nvSpPr>
            <p:cNvPr id="41" name="TextBox 49">
              <a:extLst>
                <a:ext uri="{FF2B5EF4-FFF2-40B4-BE49-F238E27FC236}">
                  <a16:creationId xmlns:a16="http://schemas.microsoft.com/office/drawing/2014/main" id="{155CA13C-D0FD-49FF-A310-B33A958EDFE2}"/>
                </a:ext>
              </a:extLst>
            </p:cNvPr>
            <p:cNvSpPr txBox="1"/>
            <p:nvPr/>
          </p:nvSpPr>
          <p:spPr>
            <a:xfrm>
              <a:off x="3719736"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42" name="TextBox 50">
              <a:extLst>
                <a:ext uri="{FF2B5EF4-FFF2-40B4-BE49-F238E27FC236}">
                  <a16:creationId xmlns:a16="http://schemas.microsoft.com/office/drawing/2014/main" id="{97ECBBAC-C794-4470-BB02-08A5336B3FBC}"/>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9489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54160" y="4386941"/>
            <a:ext cx="4394368" cy="1634347"/>
          </a:xfrm>
          <a:prstGeom prst="rect">
            <a:avLst/>
          </a:prstGeom>
        </p:spPr>
      </p:pic>
      <p:sp>
        <p:nvSpPr>
          <p:cNvPr id="3" name="Rettangolo 2"/>
          <p:cNvSpPr/>
          <p:nvPr/>
        </p:nvSpPr>
        <p:spPr>
          <a:xfrm>
            <a:off x="1927524" y="0"/>
            <a:ext cx="8157682" cy="400110"/>
          </a:xfrm>
          <a:prstGeom prst="rect">
            <a:avLst/>
          </a:prstGeom>
        </p:spPr>
        <p:txBody>
          <a:bodyPr wrap="none">
            <a:spAutoFit/>
          </a:bodyPr>
          <a:lstStyle/>
          <a:p>
            <a:r>
              <a:rPr lang="it-IT" sz="2000" dirty="0">
                <a:solidFill>
                  <a:srgbClr val="235754"/>
                </a:solidFill>
                <a:latin typeface="Arial Narrow" panose="020B0606020202030204" pitchFamily="34" charset="0"/>
              </a:rPr>
              <a:t>EXEMPLO RESULTADOS – 2.</a:t>
            </a:r>
            <a:r>
              <a:rPr lang="es-CO" sz="2000" dirty="0">
                <a:solidFill>
                  <a:srgbClr val="235754"/>
                </a:solidFill>
                <a:latin typeface="Arial Narrow" panose="020B0606020202030204" pitchFamily="34" charset="0"/>
              </a:rPr>
              <a:t> </a:t>
            </a:r>
            <a:r>
              <a:rPr lang="es-CO" sz="2000" dirty="0" err="1">
                <a:solidFill>
                  <a:srgbClr val="235754"/>
                </a:solidFill>
                <a:latin typeface="Arial Narrow" panose="020B0606020202030204" pitchFamily="34" charset="0"/>
              </a:rPr>
              <a:t>Liberação</a:t>
            </a:r>
            <a:r>
              <a:rPr lang="es-CO" sz="2000" dirty="0">
                <a:solidFill>
                  <a:srgbClr val="235754"/>
                </a:solidFill>
                <a:latin typeface="Arial Narrow" panose="020B0606020202030204" pitchFamily="34" charset="0"/>
              </a:rPr>
              <a:t> natural da </a:t>
            </a:r>
            <a:r>
              <a:rPr lang="es-CO" sz="2000" dirty="0" err="1">
                <a:solidFill>
                  <a:srgbClr val="235754"/>
                </a:solidFill>
                <a:latin typeface="Arial Narrow" panose="020B0606020202030204" pitchFamily="34" charset="0"/>
              </a:rPr>
              <a:t>dormência</a:t>
            </a:r>
            <a:r>
              <a:rPr lang="es-CO" sz="2000" dirty="0">
                <a:solidFill>
                  <a:srgbClr val="235754"/>
                </a:solidFill>
                <a:latin typeface="Arial Narrow" panose="020B0606020202030204" pitchFamily="34" charset="0"/>
              </a:rPr>
              <a:t> (</a:t>
            </a:r>
            <a:r>
              <a:rPr lang="es-CO" sz="2000" dirty="0" err="1">
                <a:solidFill>
                  <a:srgbClr val="235754"/>
                </a:solidFill>
                <a:latin typeface="Arial Narrow" panose="020B0606020202030204" pitchFamily="34" charset="0"/>
              </a:rPr>
              <a:t>sem</a:t>
            </a:r>
            <a:r>
              <a:rPr lang="es-CO" sz="2000" dirty="0">
                <a:solidFill>
                  <a:srgbClr val="235754"/>
                </a:solidFill>
                <a:latin typeface="Arial Narrow" panose="020B0606020202030204" pitchFamily="34" charset="0"/>
              </a:rPr>
              <a:t> </a:t>
            </a:r>
            <a:r>
              <a:rPr lang="es-CO" sz="2000" dirty="0" err="1">
                <a:solidFill>
                  <a:srgbClr val="235754"/>
                </a:solidFill>
                <a:latin typeface="Arial Narrow" panose="020B0606020202030204" pitchFamily="34" charset="0"/>
              </a:rPr>
              <a:t>tratamento</a:t>
            </a:r>
            <a:r>
              <a:rPr lang="es-CO" sz="2000" dirty="0">
                <a:solidFill>
                  <a:srgbClr val="235754"/>
                </a:solidFill>
                <a:latin typeface="Arial Narrow" panose="020B0606020202030204" pitchFamily="34" charset="0"/>
              </a:rPr>
              <a:t>)</a:t>
            </a:r>
            <a:endParaRPr lang="it-IT" sz="2000" dirty="0">
              <a:solidFill>
                <a:srgbClr val="235754"/>
              </a:solidFill>
              <a:latin typeface="Arial Narrow" panose="020B0606020202030204" pitchFamily="34" charset="0"/>
            </a:endParaRPr>
          </a:p>
        </p:txBody>
      </p:sp>
      <p:pic>
        <p:nvPicPr>
          <p:cNvPr id="4" name="Picture 2"/>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b="28521"/>
          <a:stretch/>
        </p:blipFill>
        <p:spPr bwMode="auto">
          <a:xfrm>
            <a:off x="1781176" y="837099"/>
            <a:ext cx="5535499" cy="16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arrotondato 4"/>
          <p:cNvSpPr/>
          <p:nvPr/>
        </p:nvSpPr>
        <p:spPr bwMode="auto">
          <a:xfrm>
            <a:off x="5053506" y="2062342"/>
            <a:ext cx="1696200" cy="391885"/>
          </a:xfrm>
          <a:prstGeom prst="roundRect">
            <a:avLst/>
          </a:prstGeom>
          <a:noFill/>
          <a:ln w="31750" cap="flat" cmpd="sng" algn="ctr">
            <a:solidFill>
              <a:srgbClr val="07655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a:solidFill>
                <a:srgbClr val="000000"/>
              </a:solidFill>
              <a:latin typeface="Arial Narrow" panose="020B0606020202030204" pitchFamily="34" charset="0"/>
            </a:endParaRPr>
          </a:p>
        </p:txBody>
      </p:sp>
      <p:sp>
        <p:nvSpPr>
          <p:cNvPr id="6" name="CasellaDiTesto 2"/>
          <p:cNvSpPr txBox="1">
            <a:spLocks noChangeArrowheads="1"/>
          </p:cNvSpPr>
          <p:nvPr/>
        </p:nvSpPr>
        <p:spPr bwMode="auto">
          <a:xfrm>
            <a:off x="6932361" y="1073486"/>
            <a:ext cx="3605011" cy="830997"/>
          </a:xfrm>
          <a:prstGeom prst="rect">
            <a:avLst/>
          </a:prstGeom>
          <a:solidFill>
            <a:srgbClr val="07655A"/>
          </a:solidFill>
          <a:ln>
            <a:noFill/>
          </a:ln>
          <a:extLst/>
        </p:spPr>
        <p:txBody>
          <a:bodyPr wrap="squar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s-CO" sz="1600" i="1" dirty="0">
                <a:solidFill>
                  <a:srgbClr val="FFFFFF"/>
                </a:solidFill>
                <a:latin typeface="Arial Narrow" panose="020B0606020202030204" pitchFamily="34" charset="0"/>
              </a:rPr>
              <a:t>Número de genes expresados diferencialmente durante a </a:t>
            </a:r>
            <a:r>
              <a:rPr lang="es-CO" sz="1600" i="1" dirty="0" err="1">
                <a:solidFill>
                  <a:srgbClr val="FFFFFF"/>
                </a:solidFill>
                <a:latin typeface="Arial Narrow" panose="020B0606020202030204" pitchFamily="34" charset="0"/>
              </a:rPr>
              <a:t>liberação</a:t>
            </a:r>
            <a:r>
              <a:rPr lang="es-CO" sz="1600" i="1" dirty="0">
                <a:solidFill>
                  <a:srgbClr val="FFFFFF"/>
                </a:solidFill>
                <a:latin typeface="Arial Narrow" panose="020B0606020202030204" pitchFamily="34" charset="0"/>
              </a:rPr>
              <a:t> da </a:t>
            </a:r>
            <a:r>
              <a:rPr lang="es-CO" sz="1600" i="1" dirty="0" err="1">
                <a:solidFill>
                  <a:srgbClr val="FFFFFF"/>
                </a:solidFill>
                <a:latin typeface="Arial Narrow" panose="020B0606020202030204" pitchFamily="34" charset="0"/>
              </a:rPr>
              <a:t>dormência</a:t>
            </a:r>
            <a:r>
              <a:rPr lang="es-CO" sz="1600" i="1" dirty="0">
                <a:solidFill>
                  <a:srgbClr val="FFFFFF"/>
                </a:solidFill>
                <a:latin typeface="Arial Narrow" panose="020B0606020202030204" pitchFamily="34" charset="0"/>
              </a:rPr>
              <a:t> natural.</a:t>
            </a:r>
            <a:endParaRPr lang="it-IT" sz="1600" dirty="0">
              <a:solidFill>
                <a:srgbClr val="FFFFFF"/>
              </a:solidFill>
              <a:latin typeface="Arial Narrow" panose="020B0606020202030204" pitchFamily="34" charset="0"/>
            </a:endParaRPr>
          </a:p>
        </p:txBody>
      </p:sp>
      <p:sp>
        <p:nvSpPr>
          <p:cNvPr id="7" name="Rettangolo 6"/>
          <p:cNvSpPr/>
          <p:nvPr/>
        </p:nvSpPr>
        <p:spPr>
          <a:xfrm>
            <a:off x="7393823" y="2109946"/>
            <a:ext cx="2876108" cy="1077218"/>
          </a:xfrm>
          <a:prstGeom prst="rect">
            <a:avLst/>
          </a:prstGeom>
        </p:spPr>
        <p:txBody>
          <a:bodyPr wrap="none">
            <a:spAutoFit/>
          </a:bodyPr>
          <a:lstStyle/>
          <a:p>
            <a:pPr marL="285750" indent="-285750">
              <a:buFont typeface="Wingdings" panose="05000000000000000000" pitchFamily="2" charset="2"/>
              <a:buChar char="ü"/>
            </a:pPr>
            <a:r>
              <a:rPr lang="it-IT" sz="1600" dirty="0">
                <a:solidFill>
                  <a:srgbClr val="235754"/>
                </a:solidFill>
                <a:latin typeface="Arial Narrow" panose="020B0606020202030204" pitchFamily="34" charset="0"/>
              </a:rPr>
              <a:t>proceso catabólico pectina</a:t>
            </a:r>
          </a:p>
          <a:p>
            <a:pPr marL="285750" indent="-285750">
              <a:buFont typeface="Wingdings" panose="05000000000000000000" pitchFamily="2" charset="2"/>
              <a:buChar char="ü"/>
            </a:pPr>
            <a:r>
              <a:rPr lang="es-CO" sz="1600" dirty="0" err="1">
                <a:solidFill>
                  <a:srgbClr val="235754"/>
                </a:solidFill>
                <a:latin typeface="Arial Narrow" panose="020B0606020202030204" pitchFamily="34" charset="0"/>
              </a:rPr>
              <a:t>modificação</a:t>
            </a:r>
            <a:r>
              <a:rPr lang="es-CO" sz="1600" dirty="0">
                <a:solidFill>
                  <a:srgbClr val="235754"/>
                </a:solidFill>
                <a:latin typeface="Arial Narrow" panose="020B0606020202030204" pitchFamily="34" charset="0"/>
              </a:rPr>
              <a:t> da </a:t>
            </a:r>
            <a:r>
              <a:rPr lang="es-CO" sz="1600" dirty="0" err="1">
                <a:solidFill>
                  <a:srgbClr val="235754"/>
                </a:solidFill>
                <a:latin typeface="Arial Narrow" panose="020B0606020202030204" pitchFamily="34" charset="0"/>
              </a:rPr>
              <a:t>parede</a:t>
            </a:r>
            <a:r>
              <a:rPr lang="es-CO" sz="1600" dirty="0">
                <a:solidFill>
                  <a:srgbClr val="235754"/>
                </a:solidFill>
                <a:latin typeface="Arial Narrow" panose="020B0606020202030204" pitchFamily="34" charset="0"/>
              </a:rPr>
              <a:t> celular</a:t>
            </a:r>
          </a:p>
          <a:p>
            <a:pPr marL="285750" indent="-285750">
              <a:buFont typeface="Wingdings" panose="05000000000000000000" pitchFamily="2" charset="2"/>
              <a:buChar char="ü"/>
            </a:pPr>
            <a:r>
              <a:rPr lang="it-IT" sz="1600" dirty="0">
                <a:solidFill>
                  <a:srgbClr val="235754"/>
                </a:solidFill>
                <a:latin typeface="Arial Narrow" panose="020B0606020202030204" pitchFamily="34" charset="0"/>
              </a:rPr>
              <a:t>transporte transmembrana</a:t>
            </a:r>
          </a:p>
          <a:p>
            <a:pPr marL="285750" indent="-285750">
              <a:buFont typeface="Wingdings" panose="05000000000000000000" pitchFamily="2" charset="2"/>
              <a:buChar char="ü"/>
            </a:pPr>
            <a:r>
              <a:rPr lang="it-IT" sz="1600" dirty="0">
                <a:solidFill>
                  <a:srgbClr val="235754"/>
                </a:solidFill>
                <a:latin typeface="Arial Narrow" panose="020B0606020202030204" pitchFamily="34" charset="0"/>
              </a:rPr>
              <a:t>Etc..	</a:t>
            </a:r>
          </a:p>
        </p:txBody>
      </p:sp>
      <p:sp>
        <p:nvSpPr>
          <p:cNvPr id="9" name="Freccia in giù 8"/>
          <p:cNvSpPr/>
          <p:nvPr/>
        </p:nvSpPr>
        <p:spPr bwMode="auto">
          <a:xfrm rot="18606450">
            <a:off x="6719017" y="2345543"/>
            <a:ext cx="475310" cy="511384"/>
          </a:xfrm>
          <a:prstGeom prst="downArrow">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a:solidFill>
                <a:srgbClr val="000000"/>
              </a:solidFill>
              <a:latin typeface="Arial Narrow" panose="020B0606020202030204" pitchFamily="34" charset="0"/>
            </a:endParaRPr>
          </a:p>
        </p:txBody>
      </p:sp>
      <p:sp>
        <p:nvSpPr>
          <p:cNvPr id="10" name="Rettangolo 9"/>
          <p:cNvSpPr/>
          <p:nvPr/>
        </p:nvSpPr>
        <p:spPr>
          <a:xfrm>
            <a:off x="767408" y="3284984"/>
            <a:ext cx="9614751" cy="1200329"/>
          </a:xfrm>
          <a:prstGeom prst="rect">
            <a:avLst/>
          </a:prstGeom>
        </p:spPr>
        <p:txBody>
          <a:bodyPr wrap="square">
            <a:spAutoFit/>
          </a:bodyPr>
          <a:lstStyle/>
          <a:p>
            <a:pPr marL="171450" indent="-171450">
              <a:buSzPct val="134000"/>
              <a:buFont typeface="Wingdings" panose="05000000000000000000" pitchFamily="2" charset="2"/>
              <a:buChar char="Ø"/>
            </a:pPr>
            <a:r>
              <a:rPr lang="es-CO" dirty="0" err="1">
                <a:solidFill>
                  <a:srgbClr val="235754"/>
                </a:solidFill>
                <a:latin typeface="Arial Narrow" panose="020B0606020202030204" pitchFamily="34" charset="0"/>
                <a:cs typeface="Arial" panose="020B0604020202020204" pitchFamily="34" charset="0"/>
              </a:rPr>
              <a:t>Sobreposição</a:t>
            </a:r>
            <a:r>
              <a:rPr lang="es-CO" dirty="0">
                <a:solidFill>
                  <a:srgbClr val="235754"/>
                </a:solidFill>
                <a:latin typeface="Arial Narrow" panose="020B0606020202030204" pitchFamily="34" charset="0"/>
                <a:cs typeface="Arial" panose="020B0604020202020204" pitchFamily="34" charset="0"/>
              </a:rPr>
              <a:t> dos «genes </a:t>
            </a:r>
            <a:r>
              <a:rPr lang="es-CO" dirty="0" err="1">
                <a:solidFill>
                  <a:srgbClr val="235754"/>
                </a:solidFill>
                <a:latin typeface="Arial Narrow" panose="020B0606020202030204" pitchFamily="34" charset="0"/>
                <a:cs typeface="Arial" panose="020B0604020202020204" pitchFamily="34" charset="0"/>
              </a:rPr>
              <a:t>superexpressos</a:t>
            </a:r>
            <a:r>
              <a:rPr lang="es-CO" dirty="0">
                <a:solidFill>
                  <a:srgbClr val="235754"/>
                </a:solidFill>
                <a:latin typeface="Arial Narrow" panose="020B0606020202030204" pitchFamily="34" charset="0"/>
                <a:cs typeface="Arial" panose="020B0604020202020204" pitchFamily="34" charset="0"/>
              </a:rPr>
              <a:t>» entre pomares A e B</a:t>
            </a:r>
          </a:p>
          <a:p>
            <a:pPr>
              <a:buSzPct val="134000"/>
            </a:pPr>
            <a:r>
              <a:rPr lang="es-CO" dirty="0">
                <a:solidFill>
                  <a:srgbClr val="235754"/>
                </a:solidFill>
                <a:latin typeface="Arial Narrow" panose="020B0606020202030204" pitchFamily="34" charset="0"/>
                <a:cs typeface="Arial" panose="020B0604020202020204" pitchFamily="34" charset="0"/>
              </a:rPr>
              <a:t>(proceso catabólico da pectina, </a:t>
            </a:r>
            <a:r>
              <a:rPr lang="es-CO" dirty="0" err="1">
                <a:solidFill>
                  <a:srgbClr val="235754"/>
                </a:solidFill>
                <a:latin typeface="Arial Narrow" panose="020B0606020202030204" pitchFamily="34" charset="0"/>
                <a:cs typeface="Arial" panose="020B0604020202020204" pitchFamily="34" charset="0"/>
              </a:rPr>
              <a:t>modificacão</a:t>
            </a:r>
            <a:r>
              <a:rPr lang="es-CO" dirty="0">
                <a:solidFill>
                  <a:srgbClr val="235754"/>
                </a:solidFill>
                <a:latin typeface="Arial Narrow" panose="020B0606020202030204" pitchFamily="34" charset="0"/>
                <a:cs typeface="Arial" panose="020B0604020202020204" pitchFamily="34" charset="0"/>
              </a:rPr>
              <a:t> da </a:t>
            </a:r>
            <a:r>
              <a:rPr lang="es-CO" dirty="0" err="1">
                <a:solidFill>
                  <a:srgbClr val="235754"/>
                </a:solidFill>
                <a:latin typeface="Arial Narrow" panose="020B0606020202030204" pitchFamily="34" charset="0"/>
                <a:cs typeface="Arial" panose="020B0604020202020204" pitchFamily="34" charset="0"/>
              </a:rPr>
              <a:t>parede</a:t>
            </a:r>
            <a:r>
              <a:rPr lang="es-CO" dirty="0">
                <a:solidFill>
                  <a:srgbClr val="235754"/>
                </a:solidFill>
                <a:latin typeface="Arial Narrow" panose="020B0606020202030204" pitchFamily="34" charset="0"/>
                <a:cs typeface="Arial" panose="020B0604020202020204" pitchFamily="34" charset="0"/>
              </a:rPr>
              <a:t> celular, transporte transmembrana)</a:t>
            </a:r>
            <a:endParaRPr lang="it-IT" dirty="0">
              <a:solidFill>
                <a:srgbClr val="235754"/>
              </a:solidFill>
              <a:latin typeface="Arial Narrow" panose="020B0606020202030204" pitchFamily="34" charset="0"/>
              <a:cs typeface="Arial" panose="020B0604020202020204" pitchFamily="34" charset="0"/>
            </a:endParaRPr>
          </a:p>
        </p:txBody>
      </p:sp>
      <p:sp>
        <p:nvSpPr>
          <p:cNvPr id="12" name="Rettangolo 11"/>
          <p:cNvSpPr/>
          <p:nvPr/>
        </p:nvSpPr>
        <p:spPr>
          <a:xfrm>
            <a:off x="623392" y="4507138"/>
            <a:ext cx="5788295" cy="1200329"/>
          </a:xfrm>
          <a:prstGeom prst="rect">
            <a:avLst/>
          </a:prstGeom>
        </p:spPr>
        <p:txBody>
          <a:bodyPr wrap="square">
            <a:spAutoFit/>
          </a:bodyPr>
          <a:lstStyle/>
          <a:p>
            <a:pPr marL="285750" indent="-285750">
              <a:buSzPct val="114000"/>
              <a:buFont typeface="Wingdings" panose="05000000000000000000" pitchFamily="2" charset="2"/>
              <a:buChar char="Ø"/>
            </a:pPr>
            <a:r>
              <a:rPr lang="es-CO" altLang="it-IT" dirty="0" err="1">
                <a:solidFill>
                  <a:srgbClr val="235754"/>
                </a:solidFill>
                <a:latin typeface="Arial Narrow" panose="020B0606020202030204" pitchFamily="34" charset="0"/>
                <a:cs typeface="Arial" panose="020B0604020202020204" pitchFamily="34" charset="0"/>
              </a:rPr>
              <a:t>Mudanças</a:t>
            </a:r>
            <a:r>
              <a:rPr lang="es-CO" altLang="it-IT" dirty="0">
                <a:solidFill>
                  <a:srgbClr val="235754"/>
                </a:solidFill>
                <a:latin typeface="Arial Narrow" panose="020B0606020202030204" pitchFamily="34" charset="0"/>
                <a:cs typeface="Arial" panose="020B0604020202020204" pitchFamily="34" charset="0"/>
              </a:rPr>
              <a:t> </a:t>
            </a:r>
            <a:r>
              <a:rPr lang="es-CO" altLang="it-IT" dirty="0" err="1">
                <a:solidFill>
                  <a:srgbClr val="235754"/>
                </a:solidFill>
                <a:latin typeface="Arial Narrow" panose="020B0606020202030204" pitchFamily="34" charset="0"/>
                <a:cs typeface="Arial" panose="020B0604020202020204" pitchFamily="34" charset="0"/>
              </a:rPr>
              <a:t>fortes</a:t>
            </a:r>
            <a:r>
              <a:rPr lang="es-CO" altLang="it-IT" dirty="0">
                <a:solidFill>
                  <a:srgbClr val="235754"/>
                </a:solidFill>
                <a:latin typeface="Arial Narrow" panose="020B0606020202030204" pitchFamily="34" charset="0"/>
                <a:cs typeface="Arial" panose="020B0604020202020204" pitchFamily="34" charset="0"/>
              </a:rPr>
              <a:t> entre  33 e 35 dias antes da </a:t>
            </a:r>
            <a:r>
              <a:rPr lang="es-CO" altLang="it-IT" dirty="0" err="1">
                <a:solidFill>
                  <a:srgbClr val="235754"/>
                </a:solidFill>
                <a:latin typeface="Arial Narrow" panose="020B0606020202030204" pitchFamily="34" charset="0"/>
                <a:cs typeface="Arial" panose="020B0604020202020204" pitchFamily="34" charset="0"/>
              </a:rPr>
              <a:t>brotação</a:t>
            </a:r>
            <a:r>
              <a:rPr lang="es-CO" altLang="it-IT" dirty="0">
                <a:solidFill>
                  <a:srgbClr val="235754"/>
                </a:solidFill>
                <a:latin typeface="Arial Narrow" panose="020B0606020202030204" pitchFamily="34" charset="0"/>
                <a:cs typeface="Arial" panose="020B0604020202020204" pitchFamily="34" charset="0"/>
              </a:rPr>
              <a:t>! E as plantas </a:t>
            </a:r>
            <a:r>
              <a:rPr lang="es-CO" altLang="it-IT" dirty="0" err="1">
                <a:solidFill>
                  <a:srgbClr val="235754"/>
                </a:solidFill>
                <a:latin typeface="Arial Narrow" panose="020B0606020202030204" pitchFamily="34" charset="0"/>
                <a:cs typeface="Arial" panose="020B0604020202020204" pitchFamily="34" charset="0"/>
              </a:rPr>
              <a:t>respondem</a:t>
            </a:r>
            <a:r>
              <a:rPr lang="es-CO" altLang="it-IT" dirty="0">
                <a:solidFill>
                  <a:srgbClr val="235754"/>
                </a:solidFill>
                <a:latin typeface="Arial Narrow" panose="020B0606020202030204" pitchFamily="34" charset="0"/>
                <a:cs typeface="Arial" panose="020B0604020202020204" pitchFamily="34" charset="0"/>
              </a:rPr>
              <a:t> a Erger 35 dias antes da </a:t>
            </a:r>
            <a:r>
              <a:rPr lang="es-CO" altLang="it-IT" dirty="0" err="1">
                <a:solidFill>
                  <a:srgbClr val="235754"/>
                </a:solidFill>
                <a:latin typeface="Arial Narrow" panose="020B0606020202030204" pitchFamily="34" charset="0"/>
                <a:cs typeface="Arial" panose="020B0604020202020204" pitchFamily="34" charset="0"/>
              </a:rPr>
              <a:t>brotação</a:t>
            </a:r>
            <a:r>
              <a:rPr lang="es-CO" altLang="it-IT" dirty="0">
                <a:solidFill>
                  <a:srgbClr val="235754"/>
                </a:solidFill>
                <a:latin typeface="Arial Narrow" panose="020B0606020202030204" pitchFamily="34" charset="0"/>
                <a:cs typeface="Arial" panose="020B0604020202020204" pitchFamily="34" charset="0"/>
              </a:rPr>
              <a:t> no campo !!!</a:t>
            </a:r>
            <a:endParaRPr lang="it-IT" altLang="it-IT" dirty="0">
              <a:solidFill>
                <a:srgbClr val="235754"/>
              </a:solidFill>
              <a:latin typeface="Arial Narrow" panose="020B0606020202030204" pitchFamily="34" charset="0"/>
              <a:cs typeface="Arial" panose="020B0604020202020204" pitchFamily="34" charset="0"/>
            </a:endParaRPr>
          </a:p>
        </p:txBody>
      </p:sp>
      <p:cxnSp>
        <p:nvCxnSpPr>
          <p:cNvPr id="11" name="Connettore 1 10"/>
          <p:cNvCxnSpPr/>
          <p:nvPr/>
        </p:nvCxnSpPr>
        <p:spPr bwMode="auto">
          <a:xfrm>
            <a:off x="7410457" y="2259735"/>
            <a:ext cx="2722" cy="890157"/>
          </a:xfrm>
          <a:prstGeom prst="line">
            <a:avLst/>
          </a:prstGeom>
          <a:ln>
            <a:solidFill>
              <a:srgbClr val="235754"/>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6" name="Rettangolo 15"/>
          <p:cNvSpPr/>
          <p:nvPr/>
        </p:nvSpPr>
        <p:spPr>
          <a:xfrm>
            <a:off x="6607132" y="2830999"/>
            <a:ext cx="795411" cy="276999"/>
          </a:xfrm>
          <a:prstGeom prst="rect">
            <a:avLst/>
          </a:prstGeom>
        </p:spPr>
        <p:txBody>
          <a:bodyPr wrap="none">
            <a:spAutoFit/>
          </a:bodyPr>
          <a:lstStyle/>
          <a:p>
            <a:r>
              <a:rPr lang="en-US" sz="1200" dirty="0">
                <a:solidFill>
                  <a:srgbClr val="235754"/>
                </a:solidFill>
                <a:latin typeface="Arial Narrow" panose="020B0606020202030204" pitchFamily="34" charset="0"/>
              </a:rPr>
              <a:t>GO terms </a:t>
            </a:r>
            <a:endParaRPr lang="it-IT" sz="1200" dirty="0">
              <a:solidFill>
                <a:srgbClr val="235754"/>
              </a:solidFill>
              <a:latin typeface="Arial Narrow" panose="020B0606020202030204" pitchFamily="34" charset="0"/>
            </a:endParaRPr>
          </a:p>
        </p:txBody>
      </p:sp>
      <p:sp>
        <p:nvSpPr>
          <p:cNvPr id="27" name="Freccia in giù 26"/>
          <p:cNvSpPr/>
          <p:nvPr/>
        </p:nvSpPr>
        <p:spPr bwMode="auto">
          <a:xfrm rot="10800000">
            <a:off x="7565568" y="6040873"/>
            <a:ext cx="350766" cy="412462"/>
          </a:xfrm>
          <a:prstGeom prst="downArrow">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a:solidFill>
                <a:srgbClr val="000000"/>
              </a:solidFill>
              <a:latin typeface="Arial Narrow" panose="020B0606020202030204" pitchFamily="34" charset="0"/>
            </a:endParaRPr>
          </a:p>
        </p:txBody>
      </p:sp>
      <p:sp>
        <p:nvSpPr>
          <p:cNvPr id="28" name="Freccia in giù 27"/>
          <p:cNvSpPr/>
          <p:nvPr/>
        </p:nvSpPr>
        <p:spPr bwMode="auto">
          <a:xfrm rot="10800000">
            <a:off x="9503221" y="6040869"/>
            <a:ext cx="350766" cy="412462"/>
          </a:xfrm>
          <a:prstGeom prst="downArrow">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a:solidFill>
                <a:srgbClr val="000000"/>
              </a:solidFill>
              <a:latin typeface="Arial Narrow" panose="020B0606020202030204" pitchFamily="34" charset="0"/>
            </a:endParaRPr>
          </a:p>
        </p:txBody>
      </p:sp>
      <p:sp>
        <p:nvSpPr>
          <p:cNvPr id="15" name="CasellaDiTesto 14"/>
          <p:cNvSpPr txBox="1"/>
          <p:nvPr/>
        </p:nvSpPr>
        <p:spPr>
          <a:xfrm>
            <a:off x="1834679" y="1036496"/>
            <a:ext cx="2014517" cy="307777"/>
          </a:xfrm>
          <a:prstGeom prst="rect">
            <a:avLst/>
          </a:prstGeom>
          <a:noFill/>
        </p:spPr>
        <p:txBody>
          <a:bodyPr wrap="square" rtlCol="0">
            <a:spAutoFit/>
          </a:bodyPr>
          <a:lstStyle/>
          <a:p>
            <a:r>
              <a:rPr lang="it-IT" sz="1400" dirty="0" err="1">
                <a:solidFill>
                  <a:srgbClr val="235754"/>
                </a:solidFill>
                <a:latin typeface="Arial Narrow" panose="020B0606020202030204" pitchFamily="34" charset="0"/>
              </a:rPr>
              <a:t>Fold</a:t>
            </a:r>
            <a:r>
              <a:rPr lang="it-IT" sz="1400" dirty="0">
                <a:solidFill>
                  <a:srgbClr val="235754"/>
                </a:solidFill>
                <a:latin typeface="Arial Narrow" panose="020B0606020202030204" pitchFamily="34" charset="0"/>
              </a:rPr>
              <a:t> </a:t>
            </a:r>
            <a:r>
              <a:rPr lang="it-IT" sz="1400" dirty="0" err="1">
                <a:solidFill>
                  <a:srgbClr val="235754"/>
                </a:solidFill>
                <a:latin typeface="Arial Narrow" panose="020B0606020202030204" pitchFamily="34" charset="0"/>
              </a:rPr>
              <a:t>change</a:t>
            </a:r>
            <a:r>
              <a:rPr lang="it-IT" sz="1400" dirty="0">
                <a:solidFill>
                  <a:srgbClr val="235754"/>
                </a:solidFill>
                <a:latin typeface="Arial Narrow" panose="020B0606020202030204" pitchFamily="34" charset="0"/>
              </a:rPr>
              <a:t> </a:t>
            </a:r>
            <a:r>
              <a:rPr lang="it-IT" sz="1400" dirty="0">
                <a:solidFill>
                  <a:srgbClr val="235754"/>
                </a:solidFill>
                <a:latin typeface="Arial Narrow" panose="020B0606020202030204" pitchFamily="34" charset="0"/>
                <a:sym typeface="Wingdings" panose="05000000000000000000" pitchFamily="2" charset="2"/>
              </a:rPr>
              <a:t></a:t>
            </a:r>
            <a:r>
              <a:rPr lang="it-IT" sz="1400" dirty="0">
                <a:solidFill>
                  <a:srgbClr val="235754"/>
                </a:solidFill>
                <a:latin typeface="Arial Narrow" panose="020B0606020202030204" pitchFamily="34" charset="0"/>
              </a:rPr>
              <a:t> </a:t>
            </a:r>
          </a:p>
        </p:txBody>
      </p:sp>
    </p:spTree>
    <p:custDataLst>
      <p:tags r:id="rId1"/>
    </p:custDataLst>
    <p:extLst>
      <p:ext uri="{BB962C8B-B14F-4D97-AF65-F5344CB8AC3E}">
        <p14:creationId xmlns:p14="http://schemas.microsoft.com/office/powerpoint/2010/main" val="3012261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0" grpId="0"/>
      <p:bldP spid="12" grpId="0"/>
      <p:bldP spid="16" grpId="0"/>
      <p:bldP spid="27" grpId="0" animBg="1"/>
      <p:bldP spid="2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96527" y="0"/>
            <a:ext cx="7762510" cy="400110"/>
          </a:xfrm>
          <a:prstGeom prst="rect">
            <a:avLst/>
          </a:prstGeom>
        </p:spPr>
        <p:txBody>
          <a:bodyPr wrap="none">
            <a:spAutoFit/>
          </a:bodyPr>
          <a:lstStyle/>
          <a:p>
            <a:r>
              <a:rPr lang="it-IT" sz="2000" dirty="0">
                <a:solidFill>
                  <a:srgbClr val="235754"/>
                </a:solidFill>
                <a:latin typeface="Arial Narrow" panose="020B0606020202030204" pitchFamily="34" charset="0"/>
              </a:rPr>
              <a:t>RESULTADOS – 3.</a:t>
            </a:r>
            <a:r>
              <a:rPr lang="es-CO" sz="2000" dirty="0">
                <a:solidFill>
                  <a:srgbClr val="235754"/>
                </a:solidFill>
                <a:latin typeface="Arial Narrow" panose="020B0606020202030204" pitchFamily="34" charset="0"/>
              </a:rPr>
              <a:t> A </a:t>
            </a:r>
            <a:r>
              <a:rPr lang="es-CO" sz="2000" dirty="0" err="1">
                <a:solidFill>
                  <a:srgbClr val="235754"/>
                </a:solidFill>
                <a:latin typeface="Arial Narrow" panose="020B0606020202030204" pitchFamily="34" charset="0"/>
              </a:rPr>
              <a:t>sobreposição</a:t>
            </a:r>
            <a:r>
              <a:rPr lang="es-CO" sz="2000" dirty="0">
                <a:solidFill>
                  <a:srgbClr val="235754"/>
                </a:solidFill>
                <a:latin typeface="Arial Narrow" panose="020B0606020202030204" pitchFamily="34" charset="0"/>
              </a:rPr>
              <a:t> entre a </a:t>
            </a:r>
            <a:r>
              <a:rPr lang="es-CO" sz="2000" dirty="0" err="1">
                <a:solidFill>
                  <a:srgbClr val="235754"/>
                </a:solidFill>
                <a:latin typeface="Arial Narrow" panose="020B0606020202030204" pitchFamily="34" charset="0"/>
              </a:rPr>
              <a:t>inatividade</a:t>
            </a:r>
            <a:r>
              <a:rPr lang="es-CO" sz="2000" dirty="0">
                <a:solidFill>
                  <a:srgbClr val="235754"/>
                </a:solidFill>
                <a:latin typeface="Arial Narrow" panose="020B0606020202030204" pitchFamily="34" charset="0"/>
              </a:rPr>
              <a:t> Natural e genes </a:t>
            </a:r>
            <a:r>
              <a:rPr lang="es-CO" sz="2000" dirty="0" err="1">
                <a:solidFill>
                  <a:srgbClr val="235754"/>
                </a:solidFill>
                <a:latin typeface="Arial Narrow" panose="020B0606020202030204" pitchFamily="34" charset="0"/>
              </a:rPr>
              <a:t>Erger</a:t>
            </a:r>
            <a:endParaRPr lang="it-IT" sz="2000" dirty="0">
              <a:solidFill>
                <a:srgbClr val="235754"/>
              </a:solidFill>
              <a:latin typeface="Arial Narrow" panose="020B0606020202030204" pitchFamily="34" charset="0"/>
            </a:endParaRPr>
          </a:p>
        </p:txBody>
      </p:sp>
      <p:pic>
        <p:nvPicPr>
          <p:cNvPr id="1026" name="Picture 2" descr="Male kiwi blossom"/>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41362" b="21895"/>
          <a:stretch/>
        </p:blipFill>
        <p:spPr bwMode="auto">
          <a:xfrm>
            <a:off x="1524000" y="453097"/>
            <a:ext cx="9164254" cy="252959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26"/>
          <p:cNvGrpSpPr>
            <a:grpSpLocks/>
          </p:cNvGrpSpPr>
          <p:nvPr/>
        </p:nvGrpSpPr>
        <p:grpSpPr bwMode="auto">
          <a:xfrm>
            <a:off x="8089394" y="1777041"/>
            <a:ext cx="1071943" cy="1031557"/>
            <a:chOff x="768" y="432"/>
            <a:chExt cx="960" cy="960"/>
          </a:xfrm>
        </p:grpSpPr>
        <p:sp>
          <p:nvSpPr>
            <p:cNvPr id="15" name="Oval 24"/>
            <p:cNvSpPr>
              <a:spLocks noChangeArrowheads="1"/>
            </p:cNvSpPr>
            <p:nvPr/>
          </p:nvSpPr>
          <p:spPr bwMode="auto">
            <a:xfrm>
              <a:off x="817" y="480"/>
              <a:ext cx="864" cy="866"/>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defRPr/>
              </a:pPr>
              <a:endParaRPr lang="it-IT">
                <a:solidFill>
                  <a:srgbClr val="000000"/>
                </a:solidFill>
                <a:latin typeface="Arial Narrow" panose="020B0606020202030204" pitchFamily="34" charset="0"/>
                <a:cs typeface="ＭＳ Ｐゴシック" charset="0"/>
              </a:endParaRPr>
            </a:p>
          </p:txBody>
        </p:sp>
        <p:sp>
          <p:nvSpPr>
            <p:cNvPr id="16" name="Oval 25"/>
            <p:cNvSpPr>
              <a:spLocks noChangeArrowheads="1"/>
            </p:cNvSpPr>
            <p:nvPr/>
          </p:nvSpPr>
          <p:spPr bwMode="auto">
            <a:xfrm>
              <a:off x="768" y="432"/>
              <a:ext cx="960" cy="960"/>
            </a:xfrm>
            <a:prstGeom prst="ellipse">
              <a:avLst/>
            </a:prstGeom>
            <a:noFill/>
            <a:ln w="12700" cap="rnd">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defRPr/>
              </a:pPr>
              <a:endParaRPr lang="it-IT">
                <a:solidFill>
                  <a:srgbClr val="000000"/>
                </a:solidFill>
                <a:latin typeface="Arial Narrow" panose="020B0606020202030204" pitchFamily="34" charset="0"/>
                <a:cs typeface="ＭＳ Ｐゴシック" charset="0"/>
              </a:endParaRPr>
            </a:p>
          </p:txBody>
        </p:sp>
      </p:grpSp>
      <p:pic>
        <p:nvPicPr>
          <p:cNvPr id="18" name="Immagine 17"/>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t="4743" b="5307"/>
          <a:stretch/>
        </p:blipFill>
        <p:spPr>
          <a:xfrm>
            <a:off x="1612409" y="3541358"/>
            <a:ext cx="4984335" cy="2826570"/>
          </a:xfrm>
          <a:prstGeom prst="rect">
            <a:avLst/>
          </a:prstGeom>
        </p:spPr>
      </p:pic>
      <p:sp>
        <p:nvSpPr>
          <p:cNvPr id="19" name="Freccia circolare in giù 18"/>
          <p:cNvSpPr/>
          <p:nvPr/>
        </p:nvSpPr>
        <p:spPr bwMode="auto">
          <a:xfrm>
            <a:off x="5964612" y="3699358"/>
            <a:ext cx="1983266" cy="868369"/>
          </a:xfrm>
          <a:prstGeom prst="curvedDownArrow">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a:solidFill>
                <a:srgbClr val="000000"/>
              </a:solidFill>
            </a:endParaRPr>
          </a:p>
        </p:txBody>
      </p:sp>
      <p:sp>
        <p:nvSpPr>
          <p:cNvPr id="20" name="Rettangolo arrotondato 19"/>
          <p:cNvSpPr/>
          <p:nvPr/>
        </p:nvSpPr>
        <p:spPr bwMode="auto">
          <a:xfrm>
            <a:off x="7272115" y="4600385"/>
            <a:ext cx="2491522" cy="1276887"/>
          </a:xfrm>
          <a:prstGeom prst="roundRect">
            <a:avLst/>
          </a:prstGeom>
          <a:solidFill>
            <a:srgbClr val="07655A"/>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ctr">
              <a:lnSpc>
                <a:spcPts val="2300"/>
              </a:lnSpc>
            </a:pPr>
            <a:r>
              <a:rPr lang="es-CO" altLang="it-IT" i="1" dirty="0" err="1">
                <a:solidFill>
                  <a:srgbClr val="FFFFFF"/>
                </a:solidFill>
              </a:rPr>
              <a:t>Também</a:t>
            </a:r>
            <a:r>
              <a:rPr lang="es-CO" altLang="it-IT" i="1" dirty="0">
                <a:solidFill>
                  <a:srgbClr val="FFFFFF"/>
                </a:solidFill>
              </a:rPr>
              <a:t> </a:t>
            </a:r>
            <a:r>
              <a:rPr lang="es-CO" altLang="it-IT" i="1" dirty="0" err="1">
                <a:solidFill>
                  <a:srgbClr val="FFFFFF"/>
                </a:solidFill>
              </a:rPr>
              <a:t>outros</a:t>
            </a:r>
            <a:r>
              <a:rPr lang="es-CO" altLang="it-IT" i="1" dirty="0">
                <a:solidFill>
                  <a:srgbClr val="FFFFFF"/>
                </a:solidFill>
              </a:rPr>
              <a:t> genes </a:t>
            </a:r>
            <a:r>
              <a:rPr lang="es-CO" altLang="it-IT" i="1" dirty="0" err="1">
                <a:solidFill>
                  <a:srgbClr val="FFFFFF"/>
                </a:solidFill>
              </a:rPr>
              <a:t>ativados</a:t>
            </a:r>
            <a:r>
              <a:rPr lang="es-CO" altLang="it-IT" i="1" dirty="0">
                <a:solidFill>
                  <a:srgbClr val="FFFFFF"/>
                </a:solidFill>
              </a:rPr>
              <a:t> por ERGER</a:t>
            </a:r>
            <a:endParaRPr lang="en-US" altLang="it-IT" i="1" dirty="0">
              <a:solidFill>
                <a:srgbClr val="FFFFFF"/>
              </a:solidFill>
            </a:endParaRPr>
          </a:p>
        </p:txBody>
      </p:sp>
      <p:sp>
        <p:nvSpPr>
          <p:cNvPr id="22" name="Rettangolo arrotondato 21"/>
          <p:cNvSpPr/>
          <p:nvPr/>
        </p:nvSpPr>
        <p:spPr bwMode="auto">
          <a:xfrm>
            <a:off x="1857973" y="1268760"/>
            <a:ext cx="4704503" cy="1554397"/>
          </a:xfrm>
          <a:prstGeom prst="roundRect">
            <a:avLst/>
          </a:prstGeom>
          <a:solidFill>
            <a:srgbClr val="07655A"/>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ctr"/>
            <a:r>
              <a:rPr lang="es-CO" altLang="it-IT" dirty="0">
                <a:solidFill>
                  <a:srgbClr val="FFFFFF"/>
                </a:solidFill>
                <a:latin typeface="Arial Narrow" panose="020B0606020202030204" pitchFamily="34" charset="0"/>
              </a:rPr>
              <a:t>Para </a:t>
            </a:r>
            <a:r>
              <a:rPr lang="es-CO" altLang="it-IT" dirty="0" err="1">
                <a:solidFill>
                  <a:srgbClr val="FFFFFF"/>
                </a:solidFill>
                <a:latin typeface="Arial Narrow" panose="020B0606020202030204" pitchFamily="34" charset="0"/>
              </a:rPr>
              <a:t>descobrir</a:t>
            </a:r>
            <a:r>
              <a:rPr lang="es-CO" altLang="it-IT" dirty="0">
                <a:solidFill>
                  <a:srgbClr val="FFFFFF"/>
                </a:solidFill>
                <a:latin typeface="Arial Narrow" panose="020B0606020202030204" pitchFamily="34" charset="0"/>
              </a:rPr>
              <a:t> </a:t>
            </a:r>
            <a:r>
              <a:rPr lang="es-CO" altLang="it-IT" dirty="0" err="1">
                <a:solidFill>
                  <a:srgbClr val="FFFFFF"/>
                </a:solidFill>
                <a:latin typeface="Arial Narrow" panose="020B0606020202030204" pitchFamily="34" charset="0"/>
              </a:rPr>
              <a:t>quais</a:t>
            </a:r>
            <a:r>
              <a:rPr lang="es-CO" altLang="it-IT" dirty="0">
                <a:solidFill>
                  <a:srgbClr val="FFFFFF"/>
                </a:solidFill>
                <a:latin typeface="Arial Narrow" panose="020B0606020202030204" pitchFamily="34" charset="0"/>
              </a:rPr>
              <a:t> genes </a:t>
            </a:r>
            <a:r>
              <a:rPr lang="es-CO" altLang="it-IT" dirty="0" err="1">
                <a:solidFill>
                  <a:srgbClr val="FFFFFF"/>
                </a:solidFill>
                <a:latin typeface="Arial Narrow" panose="020B0606020202030204" pitchFamily="34" charset="0"/>
              </a:rPr>
              <a:t>induzidos</a:t>
            </a:r>
            <a:r>
              <a:rPr lang="es-CO" altLang="it-IT" dirty="0">
                <a:solidFill>
                  <a:srgbClr val="FFFFFF"/>
                </a:solidFill>
                <a:latin typeface="Arial Narrow" panose="020B0606020202030204" pitchFamily="34" charset="0"/>
              </a:rPr>
              <a:t> durante a </a:t>
            </a:r>
            <a:r>
              <a:rPr lang="es-CO" altLang="it-IT" dirty="0" err="1">
                <a:solidFill>
                  <a:srgbClr val="FFFFFF"/>
                </a:solidFill>
                <a:latin typeface="Arial Narrow" panose="020B0606020202030204" pitchFamily="34" charset="0"/>
              </a:rPr>
              <a:t>liberação</a:t>
            </a:r>
            <a:r>
              <a:rPr lang="es-CO" altLang="it-IT" dirty="0">
                <a:solidFill>
                  <a:srgbClr val="FFFFFF"/>
                </a:solidFill>
                <a:latin typeface="Arial Narrow" panose="020B0606020202030204" pitchFamily="34" charset="0"/>
              </a:rPr>
              <a:t> da </a:t>
            </a:r>
            <a:r>
              <a:rPr lang="es-CO" altLang="it-IT" dirty="0" err="1">
                <a:solidFill>
                  <a:srgbClr val="FFFFFF"/>
                </a:solidFill>
                <a:latin typeface="Arial Narrow" panose="020B0606020202030204" pitchFamily="34" charset="0"/>
              </a:rPr>
              <a:t>dormência</a:t>
            </a:r>
            <a:r>
              <a:rPr lang="es-CO" altLang="it-IT" dirty="0">
                <a:solidFill>
                  <a:srgbClr val="FFFFFF"/>
                </a:solidFill>
                <a:latin typeface="Arial Narrow" panose="020B0606020202030204" pitchFamily="34" charset="0"/>
              </a:rPr>
              <a:t> que </a:t>
            </a:r>
            <a:r>
              <a:rPr lang="es-CO" altLang="it-IT" dirty="0" err="1">
                <a:solidFill>
                  <a:srgbClr val="FFFFFF"/>
                </a:solidFill>
                <a:latin typeface="Arial Narrow" panose="020B0606020202030204" pitchFamily="34" charset="0"/>
              </a:rPr>
              <a:t>também</a:t>
            </a:r>
            <a:r>
              <a:rPr lang="es-CO" altLang="it-IT" dirty="0">
                <a:solidFill>
                  <a:srgbClr val="FFFFFF"/>
                </a:solidFill>
                <a:latin typeface="Arial Narrow" panose="020B0606020202030204" pitchFamily="34" charset="0"/>
              </a:rPr>
              <a:t> </a:t>
            </a:r>
            <a:r>
              <a:rPr lang="es-CO" altLang="it-IT" dirty="0" err="1">
                <a:solidFill>
                  <a:srgbClr val="FFFFFF"/>
                </a:solidFill>
                <a:latin typeface="Arial Narrow" panose="020B0606020202030204" pitchFamily="34" charset="0"/>
              </a:rPr>
              <a:t>são</a:t>
            </a:r>
            <a:r>
              <a:rPr lang="es-CO" altLang="it-IT" dirty="0">
                <a:solidFill>
                  <a:srgbClr val="FFFFFF"/>
                </a:solidFill>
                <a:latin typeface="Arial Narrow" panose="020B0606020202030204" pitchFamily="34" charset="0"/>
              </a:rPr>
              <a:t> </a:t>
            </a:r>
            <a:r>
              <a:rPr lang="es-CO" altLang="it-IT" dirty="0" err="1">
                <a:solidFill>
                  <a:srgbClr val="FFFFFF"/>
                </a:solidFill>
                <a:latin typeface="Arial Narrow" panose="020B0606020202030204" pitchFamily="34" charset="0"/>
              </a:rPr>
              <a:t>afetados</a:t>
            </a:r>
            <a:r>
              <a:rPr lang="es-CO" altLang="it-IT" dirty="0">
                <a:solidFill>
                  <a:srgbClr val="FFFFFF"/>
                </a:solidFill>
                <a:latin typeface="Arial Narrow" panose="020B0606020202030204" pitchFamily="34" charset="0"/>
              </a:rPr>
              <a:t> pelo </a:t>
            </a:r>
            <a:r>
              <a:rPr lang="es-CO" altLang="it-IT" dirty="0" err="1">
                <a:solidFill>
                  <a:srgbClr val="FFFFFF"/>
                </a:solidFill>
                <a:latin typeface="Arial Narrow" panose="020B0606020202030204" pitchFamily="34" charset="0"/>
              </a:rPr>
              <a:t>tratamento</a:t>
            </a:r>
            <a:r>
              <a:rPr lang="es-CO" altLang="it-IT" dirty="0">
                <a:solidFill>
                  <a:srgbClr val="FFFFFF"/>
                </a:solidFill>
                <a:latin typeface="Arial Narrow" panose="020B0606020202030204" pitchFamily="34" charset="0"/>
              </a:rPr>
              <a:t> </a:t>
            </a:r>
            <a:r>
              <a:rPr lang="es-CO" altLang="it-IT" dirty="0" err="1">
                <a:solidFill>
                  <a:srgbClr val="FFFFFF"/>
                </a:solidFill>
                <a:latin typeface="Arial Narrow" panose="020B0606020202030204" pitchFamily="34" charset="0"/>
              </a:rPr>
              <a:t>com</a:t>
            </a:r>
            <a:r>
              <a:rPr lang="es-CO" altLang="it-IT" dirty="0">
                <a:solidFill>
                  <a:srgbClr val="FFFFFF"/>
                </a:solidFill>
                <a:latin typeface="Arial Narrow" panose="020B0606020202030204" pitchFamily="34" charset="0"/>
              </a:rPr>
              <a:t>  </a:t>
            </a:r>
            <a:r>
              <a:rPr lang="es-CO" altLang="it-IT" dirty="0" err="1">
                <a:solidFill>
                  <a:srgbClr val="FFFFFF"/>
                </a:solidFill>
                <a:latin typeface="Arial Narrow" panose="020B0606020202030204" pitchFamily="34" charset="0"/>
              </a:rPr>
              <a:t>Erger</a:t>
            </a:r>
            <a:endParaRPr lang="it-IT" altLang="it-IT" dirty="0">
              <a:solidFill>
                <a:srgbClr val="FFFFFF"/>
              </a:solidFill>
              <a:latin typeface="Arial Narrow" panose="020B0606020202030204" pitchFamily="34" charset="0"/>
            </a:endParaRPr>
          </a:p>
        </p:txBody>
      </p:sp>
      <p:sp>
        <p:nvSpPr>
          <p:cNvPr id="23" name="Line 29"/>
          <p:cNvSpPr>
            <a:spLocks noChangeShapeType="1"/>
          </p:cNvSpPr>
          <p:nvPr/>
        </p:nvSpPr>
        <p:spPr bwMode="auto">
          <a:xfrm flipH="1" flipV="1">
            <a:off x="4898571" y="2264229"/>
            <a:ext cx="3190820" cy="62522"/>
          </a:xfrm>
          <a:prstGeom prst="line">
            <a:avLst/>
          </a:prstGeom>
          <a:noFill/>
          <a:ln w="1905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defRPr/>
            </a:pPr>
            <a:endParaRPr lang="it-IT">
              <a:solidFill>
                <a:srgbClr val="000000"/>
              </a:solidFill>
              <a:latin typeface="Arial Narrow" panose="020B0606020202030204" pitchFamily="34" charset="0"/>
              <a:cs typeface="ＭＳ Ｐゴシック" charset="0"/>
            </a:endParaRPr>
          </a:p>
        </p:txBody>
      </p:sp>
      <p:pic>
        <p:nvPicPr>
          <p:cNvPr id="26" name="Picture 3" descr="C:\Users\c.torriero\Desktop\DNAleaf.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69011" y="3806973"/>
            <a:ext cx="764814" cy="1877431"/>
          </a:xfrm>
          <a:prstGeom prst="rect">
            <a:avLst/>
          </a:prstGeom>
          <a:noFill/>
        </p:spPr>
      </p:pic>
    </p:spTree>
    <p:custDataLst>
      <p:tags r:id="rId1"/>
    </p:custDataLst>
    <p:extLst>
      <p:ext uri="{BB962C8B-B14F-4D97-AF65-F5344CB8AC3E}">
        <p14:creationId xmlns:p14="http://schemas.microsoft.com/office/powerpoint/2010/main" val="1163240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860422" y="1932695"/>
            <a:ext cx="3807578" cy="1569660"/>
          </a:xfrm>
          <a:prstGeom prst="rect">
            <a:avLst/>
          </a:prstGeom>
        </p:spPr>
        <p:txBody>
          <a:bodyPr wrap="square">
            <a:spAutoFit/>
          </a:bodyPr>
          <a:lstStyle/>
          <a:p>
            <a:pPr marL="285750" indent="-285750">
              <a:buFont typeface="Wingdings" panose="05000000000000000000" pitchFamily="2" charset="2"/>
              <a:buChar char="ü"/>
            </a:pPr>
            <a:r>
              <a:rPr lang="it-IT" sz="1600" dirty="0">
                <a:solidFill>
                  <a:srgbClr val="235754"/>
                </a:solidFill>
                <a:latin typeface="Arial Narrow" panose="020B0606020202030204" pitchFamily="34" charset="0"/>
              </a:rPr>
              <a:t>Metabolismo dos aminoácidos</a:t>
            </a:r>
          </a:p>
          <a:p>
            <a:pPr marL="285750" indent="-285750">
              <a:buFont typeface="Wingdings" panose="05000000000000000000" pitchFamily="2" charset="2"/>
              <a:buChar char="ü"/>
            </a:pPr>
            <a:r>
              <a:rPr lang="it-IT" sz="1600" dirty="0">
                <a:solidFill>
                  <a:srgbClr val="235754"/>
                </a:solidFill>
                <a:latin typeface="Arial Narrow" panose="020B0606020202030204" pitchFamily="34" charset="0"/>
              </a:rPr>
              <a:t>Transporte de açúucar</a:t>
            </a:r>
          </a:p>
          <a:p>
            <a:pPr marL="285750" indent="-285750">
              <a:buFont typeface="Wingdings" panose="05000000000000000000" pitchFamily="2" charset="2"/>
              <a:buChar char="ü"/>
            </a:pPr>
            <a:r>
              <a:rPr lang="it-IT" sz="1600" dirty="0">
                <a:solidFill>
                  <a:srgbClr val="235754"/>
                </a:solidFill>
                <a:latin typeface="Arial Narrow" panose="020B0606020202030204" pitchFamily="34" charset="0"/>
              </a:rPr>
              <a:t>Metabolismo Secundario</a:t>
            </a:r>
          </a:p>
          <a:p>
            <a:pPr marL="285750" indent="-285750">
              <a:buFont typeface="Wingdings" panose="05000000000000000000" pitchFamily="2" charset="2"/>
              <a:buChar char="ü"/>
            </a:pPr>
            <a:r>
              <a:rPr lang="it-IT" sz="1600" dirty="0">
                <a:solidFill>
                  <a:srgbClr val="235754"/>
                </a:solidFill>
                <a:latin typeface="Arial Narrow" panose="020B0606020202030204" pitchFamily="34" charset="0"/>
              </a:rPr>
              <a:t>Metabolismo da quitina</a:t>
            </a:r>
          </a:p>
          <a:p>
            <a:pPr marL="285750" indent="-285750">
              <a:buFont typeface="Wingdings" panose="05000000000000000000" pitchFamily="2" charset="2"/>
              <a:buChar char="ü"/>
            </a:pPr>
            <a:r>
              <a:rPr lang="it-IT" sz="1600" dirty="0">
                <a:solidFill>
                  <a:srgbClr val="235754"/>
                </a:solidFill>
                <a:latin typeface="Arial Narrow" panose="020B0606020202030204" pitchFamily="34" charset="0"/>
              </a:rPr>
              <a:t>Assimilação do nitrato</a:t>
            </a:r>
          </a:p>
          <a:p>
            <a:pPr marL="285750" indent="-285750">
              <a:buFont typeface="Wingdings" panose="05000000000000000000" pitchFamily="2" charset="2"/>
              <a:buChar char="ü"/>
            </a:pPr>
            <a:r>
              <a:rPr lang="it-IT" sz="1600" dirty="0">
                <a:solidFill>
                  <a:srgbClr val="235754"/>
                </a:solidFill>
                <a:latin typeface="Arial Narrow" panose="020B0606020202030204" pitchFamily="34" charset="0"/>
              </a:rPr>
              <a:t>Sequencias relacionadas a giberelinas</a:t>
            </a:r>
          </a:p>
        </p:txBody>
      </p:sp>
      <p:cxnSp>
        <p:nvCxnSpPr>
          <p:cNvPr id="5" name="Connettore 1 4"/>
          <p:cNvCxnSpPr/>
          <p:nvPr/>
        </p:nvCxnSpPr>
        <p:spPr bwMode="auto">
          <a:xfrm>
            <a:off x="6857699" y="1965353"/>
            <a:ext cx="2722" cy="1493459"/>
          </a:xfrm>
          <a:prstGeom prst="line">
            <a:avLst/>
          </a:prstGeom>
          <a:ln>
            <a:solidFill>
              <a:srgbClr val="235754"/>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7" name="Rettangolo 6"/>
          <p:cNvSpPr/>
          <p:nvPr/>
        </p:nvSpPr>
        <p:spPr>
          <a:xfrm>
            <a:off x="1973070" y="1"/>
            <a:ext cx="6960495" cy="461665"/>
          </a:xfrm>
          <a:prstGeom prst="rect">
            <a:avLst/>
          </a:prstGeom>
        </p:spPr>
        <p:txBody>
          <a:bodyPr wrap="none">
            <a:spAutoFit/>
          </a:bodyPr>
          <a:lstStyle/>
          <a:p>
            <a:r>
              <a:rPr lang="it-IT" dirty="0">
                <a:solidFill>
                  <a:srgbClr val="235754"/>
                </a:solidFill>
                <a:latin typeface="Arial Narrow" panose="020B0606020202030204" pitchFamily="34" charset="0"/>
              </a:rPr>
              <a:t>RESULTADOS – 4.</a:t>
            </a:r>
            <a:r>
              <a:rPr lang="en-NZ" dirty="0">
                <a:solidFill>
                  <a:srgbClr val="235754"/>
                </a:solidFill>
                <a:latin typeface="Arial Narrow" panose="020B0606020202030204" pitchFamily="34" charset="0"/>
              </a:rPr>
              <a:t> </a:t>
            </a:r>
            <a:r>
              <a:rPr lang="en-NZ" dirty="0" err="1">
                <a:solidFill>
                  <a:srgbClr val="235754"/>
                </a:solidFill>
                <a:latin typeface="Arial Narrow" panose="020B0606020202030204" pitchFamily="34" charset="0"/>
              </a:rPr>
              <a:t>Efeito</a:t>
            </a:r>
            <a:r>
              <a:rPr lang="en-NZ" dirty="0">
                <a:solidFill>
                  <a:srgbClr val="235754"/>
                </a:solidFill>
                <a:latin typeface="Arial Narrow" panose="020B0606020202030204" pitchFamily="34" charset="0"/>
              </a:rPr>
              <a:t> Molecular (</a:t>
            </a:r>
            <a:r>
              <a:rPr lang="en-NZ" dirty="0" err="1">
                <a:solidFill>
                  <a:srgbClr val="235754"/>
                </a:solidFill>
                <a:latin typeface="Arial Narrow" panose="020B0606020202030204" pitchFamily="34" charset="0"/>
              </a:rPr>
              <a:t>exclusivo</a:t>
            </a:r>
            <a:r>
              <a:rPr lang="en-NZ" dirty="0">
                <a:solidFill>
                  <a:srgbClr val="235754"/>
                </a:solidFill>
                <a:latin typeface="Arial Narrow" panose="020B0606020202030204" pitchFamily="34" charset="0"/>
              </a:rPr>
              <a:t>) de </a:t>
            </a:r>
            <a:r>
              <a:rPr lang="en-NZ" dirty="0" err="1">
                <a:solidFill>
                  <a:srgbClr val="235754"/>
                </a:solidFill>
                <a:latin typeface="Arial Narrow" panose="020B0606020202030204" pitchFamily="34" charset="0"/>
              </a:rPr>
              <a:t>Erger</a:t>
            </a:r>
            <a:endParaRPr lang="it-IT" dirty="0">
              <a:solidFill>
                <a:srgbClr val="235754"/>
              </a:solidFill>
              <a:latin typeface="Arial Narrow" panose="020B0606020202030204" pitchFamily="34" charset="0"/>
            </a:endParaRPr>
          </a:p>
        </p:txBody>
      </p:sp>
      <p:pic>
        <p:nvPicPr>
          <p:cNvPr id="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264" b="24827"/>
          <a:stretch/>
        </p:blipFill>
        <p:spPr bwMode="auto">
          <a:xfrm>
            <a:off x="1632154" y="727978"/>
            <a:ext cx="5035960" cy="154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arrotondato 8"/>
          <p:cNvSpPr/>
          <p:nvPr/>
        </p:nvSpPr>
        <p:spPr bwMode="auto">
          <a:xfrm>
            <a:off x="5751869" y="1882817"/>
            <a:ext cx="801330" cy="391885"/>
          </a:xfrm>
          <a:prstGeom prst="roundRect">
            <a:avLst/>
          </a:prstGeom>
          <a:noFill/>
          <a:ln w="31750" cap="flat" cmpd="sng" algn="ctr">
            <a:solidFill>
              <a:srgbClr val="07655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a:solidFill>
                <a:srgbClr val="000000"/>
              </a:solidFill>
              <a:latin typeface="Arial Narrow" panose="020B0606020202030204" pitchFamily="34" charset="0"/>
            </a:endParaRPr>
          </a:p>
        </p:txBody>
      </p:sp>
      <p:sp>
        <p:nvSpPr>
          <p:cNvPr id="10" name="CasellaDiTesto 2"/>
          <p:cNvSpPr txBox="1">
            <a:spLocks noChangeArrowheads="1"/>
          </p:cNvSpPr>
          <p:nvPr/>
        </p:nvSpPr>
        <p:spPr bwMode="auto">
          <a:xfrm>
            <a:off x="6648449" y="818656"/>
            <a:ext cx="3735640" cy="830997"/>
          </a:xfrm>
          <a:prstGeom prst="rect">
            <a:avLst/>
          </a:prstGeom>
          <a:solidFill>
            <a:srgbClr val="07655A"/>
          </a:solidFill>
          <a:ln>
            <a:noFill/>
          </a:ln>
          <a:extLst/>
        </p:spPr>
        <p:txBody>
          <a:bodyPr wrap="squar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s-CO" sz="1600" i="1" dirty="0">
                <a:solidFill>
                  <a:srgbClr val="FFFFFF"/>
                </a:solidFill>
                <a:latin typeface="Arial Narrow" panose="020B0606020202030204" pitchFamily="34" charset="0"/>
              </a:rPr>
              <a:t>Número de genes </a:t>
            </a:r>
            <a:r>
              <a:rPr lang="es-CO" sz="1600" i="1" dirty="0" err="1">
                <a:solidFill>
                  <a:srgbClr val="FFFFFF"/>
                </a:solidFill>
                <a:latin typeface="Arial Narrow" panose="020B0606020202030204" pitchFamily="34" charset="0"/>
              </a:rPr>
              <a:t>superexpressos</a:t>
            </a:r>
            <a:r>
              <a:rPr lang="es-CO" sz="1600" i="1" dirty="0">
                <a:solidFill>
                  <a:srgbClr val="FFFFFF"/>
                </a:solidFill>
                <a:latin typeface="Arial Narrow" panose="020B0606020202030204" pitchFamily="34" charset="0"/>
              </a:rPr>
              <a:t> diferencialmente </a:t>
            </a:r>
            <a:r>
              <a:rPr lang="es-CO" sz="1600" i="1" dirty="0" err="1">
                <a:solidFill>
                  <a:srgbClr val="FFFFFF"/>
                </a:solidFill>
                <a:latin typeface="Arial Narrow" panose="020B0606020202030204" pitchFamily="34" charset="0"/>
              </a:rPr>
              <a:t>despois</a:t>
            </a:r>
            <a:r>
              <a:rPr lang="es-CO" sz="1600" i="1" dirty="0">
                <a:solidFill>
                  <a:srgbClr val="FFFFFF"/>
                </a:solidFill>
                <a:latin typeface="Arial Narrow" panose="020B0606020202030204" pitchFamily="34" charset="0"/>
              </a:rPr>
              <a:t> do </a:t>
            </a:r>
            <a:r>
              <a:rPr lang="es-CO" sz="1600" i="1" dirty="0" err="1">
                <a:solidFill>
                  <a:srgbClr val="FFFFFF"/>
                </a:solidFill>
                <a:latin typeface="Arial Narrow" panose="020B0606020202030204" pitchFamily="34" charset="0"/>
              </a:rPr>
              <a:t>tratamento</a:t>
            </a:r>
            <a:r>
              <a:rPr lang="es-CO" sz="1600" i="1" dirty="0">
                <a:solidFill>
                  <a:srgbClr val="FFFFFF"/>
                </a:solidFill>
                <a:latin typeface="Arial Narrow" panose="020B0606020202030204" pitchFamily="34" charset="0"/>
              </a:rPr>
              <a:t> </a:t>
            </a:r>
            <a:r>
              <a:rPr lang="es-CO" sz="1600" i="1" dirty="0" err="1">
                <a:solidFill>
                  <a:srgbClr val="FFFFFF"/>
                </a:solidFill>
                <a:latin typeface="Arial Narrow" panose="020B0606020202030204" pitchFamily="34" charset="0"/>
              </a:rPr>
              <a:t>com</a:t>
            </a:r>
            <a:r>
              <a:rPr lang="es-CO" sz="1600" i="1" dirty="0">
                <a:solidFill>
                  <a:srgbClr val="FFFFFF"/>
                </a:solidFill>
                <a:latin typeface="Arial Narrow" panose="020B0606020202030204" pitchFamily="34" charset="0"/>
              </a:rPr>
              <a:t> </a:t>
            </a:r>
            <a:r>
              <a:rPr lang="es-CO" sz="1600" i="1" dirty="0" err="1">
                <a:solidFill>
                  <a:srgbClr val="FFFFFF"/>
                </a:solidFill>
                <a:latin typeface="Arial Narrow" panose="020B0606020202030204" pitchFamily="34" charset="0"/>
              </a:rPr>
              <a:t>Erger</a:t>
            </a:r>
            <a:r>
              <a:rPr lang="es-CO" sz="1600" i="1" dirty="0">
                <a:solidFill>
                  <a:srgbClr val="FFFFFF"/>
                </a:solidFill>
                <a:latin typeface="Arial Narrow" panose="020B0606020202030204" pitchFamily="34" charset="0"/>
              </a:rPr>
              <a:t>.</a:t>
            </a:r>
            <a:endParaRPr lang="it-IT" sz="1600" dirty="0">
              <a:solidFill>
                <a:srgbClr val="FFFFFF"/>
              </a:solidFill>
              <a:latin typeface="Arial Narrow" panose="020B0606020202030204" pitchFamily="34" charset="0"/>
            </a:endParaRPr>
          </a:p>
        </p:txBody>
      </p:sp>
      <p:sp>
        <p:nvSpPr>
          <p:cNvPr id="11" name="Freccia in giù 10"/>
          <p:cNvSpPr/>
          <p:nvPr/>
        </p:nvSpPr>
        <p:spPr bwMode="auto">
          <a:xfrm rot="18606450">
            <a:off x="6118479" y="2276774"/>
            <a:ext cx="475310" cy="511384"/>
          </a:xfrm>
          <a:prstGeom prst="downArrow">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a:solidFill>
                <a:srgbClr val="000000"/>
              </a:solidFill>
              <a:latin typeface="Arial Narrow" panose="020B0606020202030204" pitchFamily="34" charset="0"/>
            </a:endParaRPr>
          </a:p>
        </p:txBody>
      </p:sp>
      <p:sp>
        <p:nvSpPr>
          <p:cNvPr id="12" name="Rettangolo 11"/>
          <p:cNvSpPr/>
          <p:nvPr/>
        </p:nvSpPr>
        <p:spPr>
          <a:xfrm>
            <a:off x="6006594" y="2762230"/>
            <a:ext cx="795411" cy="276999"/>
          </a:xfrm>
          <a:prstGeom prst="rect">
            <a:avLst/>
          </a:prstGeom>
        </p:spPr>
        <p:txBody>
          <a:bodyPr wrap="none">
            <a:spAutoFit/>
          </a:bodyPr>
          <a:lstStyle/>
          <a:p>
            <a:r>
              <a:rPr lang="en-US" sz="1200" dirty="0">
                <a:solidFill>
                  <a:srgbClr val="235754"/>
                </a:solidFill>
                <a:latin typeface="Arial Narrow" panose="020B0606020202030204" pitchFamily="34" charset="0"/>
              </a:rPr>
              <a:t>GO terms </a:t>
            </a:r>
            <a:endParaRPr lang="it-IT" sz="1200" dirty="0">
              <a:solidFill>
                <a:srgbClr val="235754"/>
              </a:solidFill>
              <a:latin typeface="Arial Narrow" panose="020B0606020202030204" pitchFamily="34" charset="0"/>
            </a:endParaRPr>
          </a:p>
        </p:txBody>
      </p:sp>
      <p:sp>
        <p:nvSpPr>
          <p:cNvPr id="13" name="Rettangolo 12"/>
          <p:cNvSpPr/>
          <p:nvPr/>
        </p:nvSpPr>
        <p:spPr>
          <a:xfrm>
            <a:off x="1722115" y="4362575"/>
            <a:ext cx="3933947" cy="1938992"/>
          </a:xfrm>
          <a:prstGeom prst="rect">
            <a:avLst/>
          </a:prstGeom>
        </p:spPr>
        <p:txBody>
          <a:bodyPr wrap="square">
            <a:spAutoFit/>
          </a:bodyPr>
          <a:lstStyle/>
          <a:p>
            <a:pPr marL="171450" indent="-171450">
              <a:buSzPct val="134000"/>
              <a:buFont typeface="Wingdings" panose="05000000000000000000" pitchFamily="2" charset="2"/>
              <a:buChar char="Ø"/>
            </a:pPr>
            <a:r>
              <a:rPr lang="it-IT" dirty="0">
                <a:solidFill>
                  <a:srgbClr val="235754"/>
                </a:solidFill>
                <a:latin typeface="Arial Narrow" panose="020B0606020202030204" pitchFamily="34" charset="0"/>
                <a:cs typeface="Arial" panose="020B0604020202020204" pitchFamily="34" charset="0"/>
              </a:rPr>
              <a:t>  </a:t>
            </a:r>
            <a:r>
              <a:rPr lang="en-US" dirty="0">
                <a:solidFill>
                  <a:srgbClr val="235754"/>
                </a:solidFill>
                <a:latin typeface="Arial Narrow" panose="020B0606020202030204" pitchFamily="34" charset="0"/>
                <a:cs typeface="Arial" panose="020B0604020202020204" pitchFamily="34" charset="0"/>
              </a:rPr>
              <a:t>«</a:t>
            </a:r>
            <a:r>
              <a:rPr lang="es-CO" dirty="0">
                <a:solidFill>
                  <a:srgbClr val="235754"/>
                </a:solidFill>
                <a:latin typeface="Arial Narrow" panose="020B0606020202030204" pitchFamily="34" charset="0"/>
                <a:cs typeface="Arial" panose="020B0604020202020204" pitchFamily="34" charset="0"/>
              </a:rPr>
              <a:t>genes </a:t>
            </a:r>
            <a:r>
              <a:rPr lang="es-CO" dirty="0" err="1">
                <a:solidFill>
                  <a:srgbClr val="235754"/>
                </a:solidFill>
                <a:latin typeface="Arial Narrow" panose="020B0606020202030204" pitchFamily="34" charset="0"/>
                <a:cs typeface="Arial" panose="020B0604020202020204" pitchFamily="34" charset="0"/>
              </a:rPr>
              <a:t>especiais</a:t>
            </a:r>
            <a:r>
              <a:rPr lang="es-CO" dirty="0">
                <a:solidFill>
                  <a:srgbClr val="235754"/>
                </a:solidFill>
                <a:latin typeface="Arial Narrow" panose="020B0606020202030204" pitchFamily="34" charset="0"/>
                <a:cs typeface="Arial" panose="020B0604020202020204" pitchFamily="34" charset="0"/>
              </a:rPr>
              <a:t> »porque </a:t>
            </a:r>
            <a:r>
              <a:rPr lang="es-CO" dirty="0" err="1">
                <a:solidFill>
                  <a:srgbClr val="235754"/>
                </a:solidFill>
                <a:latin typeface="Arial Narrow" panose="020B0606020202030204" pitchFamily="34" charset="0"/>
                <a:cs typeface="Arial" panose="020B0604020202020204" pitchFamily="34" charset="0"/>
              </a:rPr>
              <a:t>suas</a:t>
            </a:r>
            <a:r>
              <a:rPr lang="es-CO" dirty="0">
                <a:solidFill>
                  <a:srgbClr val="235754"/>
                </a:solidFill>
                <a:latin typeface="Arial Narrow" panose="020B0606020202030204" pitchFamily="34" charset="0"/>
                <a:cs typeface="Arial" panose="020B0604020202020204" pitchFamily="34" charset="0"/>
              </a:rPr>
              <a:t> </a:t>
            </a:r>
            <a:r>
              <a:rPr lang="es-CO" dirty="0" err="1">
                <a:solidFill>
                  <a:srgbClr val="235754"/>
                </a:solidFill>
                <a:latin typeface="Arial Narrow" panose="020B0606020202030204" pitchFamily="34" charset="0"/>
                <a:cs typeface="Arial" panose="020B0604020202020204" pitchFamily="34" charset="0"/>
              </a:rPr>
              <a:t>mudanças</a:t>
            </a:r>
            <a:r>
              <a:rPr lang="es-CO" dirty="0">
                <a:solidFill>
                  <a:srgbClr val="235754"/>
                </a:solidFill>
                <a:latin typeface="Arial Narrow" panose="020B0606020202030204" pitchFamily="34" charset="0"/>
                <a:cs typeface="Arial" panose="020B0604020202020204" pitchFamily="34" charset="0"/>
              </a:rPr>
              <a:t> se </a:t>
            </a:r>
            <a:r>
              <a:rPr lang="es-CO" dirty="0" err="1">
                <a:solidFill>
                  <a:srgbClr val="235754"/>
                </a:solidFill>
                <a:latin typeface="Arial Narrow" panose="020B0606020202030204" pitchFamily="34" charset="0"/>
                <a:cs typeface="Arial" panose="020B0604020202020204" pitchFamily="34" charset="0"/>
              </a:rPr>
              <a:t>correlacionam</a:t>
            </a:r>
            <a:r>
              <a:rPr lang="es-CO" dirty="0">
                <a:solidFill>
                  <a:srgbClr val="235754"/>
                </a:solidFill>
                <a:latin typeface="Arial Narrow" panose="020B0606020202030204" pitchFamily="34" charset="0"/>
                <a:cs typeface="Arial" panose="020B0604020202020204" pitchFamily="34" charset="0"/>
              </a:rPr>
              <a:t> </a:t>
            </a:r>
            <a:r>
              <a:rPr lang="es-CO" dirty="0" err="1">
                <a:solidFill>
                  <a:srgbClr val="235754"/>
                </a:solidFill>
                <a:latin typeface="Arial Narrow" panose="020B0606020202030204" pitchFamily="34" charset="0"/>
                <a:cs typeface="Arial" panose="020B0604020202020204" pitchFamily="34" charset="0"/>
              </a:rPr>
              <a:t>com</a:t>
            </a:r>
            <a:r>
              <a:rPr lang="es-CO" dirty="0">
                <a:solidFill>
                  <a:srgbClr val="235754"/>
                </a:solidFill>
                <a:latin typeface="Arial Narrow" panose="020B0606020202030204" pitchFamily="34" charset="0"/>
                <a:cs typeface="Arial" panose="020B0604020202020204" pitchFamily="34" charset="0"/>
              </a:rPr>
              <a:t> o </a:t>
            </a:r>
            <a:r>
              <a:rPr lang="es-CO" dirty="0" err="1">
                <a:solidFill>
                  <a:srgbClr val="235754"/>
                </a:solidFill>
                <a:latin typeface="Arial Narrow" panose="020B0606020202030204" pitchFamily="34" charset="0"/>
                <a:cs typeface="Arial" panose="020B0604020202020204" pitchFamily="34" charset="0"/>
              </a:rPr>
              <a:t>efeito</a:t>
            </a:r>
            <a:r>
              <a:rPr lang="es-CO" dirty="0">
                <a:solidFill>
                  <a:srgbClr val="235754"/>
                </a:solidFill>
                <a:latin typeface="Arial Narrow" panose="020B0606020202030204" pitchFamily="34" charset="0"/>
                <a:cs typeface="Arial" panose="020B0604020202020204" pitchFamily="34" charset="0"/>
              </a:rPr>
              <a:t> </a:t>
            </a:r>
            <a:r>
              <a:rPr lang="es-CO" dirty="0" err="1">
                <a:solidFill>
                  <a:srgbClr val="235754"/>
                </a:solidFill>
                <a:latin typeface="Arial Narrow" panose="020B0606020202030204" pitchFamily="34" charset="0"/>
                <a:cs typeface="Arial" panose="020B0604020202020204" pitchFamily="34" charset="0"/>
              </a:rPr>
              <a:t>poistivo</a:t>
            </a:r>
            <a:r>
              <a:rPr lang="es-CO" dirty="0">
                <a:solidFill>
                  <a:srgbClr val="235754"/>
                </a:solidFill>
                <a:latin typeface="Arial Narrow" panose="020B0606020202030204" pitchFamily="34" charset="0"/>
                <a:cs typeface="Arial" panose="020B0604020202020204" pitchFamily="34" charset="0"/>
              </a:rPr>
              <a:t> de </a:t>
            </a:r>
            <a:r>
              <a:rPr lang="es-CO" dirty="0" err="1">
                <a:solidFill>
                  <a:srgbClr val="235754"/>
                </a:solidFill>
                <a:latin typeface="Arial Narrow" panose="020B0606020202030204" pitchFamily="34" charset="0"/>
                <a:cs typeface="Arial" panose="020B0604020202020204" pitchFamily="34" charset="0"/>
              </a:rPr>
              <a:t>Erger</a:t>
            </a:r>
            <a:r>
              <a:rPr lang="es-CO" dirty="0">
                <a:solidFill>
                  <a:srgbClr val="235754"/>
                </a:solidFill>
                <a:latin typeface="Arial Narrow" panose="020B0606020202030204" pitchFamily="34" charset="0"/>
                <a:cs typeface="Arial" panose="020B0604020202020204" pitchFamily="34" charset="0"/>
              </a:rPr>
              <a:t> no campo (35 </a:t>
            </a:r>
            <a:r>
              <a:rPr lang="es-CO" dirty="0" err="1">
                <a:solidFill>
                  <a:srgbClr val="235754"/>
                </a:solidFill>
                <a:latin typeface="Arial Narrow" panose="020B0606020202030204" pitchFamily="34" charset="0"/>
                <a:cs typeface="Arial" panose="020B0604020202020204" pitchFamily="34" charset="0"/>
              </a:rPr>
              <a:t>dias</a:t>
            </a:r>
            <a:r>
              <a:rPr lang="es-CO" dirty="0">
                <a:solidFill>
                  <a:srgbClr val="235754"/>
                </a:solidFill>
                <a:latin typeface="Arial Narrow" panose="020B0606020202030204" pitchFamily="34" charset="0"/>
                <a:cs typeface="Arial" panose="020B0604020202020204" pitchFamily="34" charset="0"/>
              </a:rPr>
              <a:t> antes da </a:t>
            </a:r>
            <a:r>
              <a:rPr lang="es-CO" dirty="0" err="1">
                <a:solidFill>
                  <a:srgbClr val="235754"/>
                </a:solidFill>
                <a:latin typeface="Arial Narrow" panose="020B0606020202030204" pitchFamily="34" charset="0"/>
                <a:cs typeface="Arial" panose="020B0604020202020204" pitchFamily="34" charset="0"/>
              </a:rPr>
              <a:t>brotação</a:t>
            </a:r>
            <a:r>
              <a:rPr lang="es-CO" dirty="0">
                <a:solidFill>
                  <a:srgbClr val="235754"/>
                </a:solidFill>
                <a:latin typeface="Arial Narrow" panose="020B0606020202030204" pitchFamily="34" charset="0"/>
                <a:cs typeface="Arial" panose="020B0604020202020204" pitchFamily="34" charset="0"/>
              </a:rPr>
              <a:t>)!</a:t>
            </a:r>
            <a:endParaRPr lang="en-US" dirty="0">
              <a:solidFill>
                <a:srgbClr val="235754"/>
              </a:solidFill>
              <a:latin typeface="Arial Narrow" panose="020B0606020202030204" pitchFamily="34" charset="0"/>
              <a:cs typeface="Arial" panose="020B0604020202020204" pitchFamily="34" charset="0"/>
            </a:endParaRPr>
          </a:p>
        </p:txBody>
      </p:sp>
      <p:sp>
        <p:nvSpPr>
          <p:cNvPr id="15" name="Rettangolo 14"/>
          <p:cNvSpPr/>
          <p:nvPr/>
        </p:nvSpPr>
        <p:spPr>
          <a:xfrm>
            <a:off x="1703512" y="3573016"/>
            <a:ext cx="8651089" cy="830997"/>
          </a:xfrm>
          <a:prstGeom prst="rect">
            <a:avLst/>
          </a:prstGeom>
        </p:spPr>
        <p:txBody>
          <a:bodyPr wrap="square">
            <a:spAutoFit/>
          </a:bodyPr>
          <a:lstStyle/>
          <a:p>
            <a:pPr marL="171450" indent="-171450">
              <a:buSzPct val="134000"/>
              <a:buFont typeface="Wingdings" panose="05000000000000000000" pitchFamily="2" charset="2"/>
              <a:buChar char="Ø"/>
            </a:pPr>
            <a:r>
              <a:rPr lang="it-IT" dirty="0">
                <a:solidFill>
                  <a:srgbClr val="235754"/>
                </a:solidFill>
                <a:latin typeface="Arial Narrow" panose="020B0606020202030204" pitchFamily="34" charset="0"/>
                <a:cs typeface="Arial" panose="020B0604020202020204" pitchFamily="34" charset="0"/>
              </a:rPr>
              <a:t>Mais genes regulados c</a:t>
            </a:r>
            <a:r>
              <a:rPr lang="es-CO" dirty="0" err="1">
                <a:solidFill>
                  <a:srgbClr val="235754"/>
                </a:solidFill>
                <a:latin typeface="Arial Narrow" panose="020B0606020202030204" pitchFamily="34" charset="0"/>
                <a:cs typeface="Arial" panose="020B0604020202020204" pitchFamily="34" charset="0"/>
              </a:rPr>
              <a:t>om</a:t>
            </a:r>
            <a:r>
              <a:rPr lang="es-CO" dirty="0">
                <a:solidFill>
                  <a:srgbClr val="235754"/>
                </a:solidFill>
                <a:latin typeface="Arial Narrow" panose="020B0606020202030204" pitchFamily="34" charset="0"/>
                <a:cs typeface="Arial" panose="020B0604020202020204" pitchFamily="34" charset="0"/>
              </a:rPr>
              <a:t> FC&gt; 8 e </a:t>
            </a:r>
            <a:r>
              <a:rPr lang="es-CO" dirty="0" err="1">
                <a:solidFill>
                  <a:srgbClr val="235754"/>
                </a:solidFill>
                <a:latin typeface="Arial Narrow" panose="020B0606020202030204" pitchFamily="34" charset="0"/>
                <a:cs typeface="Arial" panose="020B0604020202020204" pitchFamily="34" charset="0"/>
              </a:rPr>
              <a:t>outros</a:t>
            </a:r>
            <a:r>
              <a:rPr lang="es-CO" dirty="0">
                <a:solidFill>
                  <a:srgbClr val="235754"/>
                </a:solidFill>
                <a:latin typeface="Arial Narrow" panose="020B0606020202030204" pitchFamily="34" charset="0"/>
                <a:cs typeface="Arial" panose="020B0604020202020204" pitchFamily="34" charset="0"/>
              </a:rPr>
              <a:t> genes em </a:t>
            </a:r>
            <a:r>
              <a:rPr lang="es-CO" dirty="0" err="1">
                <a:solidFill>
                  <a:srgbClr val="235754"/>
                </a:solidFill>
                <a:latin typeface="Arial Narrow" panose="020B0606020202030204" pitchFamily="34" charset="0"/>
                <a:cs typeface="Arial" panose="020B0604020202020204" pitchFamily="34" charset="0"/>
              </a:rPr>
              <a:t>comparação</a:t>
            </a:r>
            <a:r>
              <a:rPr lang="es-CO" dirty="0">
                <a:solidFill>
                  <a:srgbClr val="235754"/>
                </a:solidFill>
                <a:latin typeface="Arial Narrow" panose="020B0606020202030204" pitchFamily="34" charset="0"/>
                <a:cs typeface="Arial" panose="020B0604020202020204" pitchFamily="34" charset="0"/>
              </a:rPr>
              <a:t> </a:t>
            </a:r>
            <a:r>
              <a:rPr lang="es-CO" dirty="0" err="1">
                <a:solidFill>
                  <a:srgbClr val="235754"/>
                </a:solidFill>
                <a:latin typeface="Arial Narrow" panose="020B0606020202030204" pitchFamily="34" charset="0"/>
                <a:cs typeface="Arial" panose="020B0604020202020204" pitchFamily="34" charset="0"/>
              </a:rPr>
              <a:t>com</a:t>
            </a:r>
            <a:r>
              <a:rPr lang="es-CO" dirty="0">
                <a:solidFill>
                  <a:srgbClr val="235754"/>
                </a:solidFill>
                <a:latin typeface="Arial Narrow" panose="020B0606020202030204" pitchFamily="34" charset="0"/>
                <a:cs typeface="Arial" panose="020B0604020202020204" pitchFamily="34" charset="0"/>
              </a:rPr>
              <a:t> a </a:t>
            </a:r>
            <a:r>
              <a:rPr lang="es-CO" dirty="0" err="1">
                <a:solidFill>
                  <a:srgbClr val="235754"/>
                </a:solidFill>
                <a:latin typeface="Arial Narrow" panose="020B0606020202030204" pitchFamily="34" charset="0"/>
                <a:cs typeface="Arial" panose="020B0604020202020204" pitchFamily="34" charset="0"/>
              </a:rPr>
              <a:t>dormência</a:t>
            </a:r>
            <a:r>
              <a:rPr lang="es-CO" dirty="0">
                <a:solidFill>
                  <a:srgbClr val="235754"/>
                </a:solidFill>
                <a:latin typeface="Arial Narrow" panose="020B0606020202030204" pitchFamily="34" charset="0"/>
                <a:cs typeface="Arial" panose="020B0604020202020204" pitchFamily="34" charset="0"/>
              </a:rPr>
              <a:t> natural</a:t>
            </a:r>
            <a:endParaRPr lang="it-IT" dirty="0">
              <a:solidFill>
                <a:srgbClr val="235754"/>
              </a:solidFill>
              <a:latin typeface="Arial Narrow" panose="020B0606020202030204" pitchFamily="34" charset="0"/>
              <a:cs typeface="Arial" panose="020B0604020202020204" pitchFamily="34" charset="0"/>
            </a:endParaRPr>
          </a:p>
        </p:txBody>
      </p:sp>
      <p:pic>
        <p:nvPicPr>
          <p:cNvPr id="16" name="Immagin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062" y="4086980"/>
            <a:ext cx="4728027" cy="1631503"/>
          </a:xfrm>
          <a:prstGeom prst="rect">
            <a:avLst/>
          </a:prstGeom>
        </p:spPr>
      </p:pic>
      <p:sp>
        <p:nvSpPr>
          <p:cNvPr id="24" name="Freccia in giù 23"/>
          <p:cNvSpPr/>
          <p:nvPr/>
        </p:nvSpPr>
        <p:spPr bwMode="auto">
          <a:xfrm rot="10800000">
            <a:off x="7228874" y="5718482"/>
            <a:ext cx="434668" cy="226054"/>
          </a:xfrm>
          <a:prstGeom prst="downArrow">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a:solidFill>
                <a:srgbClr val="000000"/>
              </a:solidFill>
            </a:endParaRPr>
          </a:p>
        </p:txBody>
      </p:sp>
      <p:sp>
        <p:nvSpPr>
          <p:cNvPr id="26" name="Freccia in giù 25"/>
          <p:cNvSpPr/>
          <p:nvPr/>
        </p:nvSpPr>
        <p:spPr bwMode="auto">
          <a:xfrm rot="10800000">
            <a:off x="9236354" y="5691862"/>
            <a:ext cx="434668" cy="226054"/>
          </a:xfrm>
          <a:prstGeom prst="downArrow">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a:solidFill>
                <a:srgbClr val="000000"/>
              </a:solidFill>
            </a:endParaRPr>
          </a:p>
        </p:txBody>
      </p:sp>
      <p:sp>
        <p:nvSpPr>
          <p:cNvPr id="17" name="CasellaDiTesto 16"/>
          <p:cNvSpPr txBox="1"/>
          <p:nvPr/>
        </p:nvSpPr>
        <p:spPr>
          <a:xfrm>
            <a:off x="1670086" y="852278"/>
            <a:ext cx="2014517" cy="307777"/>
          </a:xfrm>
          <a:prstGeom prst="rect">
            <a:avLst/>
          </a:prstGeom>
          <a:noFill/>
        </p:spPr>
        <p:txBody>
          <a:bodyPr wrap="square" rtlCol="0">
            <a:spAutoFit/>
          </a:bodyPr>
          <a:lstStyle/>
          <a:p>
            <a:r>
              <a:rPr lang="it-IT" sz="1400" dirty="0" err="1">
                <a:solidFill>
                  <a:srgbClr val="235754"/>
                </a:solidFill>
                <a:latin typeface="Arial Narrow" panose="020B0606020202030204" pitchFamily="34" charset="0"/>
              </a:rPr>
              <a:t>Fold</a:t>
            </a:r>
            <a:r>
              <a:rPr lang="it-IT" sz="1400" dirty="0">
                <a:solidFill>
                  <a:srgbClr val="235754"/>
                </a:solidFill>
                <a:latin typeface="Arial Narrow" panose="020B0606020202030204" pitchFamily="34" charset="0"/>
              </a:rPr>
              <a:t> </a:t>
            </a:r>
            <a:r>
              <a:rPr lang="it-IT" sz="1400" dirty="0" err="1">
                <a:solidFill>
                  <a:srgbClr val="235754"/>
                </a:solidFill>
                <a:latin typeface="Arial Narrow" panose="020B0606020202030204" pitchFamily="34" charset="0"/>
              </a:rPr>
              <a:t>change</a:t>
            </a:r>
            <a:r>
              <a:rPr lang="it-IT" sz="1400" dirty="0">
                <a:solidFill>
                  <a:srgbClr val="235754"/>
                </a:solidFill>
                <a:latin typeface="Arial Narrow" panose="020B0606020202030204" pitchFamily="34" charset="0"/>
              </a:rPr>
              <a:t> </a:t>
            </a:r>
            <a:r>
              <a:rPr lang="it-IT" sz="1400" dirty="0">
                <a:solidFill>
                  <a:srgbClr val="235754"/>
                </a:solidFill>
                <a:latin typeface="Arial Narrow" panose="020B0606020202030204" pitchFamily="34" charset="0"/>
                <a:sym typeface="Wingdings" panose="05000000000000000000" pitchFamily="2" charset="2"/>
              </a:rPr>
              <a:t></a:t>
            </a:r>
            <a:r>
              <a:rPr lang="it-IT" sz="1400" dirty="0">
                <a:solidFill>
                  <a:srgbClr val="235754"/>
                </a:solidFill>
                <a:latin typeface="Arial Narrow" panose="020B0606020202030204" pitchFamily="34" charset="0"/>
              </a:rPr>
              <a:t> </a:t>
            </a:r>
          </a:p>
        </p:txBody>
      </p:sp>
    </p:spTree>
    <p:custDataLst>
      <p:tags r:id="rId1"/>
    </p:custDataLst>
    <p:extLst>
      <p:ext uri="{BB962C8B-B14F-4D97-AF65-F5344CB8AC3E}">
        <p14:creationId xmlns:p14="http://schemas.microsoft.com/office/powerpoint/2010/main" val="1530624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1" grpId="0" animBg="1"/>
      <p:bldP spid="12" grpId="0"/>
      <p:bldP spid="13" grpId="0"/>
      <p:bldP spid="15" grpId="0"/>
      <p:bldP spid="24"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4873" y="3933056"/>
            <a:ext cx="5447791" cy="2481067"/>
          </a:xfrm>
          <a:prstGeom prst="rect">
            <a:avLst/>
          </a:prstGeom>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368" y="1092236"/>
            <a:ext cx="5820163" cy="2497198"/>
          </a:xfrm>
          <a:prstGeom prst="rect">
            <a:avLst/>
          </a:prstGeom>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4"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07368" y="3927413"/>
            <a:ext cx="5832648" cy="1908364"/>
          </a:xfrm>
          <a:prstGeom prst="rect">
            <a:avLst/>
          </a:prstGeom>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grpSp>
        <p:nvGrpSpPr>
          <p:cNvPr id="5" name="Gruppo 6"/>
          <p:cNvGrpSpPr/>
          <p:nvPr/>
        </p:nvGrpSpPr>
        <p:grpSpPr>
          <a:xfrm>
            <a:off x="3452340" y="5176477"/>
            <a:ext cx="2753528" cy="367076"/>
            <a:chOff x="4540578" y="3453605"/>
            <a:chExt cx="2361210" cy="322069"/>
          </a:xfrm>
        </p:grpSpPr>
        <p:pic>
          <p:nvPicPr>
            <p:cNvPr id="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25862" y="3453605"/>
              <a:ext cx="975926" cy="3115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40578" y="3504480"/>
              <a:ext cx="1385285" cy="271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8" name="Picture 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4660"/>
          <a:stretch/>
        </p:blipFill>
        <p:spPr bwMode="auto">
          <a:xfrm>
            <a:off x="6611019" y="1079057"/>
            <a:ext cx="5461645" cy="2565967"/>
          </a:xfrm>
          <a:prstGeom prst="rect">
            <a:avLst/>
          </a:prstGeom>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9"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94462" y="5851307"/>
            <a:ext cx="5832648" cy="53002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10" name="CasellaDiTesto 1"/>
          <p:cNvSpPr txBox="1"/>
          <p:nvPr/>
        </p:nvSpPr>
        <p:spPr>
          <a:xfrm>
            <a:off x="420619" y="357917"/>
            <a:ext cx="8568918" cy="707886"/>
          </a:xfrm>
          <a:prstGeom prst="rect">
            <a:avLst/>
          </a:prstGeom>
          <a:noFill/>
        </p:spPr>
        <p:txBody>
          <a:bodyPr wrap="square" rtlCol="0">
            <a:spAutoFit/>
          </a:bodyPr>
          <a:lstStyle/>
          <a:p>
            <a:endParaRPr lang="en-US" sz="2000" dirty="0">
              <a:solidFill>
                <a:schemeClr val="bg1">
                  <a:lumMod val="50000"/>
                </a:schemeClr>
              </a:solidFill>
              <a:latin typeface="Arial"/>
            </a:endParaRPr>
          </a:p>
          <a:p>
            <a:r>
              <a:rPr lang="en-US" sz="2000" dirty="0">
                <a:solidFill>
                  <a:schemeClr val="bg1">
                    <a:lumMod val="50000"/>
                  </a:schemeClr>
                </a:solidFill>
                <a:latin typeface="Arial"/>
              </a:rPr>
              <a:t>NOSSOS ÚLTIMOS TRABALHOS CIENTÍFICOS</a:t>
            </a:r>
            <a:endParaRPr lang="it-IT" sz="2000" dirty="0">
              <a:ln w="19050">
                <a:noFill/>
              </a:ln>
              <a:solidFill>
                <a:schemeClr val="bg1">
                  <a:lumMod val="50000"/>
                </a:schemeClr>
              </a:solidFill>
              <a:latin typeface="Arial" pitchFamily="34" charset="0"/>
              <a:cs typeface="Arial" pitchFamily="34" charset="0"/>
            </a:endParaRPr>
          </a:p>
        </p:txBody>
      </p:sp>
      <p:sp>
        <p:nvSpPr>
          <p:cNvPr id="14" name="CasellaDiTesto 5">
            <a:extLst>
              <a:ext uri="{FF2B5EF4-FFF2-40B4-BE49-F238E27FC236}">
                <a16:creationId xmlns:a16="http://schemas.microsoft.com/office/drawing/2014/main" id="{1CE6DC0C-B159-4C10-9E5E-EBCF42A4BD8E}"/>
              </a:ext>
            </a:extLst>
          </p:cNvPr>
          <p:cNvSpPr txBox="1"/>
          <p:nvPr/>
        </p:nvSpPr>
        <p:spPr>
          <a:xfrm>
            <a:off x="420619" y="188640"/>
            <a:ext cx="8843731"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BIOESTIMULANTES DE PLANTAS</a:t>
            </a:r>
          </a:p>
        </p:txBody>
      </p:sp>
    </p:spTree>
    <p:extLst>
      <p:ext uri="{BB962C8B-B14F-4D97-AF65-F5344CB8AC3E}">
        <p14:creationId xmlns:p14="http://schemas.microsoft.com/office/powerpoint/2010/main" val="42936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ttangolo 25"/>
          <p:cNvSpPr/>
          <p:nvPr/>
        </p:nvSpPr>
        <p:spPr>
          <a:xfrm>
            <a:off x="240" y="621884"/>
            <a:ext cx="12191521" cy="57564"/>
          </a:xfrm>
          <a:prstGeom prst="rect">
            <a:avLst/>
          </a:prstGeom>
          <a:solidFill>
            <a:schemeClr val="bg1">
              <a:lumMod val="95000"/>
            </a:schemeClr>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lIns="91434" tIns="45716" rIns="91434" bIns="45716" rtlCol="0" anchor="ctr"/>
          <a:lstStyle/>
          <a:p>
            <a:pPr algn="ctr" defTabSz="472137"/>
            <a:r>
              <a:rPr lang="it-IT" sz="2176" dirty="0">
                <a:solidFill>
                  <a:prstClr val="white"/>
                </a:solidFill>
              </a:rPr>
              <a:t> </a:t>
            </a:r>
          </a:p>
        </p:txBody>
      </p:sp>
      <p:sp>
        <p:nvSpPr>
          <p:cNvPr id="21" name="Rettangolo 20"/>
          <p:cNvSpPr/>
          <p:nvPr/>
        </p:nvSpPr>
        <p:spPr>
          <a:xfrm>
            <a:off x="1847049" y="1098408"/>
            <a:ext cx="8959909" cy="2269011"/>
          </a:xfrm>
          <a:prstGeom prst="rect">
            <a:avLst/>
          </a:prstGeom>
        </p:spPr>
        <p:txBody>
          <a:bodyPr wrap="square" lIns="91434" tIns="45716" rIns="91434" bIns="45716">
            <a:spAutoFit/>
          </a:bodyPr>
          <a:lstStyle/>
          <a:p>
            <a:pPr defTabSz="472137"/>
            <a:r>
              <a:rPr lang="pt-BR" sz="1632" dirty="0">
                <a:solidFill>
                  <a:srgbClr val="083D31"/>
                </a:solidFill>
                <a:latin typeface="DIN-Light"/>
              </a:rPr>
              <a:t>Sequenciamento de Última Geração (NGS) nos permitiu detectar genes expressos,</a:t>
            </a:r>
          </a:p>
          <a:p>
            <a:pPr defTabSz="472137"/>
            <a:r>
              <a:rPr lang="pt-BR" sz="1632" dirty="0">
                <a:solidFill>
                  <a:srgbClr val="083D31"/>
                </a:solidFill>
                <a:latin typeface="DIN-Light"/>
              </a:rPr>
              <a:t>relacionados ao aumento da produtividade das plantas, diretamente no milho e na soja.</a:t>
            </a:r>
          </a:p>
          <a:p>
            <a:pPr defTabSz="472137"/>
            <a:r>
              <a:rPr lang="pt-BR" sz="1632" dirty="0">
                <a:solidFill>
                  <a:srgbClr val="083D31"/>
                </a:solidFill>
                <a:latin typeface="DIN-Light"/>
              </a:rPr>
              <a:t>Graças a essa tecnologia, explicamos o modo de ação do </a:t>
            </a:r>
            <a:r>
              <a:rPr lang="pt-BR" sz="1632" dirty="0" err="1">
                <a:solidFill>
                  <a:srgbClr val="083D31"/>
                </a:solidFill>
                <a:latin typeface="DIN-Light"/>
              </a:rPr>
              <a:t>YieldOn</a:t>
            </a:r>
            <a:r>
              <a:rPr lang="pt-BR" sz="1632" dirty="0">
                <a:solidFill>
                  <a:srgbClr val="083D31"/>
                </a:solidFill>
                <a:latin typeface="DIN-Light"/>
              </a:rPr>
              <a:t> no nível molecular;</a:t>
            </a:r>
          </a:p>
          <a:p>
            <a:pPr defTabSz="472137"/>
            <a:r>
              <a:rPr lang="pt-BR" sz="1632" dirty="0">
                <a:solidFill>
                  <a:srgbClr val="083D31"/>
                </a:solidFill>
                <a:latin typeface="DIN-Light"/>
              </a:rPr>
              <a:t>O </a:t>
            </a:r>
            <a:r>
              <a:rPr lang="pt-BR" sz="1632" dirty="0" err="1">
                <a:solidFill>
                  <a:srgbClr val="083D31"/>
                </a:solidFill>
                <a:latin typeface="DIN-Light"/>
              </a:rPr>
              <a:t>YieldOn</a:t>
            </a:r>
            <a:r>
              <a:rPr lang="pt-BR" sz="1632" dirty="0">
                <a:solidFill>
                  <a:srgbClr val="083D31"/>
                </a:solidFill>
                <a:latin typeface="DIN-Light"/>
              </a:rPr>
              <a:t> é capaz de aumentar a produtividade da planta através:</a:t>
            </a:r>
          </a:p>
          <a:p>
            <a:pPr defTabSz="472137"/>
            <a:endParaRPr lang="en-US" sz="1088" dirty="0">
              <a:solidFill>
                <a:srgbClr val="58595B"/>
              </a:solidFill>
              <a:latin typeface="DIN-Light"/>
            </a:endParaRPr>
          </a:p>
          <a:p>
            <a:pPr defTabSz="472137"/>
            <a:r>
              <a:rPr lang="en-US" sz="1632" dirty="0">
                <a:solidFill>
                  <a:srgbClr val="608D26"/>
                </a:solidFill>
                <a:latin typeface="DIN-Bold"/>
              </a:rPr>
              <a:t>1. </a:t>
            </a:r>
            <a:r>
              <a:rPr lang="en-US" sz="1632" dirty="0" err="1">
                <a:solidFill>
                  <a:srgbClr val="608D26"/>
                </a:solidFill>
                <a:latin typeface="DIN-Bold"/>
              </a:rPr>
              <a:t>Melhor</a:t>
            </a:r>
            <a:r>
              <a:rPr lang="en-US" sz="1632" dirty="0">
                <a:solidFill>
                  <a:srgbClr val="608D26"/>
                </a:solidFill>
                <a:latin typeface="DIN-Bold"/>
              </a:rPr>
              <a:t> </a:t>
            </a:r>
            <a:r>
              <a:rPr lang="en-US" sz="1632" dirty="0" err="1">
                <a:solidFill>
                  <a:srgbClr val="608D26"/>
                </a:solidFill>
                <a:latin typeface="DIN-Bold"/>
              </a:rPr>
              <a:t>transporte</a:t>
            </a:r>
            <a:r>
              <a:rPr lang="en-US" sz="1632" dirty="0">
                <a:solidFill>
                  <a:srgbClr val="608D26"/>
                </a:solidFill>
                <a:latin typeface="DIN-Bold"/>
              </a:rPr>
              <a:t> de </a:t>
            </a:r>
            <a:r>
              <a:rPr lang="en-US" sz="1632" dirty="0" err="1">
                <a:solidFill>
                  <a:srgbClr val="608D26"/>
                </a:solidFill>
                <a:latin typeface="DIN-Bold"/>
              </a:rPr>
              <a:t>açúcares</a:t>
            </a:r>
            <a:r>
              <a:rPr lang="en-US" sz="1632" dirty="0">
                <a:solidFill>
                  <a:srgbClr val="608D26"/>
                </a:solidFill>
                <a:latin typeface="DIN-Bold"/>
              </a:rPr>
              <a:t> e </a:t>
            </a:r>
            <a:r>
              <a:rPr lang="en-US" sz="1632" dirty="0" err="1">
                <a:solidFill>
                  <a:srgbClr val="608D26"/>
                </a:solidFill>
                <a:latin typeface="DIN-Bold"/>
              </a:rPr>
              <a:t>nutrientes</a:t>
            </a:r>
            <a:endParaRPr lang="en-US" sz="1632" dirty="0">
              <a:solidFill>
                <a:srgbClr val="608D26"/>
              </a:solidFill>
              <a:latin typeface="DIN-Bold"/>
            </a:endParaRPr>
          </a:p>
          <a:p>
            <a:pPr defTabSz="472137"/>
            <a:r>
              <a:rPr lang="en-US" sz="1632" dirty="0">
                <a:solidFill>
                  <a:srgbClr val="608D26"/>
                </a:solidFill>
                <a:latin typeface="DIN-Bold"/>
              </a:rPr>
              <a:t>2. </a:t>
            </a:r>
            <a:r>
              <a:rPr lang="en-US" sz="1632" dirty="0" err="1">
                <a:solidFill>
                  <a:srgbClr val="608D26"/>
                </a:solidFill>
                <a:latin typeface="DIN-Bold"/>
              </a:rPr>
              <a:t>Promoção</a:t>
            </a:r>
            <a:r>
              <a:rPr lang="en-US" sz="1632" dirty="0">
                <a:solidFill>
                  <a:srgbClr val="608D26"/>
                </a:solidFill>
                <a:latin typeface="DIN-Bold"/>
              </a:rPr>
              <a:t> de </a:t>
            </a:r>
            <a:r>
              <a:rPr lang="en-US" sz="1632" dirty="0" err="1">
                <a:solidFill>
                  <a:srgbClr val="608D26"/>
                </a:solidFill>
                <a:latin typeface="DIN-Bold"/>
              </a:rPr>
              <a:t>divisão</a:t>
            </a:r>
            <a:r>
              <a:rPr lang="en-US" sz="1632" dirty="0">
                <a:solidFill>
                  <a:srgbClr val="608D26"/>
                </a:solidFill>
                <a:latin typeface="DIN-Bold"/>
              </a:rPr>
              <a:t> </a:t>
            </a:r>
            <a:r>
              <a:rPr lang="en-US" sz="1632" dirty="0" err="1">
                <a:solidFill>
                  <a:srgbClr val="608D26"/>
                </a:solidFill>
                <a:latin typeface="DIN-Bold"/>
              </a:rPr>
              <a:t>celular</a:t>
            </a:r>
            <a:r>
              <a:rPr lang="en-US" sz="1632" dirty="0">
                <a:solidFill>
                  <a:srgbClr val="608D26"/>
                </a:solidFill>
                <a:latin typeface="DIN-Bold"/>
              </a:rPr>
              <a:t> &gt; </a:t>
            </a:r>
            <a:r>
              <a:rPr lang="en-US" sz="1632" dirty="0" err="1">
                <a:solidFill>
                  <a:srgbClr val="608D26"/>
                </a:solidFill>
                <a:latin typeface="DIN-Bold"/>
              </a:rPr>
              <a:t>mais</a:t>
            </a:r>
            <a:r>
              <a:rPr lang="en-US" sz="1632" dirty="0">
                <a:solidFill>
                  <a:srgbClr val="608D26"/>
                </a:solidFill>
                <a:latin typeface="DIN-Bold"/>
              </a:rPr>
              <a:t> </a:t>
            </a:r>
            <a:r>
              <a:rPr lang="en-US" sz="1632" dirty="0" err="1">
                <a:solidFill>
                  <a:srgbClr val="608D26"/>
                </a:solidFill>
                <a:latin typeface="DIN-Bold"/>
              </a:rPr>
              <a:t>sementes</a:t>
            </a:r>
            <a:r>
              <a:rPr lang="en-US" sz="1632" dirty="0">
                <a:solidFill>
                  <a:srgbClr val="608D26"/>
                </a:solidFill>
                <a:latin typeface="DIN-Bold"/>
              </a:rPr>
              <a:t> e </a:t>
            </a:r>
            <a:r>
              <a:rPr lang="en-US" sz="1632" dirty="0" err="1">
                <a:solidFill>
                  <a:srgbClr val="608D26"/>
                </a:solidFill>
                <a:latin typeface="DIN-Bold"/>
              </a:rPr>
              <a:t>maiores</a:t>
            </a:r>
            <a:endParaRPr lang="en-US" sz="1632" dirty="0">
              <a:solidFill>
                <a:srgbClr val="608D26"/>
              </a:solidFill>
              <a:latin typeface="DIN-Bold"/>
            </a:endParaRPr>
          </a:p>
          <a:p>
            <a:pPr defTabSz="472137"/>
            <a:r>
              <a:rPr lang="en-US" sz="1632" dirty="0">
                <a:solidFill>
                  <a:srgbClr val="608D26"/>
                </a:solidFill>
                <a:latin typeface="DIN-Bold"/>
              </a:rPr>
              <a:t>3. </a:t>
            </a:r>
            <a:r>
              <a:rPr lang="pt-BR" sz="1632" dirty="0">
                <a:solidFill>
                  <a:srgbClr val="608D26"/>
                </a:solidFill>
                <a:latin typeface="DIN-Bold"/>
              </a:rPr>
              <a:t>Biossíntese e transporte de ácidos graxos (observado na soja)</a:t>
            </a:r>
          </a:p>
          <a:p>
            <a:pPr defTabSz="472137"/>
            <a:endParaRPr lang="it-IT" sz="1632" dirty="0">
              <a:solidFill>
                <a:srgbClr val="608D26"/>
              </a:solidFill>
            </a:endParaRPr>
          </a:p>
        </p:txBody>
      </p:sp>
      <p:pic>
        <p:nvPicPr>
          <p:cNvPr id="5" name="Immagine 4"/>
          <p:cNvPicPr>
            <a:picLocks noChangeAspect="1"/>
          </p:cNvPicPr>
          <p:nvPr/>
        </p:nvPicPr>
        <p:blipFill rotWithShape="1">
          <a:blip r:embed="rId3" cstate="email">
            <a:extLst>
              <a:ext uri="{28A0092B-C50C-407E-A947-70E740481C1C}">
                <a14:useLocalDpi xmlns:a14="http://schemas.microsoft.com/office/drawing/2010/main"/>
              </a:ext>
            </a:extLst>
          </a:blip>
          <a:srcRect t="2883" b="1"/>
          <a:stretch/>
        </p:blipFill>
        <p:spPr>
          <a:xfrm>
            <a:off x="1847048" y="3153061"/>
            <a:ext cx="8517038" cy="2875818"/>
          </a:xfrm>
          <a:prstGeom prst="rect">
            <a:avLst/>
          </a:prstGeom>
        </p:spPr>
      </p:pic>
      <p:grpSp>
        <p:nvGrpSpPr>
          <p:cNvPr id="6" name="Gruppo 5"/>
          <p:cNvGrpSpPr/>
          <p:nvPr/>
        </p:nvGrpSpPr>
        <p:grpSpPr>
          <a:xfrm>
            <a:off x="6987655" y="3209231"/>
            <a:ext cx="3106090" cy="482339"/>
            <a:chOff x="6293791" y="3539065"/>
            <a:chExt cx="3425462" cy="531911"/>
          </a:xfrm>
        </p:grpSpPr>
        <p:sp>
          <p:nvSpPr>
            <p:cNvPr id="22" name="Rettangolo 21"/>
            <p:cNvSpPr/>
            <p:nvPr/>
          </p:nvSpPr>
          <p:spPr>
            <a:xfrm>
              <a:off x="6293791" y="3624371"/>
              <a:ext cx="3425462" cy="446605"/>
            </a:xfrm>
            <a:prstGeom prst="rect">
              <a:avLst/>
            </a:prstGeom>
          </p:spPr>
          <p:txBody>
            <a:bodyPr wrap="square">
              <a:spAutoFit/>
            </a:bodyPr>
            <a:lstStyle/>
            <a:p>
              <a:pPr algn="ctr" defTabSz="472137">
                <a:lnSpc>
                  <a:spcPct val="80000"/>
                </a:lnSpc>
              </a:pPr>
              <a:r>
                <a:rPr lang="pt-BR" sz="1270" dirty="0">
                  <a:solidFill>
                    <a:srgbClr val="608D26"/>
                  </a:solidFill>
                  <a:latin typeface="Arial" panose="020B0604020202020204" pitchFamily="34" charset="0"/>
                  <a:cs typeface="Arial" panose="020B0604020202020204" pitchFamily="34" charset="0"/>
                </a:rPr>
                <a:t>SEQUÊNCIA DO GENOMA DE REFERÊNCIA</a:t>
              </a:r>
              <a:endParaRPr lang="it-IT" sz="1270" dirty="0">
                <a:solidFill>
                  <a:srgbClr val="608D26"/>
                </a:solidFill>
                <a:latin typeface="Arial" panose="020B0604020202020204" pitchFamily="34" charset="0"/>
                <a:cs typeface="Arial" panose="020B0604020202020204" pitchFamily="34" charset="0"/>
              </a:endParaRPr>
            </a:p>
          </p:txBody>
        </p:sp>
        <p:sp>
          <p:nvSpPr>
            <p:cNvPr id="23" name="Rettangolo 22"/>
            <p:cNvSpPr/>
            <p:nvPr/>
          </p:nvSpPr>
          <p:spPr>
            <a:xfrm>
              <a:off x="6293791" y="3539065"/>
              <a:ext cx="3425462" cy="423334"/>
            </a:xfrm>
            <a:prstGeom prst="rect">
              <a:avLst/>
            </a:prstGeom>
            <a:noFill/>
            <a:ln>
              <a:solidFill>
                <a:srgbClr val="608D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72137"/>
              <a:endParaRPr lang="it-IT" sz="2176">
                <a:solidFill>
                  <a:srgbClr val="083D31"/>
                </a:solidFill>
              </a:endParaRPr>
            </a:p>
          </p:txBody>
        </p:sp>
      </p:grpSp>
      <p:sp>
        <p:nvSpPr>
          <p:cNvPr id="7" name="CasellaDiTesto 6"/>
          <p:cNvSpPr txBox="1"/>
          <p:nvPr/>
        </p:nvSpPr>
        <p:spPr>
          <a:xfrm>
            <a:off x="1978409" y="5465100"/>
            <a:ext cx="8254316" cy="418953"/>
          </a:xfrm>
          <a:prstGeom prst="rect">
            <a:avLst/>
          </a:prstGeom>
          <a:noFill/>
        </p:spPr>
        <p:txBody>
          <a:bodyPr wrap="square" lIns="91434" tIns="45716" rIns="91434" bIns="45716" rtlCol="0">
            <a:spAutoFit/>
          </a:bodyPr>
          <a:lstStyle/>
          <a:p>
            <a:pPr defTabSz="472137">
              <a:lnSpc>
                <a:spcPct val="90000"/>
              </a:lnSpc>
            </a:pPr>
            <a:r>
              <a:rPr lang="pt-BR" sz="1179" dirty="0">
                <a:solidFill>
                  <a:srgbClr val="083D31"/>
                </a:solidFill>
                <a:latin typeface="DIN-Light"/>
              </a:rPr>
              <a:t>Plantas tratadas com </a:t>
            </a:r>
            <a:r>
              <a:rPr lang="pt-BR" sz="1179" dirty="0" err="1">
                <a:solidFill>
                  <a:srgbClr val="083D31"/>
                </a:solidFill>
                <a:latin typeface="DIN-Light"/>
              </a:rPr>
              <a:t>YieldOn</a:t>
            </a:r>
            <a:r>
              <a:rPr lang="pt-BR" sz="1179" dirty="0">
                <a:solidFill>
                  <a:srgbClr val="083D31"/>
                </a:solidFill>
                <a:latin typeface="DIN-Light"/>
              </a:rPr>
              <a:t> foram comparadas a plantas de controle não tratadas usando Sequenciamento de Última Geração (NGS)&gt; Isso resultou na identificação em 949 genes diferencialmente expressos para milho e 134 para soja.</a:t>
            </a:r>
            <a:endParaRPr lang="it-IT" sz="1179" dirty="0">
              <a:solidFill>
                <a:srgbClr val="083D31"/>
              </a:solidFill>
              <a:latin typeface="DIN-Light"/>
            </a:endParaRPr>
          </a:p>
        </p:txBody>
      </p:sp>
      <p:sp>
        <p:nvSpPr>
          <p:cNvPr id="14" name="CasellaDiTesto 13"/>
          <p:cNvSpPr txBox="1"/>
          <p:nvPr/>
        </p:nvSpPr>
        <p:spPr>
          <a:xfrm>
            <a:off x="1805917" y="169759"/>
            <a:ext cx="6109055" cy="483073"/>
          </a:xfrm>
          <a:prstGeom prst="rect">
            <a:avLst/>
          </a:prstGeom>
          <a:noFill/>
        </p:spPr>
        <p:txBody>
          <a:bodyPr wrap="square" lIns="91434" tIns="45716" rIns="91434" bIns="45716" rtlCol="0">
            <a:spAutoFit/>
          </a:bodyPr>
          <a:lstStyle/>
          <a:p>
            <a:pPr defTabSz="472137"/>
            <a:r>
              <a:rPr lang="it-IT" sz="2539" dirty="0">
                <a:solidFill>
                  <a:prstClr val="black">
                    <a:lumMod val="50000"/>
                    <a:lumOff val="50000"/>
                  </a:prstClr>
                </a:solidFill>
                <a:effectLst>
                  <a:outerShdw blurRad="38100" dist="38100" dir="2700000" algn="tl">
                    <a:srgbClr val="000000">
                      <a:alpha val="43137"/>
                    </a:srgbClr>
                  </a:outerShdw>
                </a:effectLst>
                <a:latin typeface="Arial Narrow" panose="020B0606020202030204" pitchFamily="34" charset="0"/>
                <a:cs typeface="DIN-Light"/>
              </a:rPr>
              <a:t>SEQUENCIAMENTO DE NOVA GERAÇÃO</a:t>
            </a:r>
            <a:endParaRPr lang="it-IT" sz="1814" dirty="0">
              <a:solidFill>
                <a:prstClr val="black">
                  <a:lumMod val="50000"/>
                  <a:lumOff val="50000"/>
                </a:prstClr>
              </a:solidFill>
              <a:effectLst>
                <a:outerShdw blurRad="38100" dist="38100" dir="2700000" algn="tl">
                  <a:srgbClr val="000000">
                    <a:alpha val="43137"/>
                  </a:srgbClr>
                </a:outerShdw>
              </a:effectLst>
              <a:latin typeface="Arial Narrow" panose="020B0606020202030204" pitchFamily="34" charset="0"/>
              <a:cs typeface="DIN-Light"/>
            </a:endParaRPr>
          </a:p>
        </p:txBody>
      </p:sp>
      <p:pic>
        <p:nvPicPr>
          <p:cNvPr id="17" name="Immagin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5248" y="-53183"/>
            <a:ext cx="3053750" cy="1158904"/>
          </a:xfrm>
          <a:prstGeom prst="rect">
            <a:avLst/>
          </a:prstGeom>
        </p:spPr>
      </p:pic>
      <p:sp>
        <p:nvSpPr>
          <p:cNvPr id="24" name="CasellaDiTesto 23"/>
          <p:cNvSpPr txBox="1"/>
          <p:nvPr/>
        </p:nvSpPr>
        <p:spPr>
          <a:xfrm>
            <a:off x="1847048" y="626348"/>
            <a:ext cx="8101455" cy="493845"/>
          </a:xfrm>
          <a:prstGeom prst="rect">
            <a:avLst/>
          </a:prstGeom>
          <a:noFill/>
        </p:spPr>
        <p:txBody>
          <a:bodyPr wrap="square" lIns="91434" tIns="45716" rIns="91434" bIns="45716" rtlCol="0">
            <a:spAutoFit/>
          </a:bodyPr>
          <a:lstStyle/>
          <a:p>
            <a:pPr defTabSz="472137">
              <a:lnSpc>
                <a:spcPts val="3626"/>
              </a:lnSpc>
            </a:pPr>
            <a:r>
              <a:rPr lang="it-IT" sz="1632" dirty="0">
                <a:solidFill>
                  <a:prstClr val="black">
                    <a:lumMod val="50000"/>
                    <a:lumOff val="50000"/>
                  </a:prstClr>
                </a:solidFill>
                <a:latin typeface="DIN-Light"/>
                <a:cs typeface="DIN-Light"/>
              </a:rPr>
              <a:t>COMO                           AUMENTA PRODUTIVIDADE?</a:t>
            </a:r>
          </a:p>
        </p:txBody>
      </p:sp>
      <p:pic>
        <p:nvPicPr>
          <p:cNvPr id="25" name="Immagine 24" descr="logo_yeldon.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6058" y="762217"/>
            <a:ext cx="971758" cy="287546"/>
          </a:xfrm>
          <a:prstGeom prst="rect">
            <a:avLst/>
          </a:prstGeom>
        </p:spPr>
      </p:pic>
      <p:pic>
        <p:nvPicPr>
          <p:cNvPr id="20" name="Immagine 19" descr="infografica3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82374" y="122921"/>
            <a:ext cx="878164" cy="878197"/>
          </a:xfrm>
          <a:prstGeom prst="rect">
            <a:avLst/>
          </a:prstGeom>
        </p:spPr>
      </p:pic>
      <p:pic>
        <p:nvPicPr>
          <p:cNvPr id="18" name="Immagine 17"/>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l="63840" t="73598" r="26517" b="20006"/>
          <a:stretch/>
        </p:blipFill>
        <p:spPr>
          <a:xfrm>
            <a:off x="7744376" y="343393"/>
            <a:ext cx="399526" cy="148982"/>
          </a:xfrm>
          <a:prstGeom prst="rect">
            <a:avLst/>
          </a:prstGeom>
        </p:spPr>
      </p:pic>
      <p:sp>
        <p:nvSpPr>
          <p:cNvPr id="28" name="Rettangolo 27"/>
          <p:cNvSpPr/>
          <p:nvPr/>
        </p:nvSpPr>
        <p:spPr>
          <a:xfrm flipV="1">
            <a:off x="240" y="6069105"/>
            <a:ext cx="12191521" cy="62753"/>
          </a:xfrm>
          <a:prstGeom prst="rect">
            <a:avLst/>
          </a:prstGeom>
          <a:solidFill>
            <a:schemeClr val="bg1">
              <a:lumMod val="95000"/>
            </a:schemeClr>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lIns="91434" tIns="45716" rIns="91434" bIns="45716" rtlCol="0" anchor="ctr"/>
          <a:lstStyle/>
          <a:p>
            <a:pPr algn="ctr" defTabSz="472137"/>
            <a:r>
              <a:rPr lang="it-IT" sz="2176" dirty="0">
                <a:solidFill>
                  <a:prstClr val="white"/>
                </a:solidFill>
              </a:rPr>
              <a:t> </a:t>
            </a:r>
          </a:p>
        </p:txBody>
      </p:sp>
    </p:spTree>
    <p:extLst>
      <p:ext uri="{BB962C8B-B14F-4D97-AF65-F5344CB8AC3E}">
        <p14:creationId xmlns:p14="http://schemas.microsoft.com/office/powerpoint/2010/main" val="1096939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arrotondato 29"/>
          <p:cNvSpPr/>
          <p:nvPr/>
        </p:nvSpPr>
        <p:spPr>
          <a:xfrm>
            <a:off x="393903" y="2539999"/>
            <a:ext cx="1741658" cy="1005696"/>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Arial" panose="020B0604020202020204" pitchFamily="34" charset="0"/>
                <a:cs typeface="Arial" panose="020B0604020202020204" pitchFamily="34" charset="0"/>
              </a:rPr>
              <a:t>SCREENING</a:t>
            </a:r>
          </a:p>
          <a:p>
            <a:pPr algn="ctr"/>
            <a:r>
              <a:rPr lang="it-IT" sz="1600" dirty="0">
                <a:latin typeface="Arial" panose="020B0604020202020204" pitchFamily="34" charset="0"/>
                <a:cs typeface="Arial" panose="020B0604020202020204" pitchFamily="34" charset="0"/>
              </a:rPr>
              <a:t>PRIMÁRIO</a:t>
            </a:r>
          </a:p>
        </p:txBody>
      </p:sp>
      <p:sp>
        <p:nvSpPr>
          <p:cNvPr id="15" name="CasellaDiTesto 18"/>
          <p:cNvSpPr txBox="1"/>
          <p:nvPr/>
        </p:nvSpPr>
        <p:spPr>
          <a:xfrm>
            <a:off x="9336360" y="3356992"/>
            <a:ext cx="2160240" cy="11521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sz="195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it-IT" sz="1600" dirty="0"/>
              <a:t>MELHORES MÉTODOS DE APLICAÇÃO, DOSES E ÉPOCA</a:t>
            </a:r>
          </a:p>
        </p:txBody>
      </p:sp>
      <p:sp>
        <p:nvSpPr>
          <p:cNvPr id="16" name="Bent-Up Arrow 15"/>
          <p:cNvSpPr/>
          <p:nvPr/>
        </p:nvSpPr>
        <p:spPr bwMode="auto">
          <a:xfrm>
            <a:off x="8832304" y="4437112"/>
            <a:ext cx="1800200" cy="576064"/>
          </a:xfrm>
          <a:prstGeom prst="bentUpArrow">
            <a:avLst>
              <a:gd name="adj1" fmla="val 25000"/>
              <a:gd name="adj2" fmla="val 31167"/>
              <a:gd name="adj3" fmla="val 37332"/>
            </a:avLst>
          </a:prstGeom>
          <a:solidFill>
            <a:schemeClr val="accent5">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49" name="Rectangle 48"/>
          <p:cNvSpPr/>
          <p:nvPr/>
        </p:nvSpPr>
        <p:spPr bwMode="auto">
          <a:xfrm>
            <a:off x="6096000" y="1340768"/>
            <a:ext cx="2664296" cy="5328592"/>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7" name="Rettangolo arrotondato 32"/>
          <p:cNvSpPr/>
          <p:nvPr/>
        </p:nvSpPr>
        <p:spPr>
          <a:xfrm>
            <a:off x="407916" y="3645024"/>
            <a:ext cx="1727096" cy="50405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it-IT" sz="1300" b="0" dirty="0">
                <a:solidFill>
                  <a:prstClr val="white"/>
                </a:solidFill>
                <a:latin typeface="Arial" panose="020B0604020202020204" pitchFamily="34" charset="0"/>
                <a:cs typeface="Arial" panose="020B0604020202020204" pitchFamily="34" charset="0"/>
              </a:rPr>
              <a:t>min. 4 meses</a:t>
            </a:r>
          </a:p>
        </p:txBody>
      </p:sp>
      <p:sp>
        <p:nvSpPr>
          <p:cNvPr id="18" name="Rectangle 17"/>
          <p:cNvSpPr/>
          <p:nvPr/>
        </p:nvSpPr>
        <p:spPr bwMode="auto">
          <a:xfrm>
            <a:off x="4223792"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9" name="Rectangle 18"/>
          <p:cNvSpPr/>
          <p:nvPr/>
        </p:nvSpPr>
        <p:spPr bwMode="auto">
          <a:xfrm>
            <a:off x="2351584"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0" name="Rectangle 19"/>
          <p:cNvSpPr/>
          <p:nvPr/>
        </p:nvSpPr>
        <p:spPr bwMode="auto">
          <a:xfrm>
            <a:off x="4223792" y="4131077"/>
            <a:ext cx="1800200" cy="1008112"/>
          </a:xfrm>
          <a:prstGeom prst="rect">
            <a:avLst/>
          </a:prstGeom>
          <a:solidFill>
            <a:schemeClr val="bg1">
              <a:lumMod val="50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1" name="Rectangle 20"/>
          <p:cNvSpPr/>
          <p:nvPr/>
        </p:nvSpPr>
        <p:spPr bwMode="auto">
          <a:xfrm>
            <a:off x="2351584" y="4131077"/>
            <a:ext cx="1800200" cy="1008112"/>
          </a:xfrm>
          <a:prstGeom prst="rect">
            <a:avLst/>
          </a:prstGeom>
          <a:solidFill>
            <a:schemeClr val="bg1">
              <a:lumMod val="50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2" name="TextBox 20"/>
          <p:cNvSpPr txBox="1"/>
          <p:nvPr/>
        </p:nvSpPr>
        <p:spPr>
          <a:xfrm>
            <a:off x="2351482" y="4409048"/>
            <a:ext cx="1744185" cy="523220"/>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AMBIENTE CONTROLADO</a:t>
            </a:r>
          </a:p>
        </p:txBody>
      </p:sp>
      <p:sp>
        <p:nvSpPr>
          <p:cNvPr id="23" name="TextBox 15"/>
          <p:cNvSpPr txBox="1"/>
          <p:nvPr/>
        </p:nvSpPr>
        <p:spPr>
          <a:xfrm>
            <a:off x="4284913" y="4437112"/>
            <a:ext cx="1667071" cy="523220"/>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TESTES DE CAMPO </a:t>
            </a:r>
          </a:p>
        </p:txBody>
      </p:sp>
      <p:sp>
        <p:nvSpPr>
          <p:cNvPr id="24" name="Rectangle 23"/>
          <p:cNvSpPr/>
          <p:nvPr/>
        </p:nvSpPr>
        <p:spPr bwMode="auto">
          <a:xfrm>
            <a:off x="2495600"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sp>
        <p:nvSpPr>
          <p:cNvPr id="27" name="Rectangle 26"/>
          <p:cNvSpPr/>
          <p:nvPr/>
        </p:nvSpPr>
        <p:spPr bwMode="auto">
          <a:xfrm>
            <a:off x="4367808"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31" name="Picture 30" descr="628264-house-plant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56180" y="2852936"/>
            <a:ext cx="1451588" cy="1211817"/>
          </a:xfrm>
          <a:prstGeom prst="rect">
            <a:avLst/>
          </a:prstGeom>
        </p:spPr>
      </p:pic>
      <p:pic>
        <p:nvPicPr>
          <p:cNvPr id="32" name="Picture 31" descr="glass-36749_640.png"/>
          <p:cNvPicPr>
            <a:picLocks noChangeAspect="1"/>
          </p:cNvPicPr>
          <p:nvPr/>
        </p:nvPicPr>
        <p:blipFill rotWithShape="1">
          <a:blip r:embed="rId3" cstate="email">
            <a:alphaModFix amt="56000"/>
            <a:extLst>
              <a:ext uri="{28A0092B-C50C-407E-A947-70E740481C1C}">
                <a14:useLocalDpi xmlns:a14="http://schemas.microsoft.com/office/drawing/2010/main"/>
              </a:ext>
            </a:extLst>
          </a:blip>
          <a:srcRect/>
          <a:stretch/>
        </p:blipFill>
        <p:spPr>
          <a:xfrm rot="5400000">
            <a:off x="2443723" y="2545395"/>
            <a:ext cx="1151506" cy="1047751"/>
          </a:xfrm>
          <a:prstGeom prst="rect">
            <a:avLst/>
          </a:prstGeom>
        </p:spPr>
      </p:pic>
      <p:pic>
        <p:nvPicPr>
          <p:cNvPr id="33" name="Picture 32" descr="146289.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3832" y="2924944"/>
            <a:ext cx="1080120" cy="1080120"/>
          </a:xfrm>
          <a:prstGeom prst="rect">
            <a:avLst/>
          </a:prstGeom>
        </p:spPr>
      </p:pic>
      <p:pic>
        <p:nvPicPr>
          <p:cNvPr id="34" name="Picture 6" descr="01-companyLife-martedi2.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233736" y="1439546"/>
            <a:ext cx="2382149" cy="1629414"/>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1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58152" y="5445224"/>
            <a:ext cx="2358128" cy="1094493"/>
          </a:xfrm>
          <a:prstGeom prst="rect">
            <a:avLst/>
          </a:prstGeom>
          <a:noFill/>
          <a:ln w="9525">
            <a:noFill/>
            <a:miter lim="800000"/>
            <a:headEnd/>
            <a:tailEnd/>
          </a:ln>
        </p:spPr>
      </p:pic>
      <p:sp>
        <p:nvSpPr>
          <p:cNvPr id="38" name="CasellaDiTesto 27"/>
          <p:cNvSpPr txBox="1"/>
          <p:nvPr/>
        </p:nvSpPr>
        <p:spPr>
          <a:xfrm>
            <a:off x="6390290" y="3023374"/>
            <a:ext cx="1896913" cy="261610"/>
          </a:xfrm>
          <a:prstGeom prst="rect">
            <a:avLst/>
          </a:prstGeom>
          <a:noFill/>
        </p:spPr>
        <p:txBody>
          <a:bodyPr wrap="square" rtlCol="0">
            <a:spAutoFit/>
          </a:bodyPr>
          <a:lstStyle/>
          <a:p>
            <a:pPr algn="ctr" eaLnBrk="1" fontAlgn="auto" hangingPunct="1">
              <a:spcBef>
                <a:spcPts val="0"/>
              </a:spcBef>
              <a:spcAft>
                <a:spcPts val="0"/>
              </a:spcAft>
            </a:pPr>
            <a:r>
              <a:rPr lang="it-IT" sz="1100" b="0" dirty="0">
                <a:solidFill>
                  <a:prstClr val="black">
                    <a:lumMod val="85000"/>
                    <a:lumOff val="15000"/>
                  </a:prstClr>
                </a:solidFill>
                <a:latin typeface="Arial Narrow" panose="020B0606020202030204" pitchFamily="34" charset="0"/>
                <a:ea typeface="+mn-ea"/>
                <a:cs typeface="Arial" panose="020B0604020202020204" pitchFamily="34" charset="0"/>
              </a:rPr>
              <a:t>PLANT GROWTH CHAMBER</a:t>
            </a:r>
          </a:p>
        </p:txBody>
      </p:sp>
      <p:pic>
        <p:nvPicPr>
          <p:cNvPr id="44" name="Picture 43" descr="chemical-icon-png-18.png"/>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39816" y="2420888"/>
            <a:ext cx="936104" cy="936104"/>
          </a:xfrm>
          <a:prstGeom prst="rect">
            <a:avLst/>
          </a:prstGeom>
        </p:spPr>
      </p:pic>
      <p:pic>
        <p:nvPicPr>
          <p:cNvPr id="46" name="Picture 45" descr="146289.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435856" y="3212976"/>
            <a:ext cx="291992" cy="792088"/>
          </a:xfrm>
          <a:prstGeom prst="rect">
            <a:avLst/>
          </a:prstGeom>
        </p:spPr>
      </p:pic>
      <p:pic>
        <p:nvPicPr>
          <p:cNvPr id="47" name="Picture 46" descr="146289.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5519936" y="3212976"/>
            <a:ext cx="291992" cy="792088"/>
          </a:xfrm>
          <a:prstGeom prst="rect">
            <a:avLst/>
          </a:prstGeom>
        </p:spPr>
      </p:pic>
      <p:sp>
        <p:nvSpPr>
          <p:cNvPr id="48" name="Rettangolo arrotondato 23"/>
          <p:cNvSpPr/>
          <p:nvPr/>
        </p:nvSpPr>
        <p:spPr>
          <a:xfrm>
            <a:off x="8832304" y="2708920"/>
            <a:ext cx="3241044" cy="541523"/>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950" b="0" dirty="0">
                <a:latin typeface="Arial" panose="020B0604020202020204" pitchFamily="34" charset="0"/>
                <a:cs typeface="Arial" panose="020B0604020202020204" pitchFamily="34" charset="0"/>
              </a:rPr>
              <a:t>Colaboração com MKTG</a:t>
            </a:r>
          </a:p>
        </p:txBody>
      </p:sp>
      <p:sp>
        <p:nvSpPr>
          <p:cNvPr id="50" name="Rectangle 49"/>
          <p:cNvSpPr/>
          <p:nvPr/>
        </p:nvSpPr>
        <p:spPr bwMode="auto">
          <a:xfrm>
            <a:off x="6096000" y="3284984"/>
            <a:ext cx="2664296" cy="1872208"/>
          </a:xfrm>
          <a:prstGeom prst="rect">
            <a:avLst/>
          </a:prstGeom>
          <a:solidFill>
            <a:schemeClr val="bg1">
              <a:lumMod val="50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pic>
        <p:nvPicPr>
          <p:cNvPr id="51" name="Picture 2" descr="Arabidopsis Chambe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00056" y="3356992"/>
            <a:ext cx="1840143" cy="1711111"/>
          </a:xfrm>
          <a:prstGeom prst="rect">
            <a:avLst/>
          </a:prstGeom>
          <a:noFill/>
          <a:extLst>
            <a:ext uri="{909E8E84-426E-40dd-AFC4-6F175D3DCCD1}">
              <a14:hiddenFill xmlns="" xmlns:a14="http://schemas.microsoft.com/office/drawing/2010/main">
                <a:solidFill>
                  <a:srgbClr val="FFFFFF"/>
                </a:solidFill>
              </a14:hiddenFill>
            </a:ext>
          </a:extLst>
        </p:spPr>
      </p:pic>
      <p:sp>
        <p:nvSpPr>
          <p:cNvPr id="52" name="CasellaDiTesto 19"/>
          <p:cNvSpPr txBox="1"/>
          <p:nvPr/>
        </p:nvSpPr>
        <p:spPr>
          <a:xfrm>
            <a:off x="6528048" y="5157192"/>
            <a:ext cx="1896913" cy="261610"/>
          </a:xfrm>
          <a:prstGeom prst="rect">
            <a:avLst/>
          </a:prstGeom>
          <a:noFill/>
        </p:spPr>
        <p:txBody>
          <a:bodyPr wrap="square" rtlCol="0">
            <a:spAutoFit/>
          </a:bodyPr>
          <a:lstStyle/>
          <a:p>
            <a:pPr algn="ctr" eaLnBrk="1" fontAlgn="auto" hangingPunct="1">
              <a:spcBef>
                <a:spcPts val="0"/>
              </a:spcBef>
              <a:spcAft>
                <a:spcPts val="0"/>
              </a:spcAft>
            </a:pPr>
            <a:r>
              <a:rPr lang="it-IT" sz="1100" b="0" dirty="0">
                <a:solidFill>
                  <a:prstClr val="black">
                    <a:lumMod val="85000"/>
                    <a:lumOff val="15000"/>
                  </a:prstClr>
                </a:solidFill>
                <a:latin typeface="Arial Narrow" panose="020B0606020202030204" pitchFamily="34" charset="0"/>
                <a:ea typeface="+mn-ea"/>
                <a:cs typeface="Arial" panose="020B0604020202020204" pitchFamily="34" charset="0"/>
              </a:rPr>
              <a:t>BIOLOGICAL INCUBATOR</a:t>
            </a:r>
          </a:p>
        </p:txBody>
      </p:sp>
      <p:sp>
        <p:nvSpPr>
          <p:cNvPr id="41" name="CasellaDiTesto 1">
            <a:extLst>
              <a:ext uri="{FF2B5EF4-FFF2-40B4-BE49-F238E27FC236}">
                <a16:creationId xmlns:a16="http://schemas.microsoft.com/office/drawing/2014/main" id="{4F151728-6465-483F-9383-CCDA240527F1}"/>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42" name="Gruppo 1">
            <a:extLst>
              <a:ext uri="{FF2B5EF4-FFF2-40B4-BE49-F238E27FC236}">
                <a16:creationId xmlns:a16="http://schemas.microsoft.com/office/drawing/2014/main" id="{859310A6-2977-485C-9042-3122BBF195C9}"/>
              </a:ext>
            </a:extLst>
          </p:cNvPr>
          <p:cNvGrpSpPr/>
          <p:nvPr/>
        </p:nvGrpSpPr>
        <p:grpSpPr>
          <a:xfrm>
            <a:off x="479376" y="622205"/>
            <a:ext cx="5710447" cy="369332"/>
            <a:chOff x="551384" y="1052736"/>
            <a:chExt cx="5492101" cy="369332"/>
          </a:xfrm>
        </p:grpSpPr>
        <p:sp>
          <p:nvSpPr>
            <p:cNvPr id="58" name="Pentagon 41">
              <a:extLst>
                <a:ext uri="{FF2B5EF4-FFF2-40B4-BE49-F238E27FC236}">
                  <a16:creationId xmlns:a16="http://schemas.microsoft.com/office/drawing/2014/main" id="{848E889C-E84E-481D-9E17-F2BC631F424B}"/>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59" name="Chevron 42">
              <a:extLst>
                <a:ext uri="{FF2B5EF4-FFF2-40B4-BE49-F238E27FC236}">
                  <a16:creationId xmlns:a16="http://schemas.microsoft.com/office/drawing/2014/main" id="{27B0D032-6607-47AF-8B58-685364E57703}"/>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0" name="Chevron 43">
              <a:extLst>
                <a:ext uri="{FF2B5EF4-FFF2-40B4-BE49-F238E27FC236}">
                  <a16:creationId xmlns:a16="http://schemas.microsoft.com/office/drawing/2014/main" id="{75DA46A7-FEFB-41DC-B7AC-2EEE430F85AD}"/>
                </a:ext>
              </a:extLst>
            </p:cNvPr>
            <p:cNvSpPr/>
            <p:nvPr/>
          </p:nvSpPr>
          <p:spPr bwMode="auto">
            <a:xfrm>
              <a:off x="249560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1" name="Chevron 44">
              <a:extLst>
                <a:ext uri="{FF2B5EF4-FFF2-40B4-BE49-F238E27FC236}">
                  <a16:creationId xmlns:a16="http://schemas.microsoft.com/office/drawing/2014/main" id="{24322B3D-DE8B-46C4-880B-B99D3E70EDD9}"/>
                </a:ext>
              </a:extLst>
            </p:cNvPr>
            <p:cNvSpPr/>
            <p:nvPr/>
          </p:nvSpPr>
          <p:spPr bwMode="auto">
            <a:xfrm>
              <a:off x="357572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2" name="Chevron 45">
              <a:extLst>
                <a:ext uri="{FF2B5EF4-FFF2-40B4-BE49-F238E27FC236}">
                  <a16:creationId xmlns:a16="http://schemas.microsoft.com/office/drawing/2014/main" id="{54925562-A85B-4AE4-8472-D44C2D4622E3}"/>
                </a:ext>
              </a:extLst>
            </p:cNvPr>
            <p:cNvSpPr/>
            <p:nvPr/>
          </p:nvSpPr>
          <p:spPr bwMode="auto">
            <a:xfrm>
              <a:off x="465584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rial" charset="0"/>
                <a:ea typeface="ＭＳ Ｐゴシック" pitchFamily="1" charset="-128"/>
              </a:endParaRPr>
            </a:p>
          </p:txBody>
        </p:sp>
        <p:sp>
          <p:nvSpPr>
            <p:cNvPr id="63" name="TextBox 46">
              <a:extLst>
                <a:ext uri="{FF2B5EF4-FFF2-40B4-BE49-F238E27FC236}">
                  <a16:creationId xmlns:a16="http://schemas.microsoft.com/office/drawing/2014/main" id="{5C47D259-B292-4BB4-BC41-2E71418BCE04}"/>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64" name="TextBox 47">
              <a:extLst>
                <a:ext uri="{FF2B5EF4-FFF2-40B4-BE49-F238E27FC236}">
                  <a16:creationId xmlns:a16="http://schemas.microsoft.com/office/drawing/2014/main" id="{BD1011D8-28B6-43F5-B7AD-E510EC9D4080}"/>
                </a:ext>
              </a:extLst>
            </p:cNvPr>
            <p:cNvSpPr txBox="1"/>
            <p:nvPr/>
          </p:nvSpPr>
          <p:spPr>
            <a:xfrm>
              <a:off x="1520950"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65" name="TextBox 48">
              <a:extLst>
                <a:ext uri="{FF2B5EF4-FFF2-40B4-BE49-F238E27FC236}">
                  <a16:creationId xmlns:a16="http://schemas.microsoft.com/office/drawing/2014/main" id="{026A17EC-2DB4-4C62-BF41-5FEE26AF26E0}"/>
                </a:ext>
              </a:extLst>
            </p:cNvPr>
            <p:cNvSpPr txBox="1"/>
            <p:nvPr/>
          </p:nvSpPr>
          <p:spPr>
            <a:xfrm>
              <a:off x="2559770" y="1052736"/>
              <a:ext cx="955596" cy="369332"/>
            </a:xfrm>
            <a:prstGeom prst="rect">
              <a:avLst/>
            </a:prstGeom>
            <a:noFill/>
          </p:spPr>
          <p:txBody>
            <a:bodyPr wrap="square" rtlCol="0">
              <a:spAutoFit/>
            </a:bodyPr>
            <a:lstStyle/>
            <a:p>
              <a:r>
                <a:rPr lang="en-US" sz="900" dirty="0">
                  <a:solidFill>
                    <a:schemeClr val="bg1"/>
                  </a:solidFill>
                </a:rPr>
                <a:t>TRIAGEM BIOLÓGICA</a:t>
              </a:r>
            </a:p>
          </p:txBody>
        </p:sp>
        <p:sp>
          <p:nvSpPr>
            <p:cNvPr id="66" name="TextBox 49">
              <a:extLst>
                <a:ext uri="{FF2B5EF4-FFF2-40B4-BE49-F238E27FC236}">
                  <a16:creationId xmlns:a16="http://schemas.microsoft.com/office/drawing/2014/main" id="{515993C0-077A-4F6B-BE9C-60280A41E0AD}"/>
                </a:ext>
              </a:extLst>
            </p:cNvPr>
            <p:cNvSpPr txBox="1"/>
            <p:nvPr/>
          </p:nvSpPr>
          <p:spPr>
            <a:xfrm>
              <a:off x="3767808" y="1052736"/>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67" name="TextBox 50">
              <a:extLst>
                <a:ext uri="{FF2B5EF4-FFF2-40B4-BE49-F238E27FC236}">
                  <a16:creationId xmlns:a16="http://schemas.microsoft.com/office/drawing/2014/main" id="{F6AAB8CD-75C1-4560-A655-F7095116EB2B}"/>
                </a:ext>
              </a:extLst>
            </p:cNvPr>
            <p:cNvSpPr txBox="1"/>
            <p:nvPr/>
          </p:nvSpPr>
          <p:spPr>
            <a:xfrm>
              <a:off x="4747341"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27477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49" grpId="0" animBg="1"/>
      <p:bldP spid="38" grpId="0"/>
      <p:bldP spid="48" grpId="0" animBg="1"/>
      <p:bldP spid="50" grpId="0" animBg="1"/>
      <p:bldP spid="5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arrotondato 29"/>
          <p:cNvSpPr/>
          <p:nvPr/>
        </p:nvSpPr>
        <p:spPr>
          <a:xfrm>
            <a:off x="393903" y="2539999"/>
            <a:ext cx="1741658" cy="1005696"/>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Arial" panose="020B0604020202020204" pitchFamily="34" charset="0"/>
                <a:cs typeface="Arial" panose="020B0604020202020204" pitchFamily="34" charset="0"/>
              </a:rPr>
              <a:t>TESTE EM CAMPO ABERTO</a:t>
            </a:r>
          </a:p>
        </p:txBody>
      </p:sp>
      <p:sp>
        <p:nvSpPr>
          <p:cNvPr id="14" name="Rettangolo arrotondato 32"/>
          <p:cNvSpPr/>
          <p:nvPr/>
        </p:nvSpPr>
        <p:spPr>
          <a:xfrm>
            <a:off x="407916" y="3645024"/>
            <a:ext cx="1727096" cy="50405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it-IT" sz="1300" b="0" dirty="0">
                <a:solidFill>
                  <a:prstClr val="white"/>
                </a:solidFill>
                <a:latin typeface="Arial" panose="020B0604020202020204" pitchFamily="34" charset="0"/>
                <a:cs typeface="Arial" panose="020B0604020202020204" pitchFamily="34" charset="0"/>
              </a:rPr>
              <a:t>24 meses</a:t>
            </a:r>
          </a:p>
          <a:p>
            <a:pPr algn="ctr" eaLnBrk="1" fontAlgn="auto" hangingPunct="1">
              <a:spcBef>
                <a:spcPts val="0"/>
              </a:spcBef>
              <a:spcAft>
                <a:spcPts val="0"/>
              </a:spcAft>
            </a:pPr>
            <a:r>
              <a:rPr lang="it-IT" sz="1300" b="0" dirty="0">
                <a:solidFill>
                  <a:prstClr val="white"/>
                </a:solidFill>
                <a:latin typeface="Arial" panose="020B0604020202020204" pitchFamily="34" charset="0"/>
                <a:cs typeface="Arial" panose="020B0604020202020204" pitchFamily="34" charset="0"/>
              </a:rPr>
              <a:t>(2 safras)</a:t>
            </a:r>
          </a:p>
        </p:txBody>
      </p:sp>
      <p:sp>
        <p:nvSpPr>
          <p:cNvPr id="15" name="Rectangle 14"/>
          <p:cNvSpPr/>
          <p:nvPr/>
        </p:nvSpPr>
        <p:spPr bwMode="auto">
          <a:xfrm>
            <a:off x="6096000"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6" name="Rectangle 15"/>
          <p:cNvSpPr/>
          <p:nvPr/>
        </p:nvSpPr>
        <p:spPr bwMode="auto">
          <a:xfrm>
            <a:off x="4223792"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7" name="Rectangle 16"/>
          <p:cNvSpPr/>
          <p:nvPr/>
        </p:nvSpPr>
        <p:spPr bwMode="auto">
          <a:xfrm>
            <a:off x="7968208"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8" name="Rectangle 17"/>
          <p:cNvSpPr/>
          <p:nvPr/>
        </p:nvSpPr>
        <p:spPr bwMode="auto">
          <a:xfrm>
            <a:off x="2351584" y="2348880"/>
            <a:ext cx="1800200" cy="2232248"/>
          </a:xfrm>
          <a:prstGeom prst="rect">
            <a:avLst/>
          </a:prstGeom>
          <a:solidFill>
            <a:schemeClr val="bg1">
              <a:lumMod val="85000"/>
            </a:schemeClr>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9" name="Rectangle 18"/>
          <p:cNvSpPr/>
          <p:nvPr/>
        </p:nvSpPr>
        <p:spPr bwMode="auto">
          <a:xfrm>
            <a:off x="6158247" y="4131077"/>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0" name="Rectangle 19"/>
          <p:cNvSpPr/>
          <p:nvPr/>
        </p:nvSpPr>
        <p:spPr bwMode="auto">
          <a:xfrm>
            <a:off x="4223792" y="4131077"/>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1" name="Rectangle 20"/>
          <p:cNvSpPr/>
          <p:nvPr/>
        </p:nvSpPr>
        <p:spPr bwMode="auto">
          <a:xfrm>
            <a:off x="7968208" y="4131077"/>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2" name="Rectangle 21"/>
          <p:cNvSpPr/>
          <p:nvPr/>
        </p:nvSpPr>
        <p:spPr bwMode="auto">
          <a:xfrm>
            <a:off x="2351584" y="4131077"/>
            <a:ext cx="1800200" cy="1008112"/>
          </a:xfrm>
          <a:prstGeom prst="rect">
            <a:avLst/>
          </a:prstGeom>
          <a:solidFill>
            <a:srgbClr val="235754"/>
          </a:solidFill>
          <a:ln w="2857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3" name="TextBox 20"/>
          <p:cNvSpPr txBox="1"/>
          <p:nvPr/>
        </p:nvSpPr>
        <p:spPr>
          <a:xfrm>
            <a:off x="2407599" y="4438854"/>
            <a:ext cx="1744185" cy="523220"/>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CULTURAS FOCO NO MUNDO</a:t>
            </a:r>
          </a:p>
        </p:txBody>
      </p:sp>
      <p:sp>
        <p:nvSpPr>
          <p:cNvPr id="24" name="TextBox 15"/>
          <p:cNvSpPr txBox="1"/>
          <p:nvPr/>
        </p:nvSpPr>
        <p:spPr>
          <a:xfrm>
            <a:off x="4159649" y="4293096"/>
            <a:ext cx="1920023" cy="738664"/>
          </a:xfrm>
          <a:prstGeom prst="rect">
            <a:avLst/>
          </a:prstGeom>
          <a:noFill/>
        </p:spPr>
        <p:txBody>
          <a:bodyPr wrap="square"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CONDIÇÕES AGROCLIMÁTICAS VARIADAS</a:t>
            </a:r>
            <a:endParaRPr lang="en-US" sz="1400" i="1" dirty="0">
              <a:solidFill>
                <a:schemeClr val="bg1"/>
              </a:solidFill>
              <a:latin typeface="Arial" panose="020B0604020202020204" pitchFamily="34" charset="0"/>
              <a:ea typeface="+mn-ea"/>
              <a:cs typeface="Arial" panose="020B0604020202020204" pitchFamily="34" charset="0"/>
            </a:endParaRPr>
          </a:p>
        </p:txBody>
      </p:sp>
      <p:sp>
        <p:nvSpPr>
          <p:cNvPr id="25" name="TextBox 21"/>
          <p:cNvSpPr txBox="1"/>
          <p:nvPr/>
        </p:nvSpPr>
        <p:spPr>
          <a:xfrm>
            <a:off x="6151680" y="4293096"/>
            <a:ext cx="1744520" cy="738664"/>
          </a:xfrm>
          <a:prstGeom prst="rect">
            <a:avLst/>
          </a:prstGeom>
          <a:noFill/>
        </p:spPr>
        <p:txBody>
          <a:bodyPr wrap="square" lIns="0" rIns="0"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DIFERENTES SISTEMAS DE CRESCIMENTO</a:t>
            </a:r>
          </a:p>
        </p:txBody>
      </p:sp>
      <p:sp>
        <p:nvSpPr>
          <p:cNvPr id="26" name="TextBox 21"/>
          <p:cNvSpPr txBox="1"/>
          <p:nvPr/>
        </p:nvSpPr>
        <p:spPr>
          <a:xfrm>
            <a:off x="8040216" y="4274512"/>
            <a:ext cx="1656184" cy="738664"/>
          </a:xfrm>
          <a:prstGeom prst="rect">
            <a:avLst/>
          </a:prstGeom>
          <a:noFill/>
        </p:spPr>
        <p:txBody>
          <a:bodyPr wrap="square" lIns="0" rIns="0" rtlCol="0">
            <a:spAutoFit/>
          </a:bodyPr>
          <a:lstStyle/>
          <a:p>
            <a:pPr algn="ctr" eaLnBrk="1" fontAlgn="auto" hangingPunct="1">
              <a:spcBef>
                <a:spcPts val="0"/>
              </a:spcBef>
              <a:spcAft>
                <a:spcPts val="0"/>
              </a:spcAft>
            </a:pPr>
            <a:r>
              <a:rPr lang="en-US" sz="1400" dirty="0">
                <a:solidFill>
                  <a:schemeClr val="bg1"/>
                </a:solidFill>
                <a:latin typeface="Arial" panose="020B0604020202020204" pitchFamily="34" charset="0"/>
                <a:ea typeface="+mn-ea"/>
                <a:cs typeface="Arial" panose="020B0604020202020204" pitchFamily="34" charset="0"/>
              </a:rPr>
              <a:t>PRÁTICAS AGRONOMICAS LOCAIS</a:t>
            </a:r>
          </a:p>
        </p:txBody>
      </p:sp>
      <p:sp>
        <p:nvSpPr>
          <p:cNvPr id="27" name="Rectangle 26"/>
          <p:cNvSpPr/>
          <p:nvPr/>
        </p:nvSpPr>
        <p:spPr bwMode="auto">
          <a:xfrm>
            <a:off x="2495600"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sp>
        <p:nvSpPr>
          <p:cNvPr id="29" name="Rectangle 28"/>
          <p:cNvSpPr/>
          <p:nvPr/>
        </p:nvSpPr>
        <p:spPr bwMode="auto">
          <a:xfrm>
            <a:off x="4367808"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sp>
        <p:nvSpPr>
          <p:cNvPr id="30" name="Rectangle 29"/>
          <p:cNvSpPr/>
          <p:nvPr/>
        </p:nvSpPr>
        <p:spPr bwMode="auto">
          <a:xfrm>
            <a:off x="6240016"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sp>
        <p:nvSpPr>
          <p:cNvPr id="31" name="Rectangle 30"/>
          <p:cNvSpPr/>
          <p:nvPr/>
        </p:nvSpPr>
        <p:spPr bwMode="auto">
          <a:xfrm>
            <a:off x="8112224" y="2492896"/>
            <a:ext cx="1512168" cy="1512168"/>
          </a:xfrm>
          <a:prstGeom prst="rect">
            <a:avLst/>
          </a:prstGeom>
          <a:solidFill>
            <a:srgbClr val="E8F3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pitchFamily="1" charset="-128"/>
              </a:rPr>
              <a:t> </a:t>
            </a:r>
          </a:p>
        </p:txBody>
      </p:sp>
      <p:pic>
        <p:nvPicPr>
          <p:cNvPr id="40" name="Picture 39" descr="deciduous-tre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5600" y="2564904"/>
            <a:ext cx="1584176" cy="1584176"/>
          </a:xfrm>
          <a:prstGeom prst="rect">
            <a:avLst/>
          </a:prstGeom>
        </p:spPr>
      </p:pic>
      <p:pic>
        <p:nvPicPr>
          <p:cNvPr id="41" name="Picture 40" descr="28296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7688" y="3429000"/>
            <a:ext cx="301748" cy="301748"/>
          </a:xfrm>
          <a:prstGeom prst="rect">
            <a:avLst/>
          </a:prstGeom>
        </p:spPr>
      </p:pic>
      <p:pic>
        <p:nvPicPr>
          <p:cNvPr id="42" name="Picture 41" descr="28296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3632" y="3339847"/>
            <a:ext cx="377185" cy="377185"/>
          </a:xfrm>
          <a:prstGeom prst="rect">
            <a:avLst/>
          </a:prstGeom>
        </p:spPr>
      </p:pic>
      <p:pic>
        <p:nvPicPr>
          <p:cNvPr id="43" name="Picture 42" descr="28296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9656" y="3051815"/>
            <a:ext cx="377185" cy="377185"/>
          </a:xfrm>
          <a:prstGeom prst="rect">
            <a:avLst/>
          </a:prstGeom>
        </p:spPr>
      </p:pic>
      <p:pic>
        <p:nvPicPr>
          <p:cNvPr id="49" name="Picture 48" descr="628264-house-plants.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40216" y="3284984"/>
            <a:ext cx="792088" cy="661252"/>
          </a:xfrm>
          <a:prstGeom prst="rect">
            <a:avLst/>
          </a:prstGeom>
        </p:spPr>
      </p:pic>
      <p:pic>
        <p:nvPicPr>
          <p:cNvPr id="50" name="Picture 49" descr="628264-house-plants.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616280" y="3512259"/>
            <a:ext cx="504056" cy="420797"/>
          </a:xfrm>
          <a:prstGeom prst="rect">
            <a:avLst/>
          </a:prstGeom>
        </p:spPr>
      </p:pic>
      <p:pic>
        <p:nvPicPr>
          <p:cNvPr id="52" name="Picture 51" descr="628264-house-plants.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832304" y="3284984"/>
            <a:ext cx="792088" cy="661252"/>
          </a:xfrm>
          <a:prstGeom prst="rect">
            <a:avLst/>
          </a:prstGeom>
        </p:spPr>
      </p:pic>
      <p:pic>
        <p:nvPicPr>
          <p:cNvPr id="53" name="Picture 52" descr="annaffiatoi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44272" y="2569281"/>
            <a:ext cx="792088" cy="792088"/>
          </a:xfrm>
          <a:prstGeom prst="rect">
            <a:avLst/>
          </a:prstGeom>
        </p:spPr>
      </p:pic>
      <p:sp>
        <p:nvSpPr>
          <p:cNvPr id="56" name="Rettangolo arrotondato 51"/>
          <p:cNvSpPr/>
          <p:nvPr/>
        </p:nvSpPr>
        <p:spPr>
          <a:xfrm>
            <a:off x="3935760" y="1844824"/>
            <a:ext cx="4176464" cy="360040"/>
          </a:xfrm>
          <a:prstGeom prst="roundRect">
            <a:avLst/>
          </a:prstGeom>
          <a:solidFill>
            <a:srgbClr val="23575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0" dirty="0">
                <a:latin typeface="Arial" panose="020B0604020202020204" pitchFamily="34" charset="0"/>
                <a:cs typeface="Arial" panose="020B0604020202020204" pitchFamily="34" charset="0"/>
              </a:rPr>
              <a:t>Collaboração com MKT e Regulatório</a:t>
            </a:r>
          </a:p>
        </p:txBody>
      </p:sp>
      <p:pic>
        <p:nvPicPr>
          <p:cNvPr id="74" name="Picture 73" descr="Schermata 2018-01-25 alle 18.18.19.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12024" y="2923705"/>
            <a:ext cx="1440160" cy="1081359"/>
          </a:xfrm>
          <a:prstGeom prst="rect">
            <a:avLst/>
          </a:prstGeom>
        </p:spPr>
      </p:pic>
      <p:sp>
        <p:nvSpPr>
          <p:cNvPr id="76" name="Rectangle 75"/>
          <p:cNvSpPr/>
          <p:nvPr/>
        </p:nvSpPr>
        <p:spPr bwMode="auto">
          <a:xfrm>
            <a:off x="7032104" y="2492896"/>
            <a:ext cx="720080" cy="1512168"/>
          </a:xfrm>
          <a:prstGeom prst="rect">
            <a:avLst/>
          </a:prstGeom>
          <a:solidFill>
            <a:schemeClr val="bg1">
              <a:alpha val="3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pic>
        <p:nvPicPr>
          <p:cNvPr id="77" name="Picture 76" descr="Logo-Clima.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94561">
            <a:off x="4412110" y="2609206"/>
            <a:ext cx="1008112" cy="1008112"/>
          </a:xfrm>
          <a:prstGeom prst="rect">
            <a:avLst/>
          </a:prstGeom>
        </p:spPr>
      </p:pic>
      <p:pic>
        <p:nvPicPr>
          <p:cNvPr id="79" name="Picture 78" descr="thermometer-4_icon-icons.com_64094.png"/>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159896" y="3140968"/>
            <a:ext cx="792088" cy="792088"/>
          </a:xfrm>
          <a:prstGeom prst="rect">
            <a:avLst/>
          </a:prstGeom>
        </p:spPr>
      </p:pic>
      <p:pic>
        <p:nvPicPr>
          <p:cNvPr id="80" name="Picture 79" descr="146199.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16080" y="2564904"/>
            <a:ext cx="432048" cy="432048"/>
          </a:xfrm>
          <a:prstGeom prst="rect">
            <a:avLst/>
          </a:prstGeom>
        </p:spPr>
      </p:pic>
      <p:sp>
        <p:nvSpPr>
          <p:cNvPr id="81" name="Rettangolo 4"/>
          <p:cNvSpPr/>
          <p:nvPr/>
        </p:nvSpPr>
        <p:spPr>
          <a:xfrm>
            <a:off x="2207568" y="1326691"/>
            <a:ext cx="7598807" cy="5212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b="0">
              <a:solidFill>
                <a:prstClr val="white"/>
              </a:solidFill>
            </a:endParaRPr>
          </a:p>
        </p:txBody>
      </p:sp>
      <p:pic>
        <p:nvPicPr>
          <p:cNvPr id="82" name="Picture 2"/>
          <p:cNvPicPr>
            <a:picLocks noChangeAspect="1" noChangeArrowheads="1"/>
          </p:cNvPicPr>
          <p:nvPr/>
        </p:nvPicPr>
        <p:blipFill>
          <a:blip r:embed="rId12" cstate="email">
            <a:extLst>
              <a:ext uri="{BEBA8EAE-BF5A-486C-A8C5-ECC9F3942E4B}">
                <a14:imgProps xmlns:a14="http://schemas.microsoft.com/office/drawing/2010/main">
                  <a14:imgLayer r:embed="rId13">
                    <a14:imgEffect>
                      <a14:colorTemperature colorTemp="5900"/>
                    </a14:imgEffect>
                  </a14:imgLayer>
                </a14:imgProps>
              </a:ext>
              <a:ext uri="{28A0092B-C50C-407E-A947-70E740481C1C}">
                <a14:useLocalDpi xmlns:a14="http://schemas.microsoft.com/office/drawing/2010/main"/>
              </a:ext>
            </a:extLst>
          </a:blip>
          <a:srcRect/>
          <a:stretch>
            <a:fillRect/>
          </a:stretch>
        </p:blipFill>
        <p:spPr bwMode="auto">
          <a:xfrm>
            <a:off x="2351584" y="1425997"/>
            <a:ext cx="7057704" cy="3696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3" name="Picture 4" descr="Risultati immagini per segna mappa">
            <a:hlinkClick r:id="rId14"/>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78" y="2141577"/>
            <a:ext cx="422720" cy="422665"/>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4" descr="Risultati immagini per segna mappa">
            <a:hlinkClick r:id="rId14"/>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98702" y="2505339"/>
            <a:ext cx="422720" cy="422665"/>
          </a:xfrm>
          <a:prstGeom prst="rect">
            <a:avLst/>
          </a:prstGeom>
          <a:noFill/>
          <a:extLst>
            <a:ext uri="{909E8E84-426E-40dd-AFC4-6F175D3DCCD1}">
              <a14:hiddenFill xmlns="" xmlns:a14="http://schemas.microsoft.com/office/drawing/2010/main">
                <a:solidFill>
                  <a:srgbClr val="FFFFFF"/>
                </a:solidFill>
              </a14:hiddenFill>
            </a:ext>
          </a:extLst>
        </p:spPr>
      </p:pic>
      <p:pic>
        <p:nvPicPr>
          <p:cNvPr id="85" name="Picture 4" descr="Risultati immagini per segna mappa">
            <a:hlinkClick r:id="rId14"/>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90014" y="3274036"/>
            <a:ext cx="422720" cy="422665"/>
          </a:xfrm>
          <a:prstGeom prst="rect">
            <a:avLst/>
          </a:prstGeom>
          <a:noFill/>
          <a:extLst>
            <a:ext uri="{909E8E84-426E-40dd-AFC4-6F175D3DCCD1}">
              <a14:hiddenFill xmlns="" xmlns:a14="http://schemas.microsoft.com/office/drawing/2010/main">
                <a:solidFill>
                  <a:srgbClr val="FFFFFF"/>
                </a:solidFill>
              </a14:hiddenFill>
            </a:ext>
          </a:extLst>
        </p:spPr>
      </p:pic>
      <p:pic>
        <p:nvPicPr>
          <p:cNvPr id="86" name="Picture 4" descr="Risultati immagini per segna mappa">
            <a:hlinkClick r:id="rId14"/>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2334" y="2087952"/>
            <a:ext cx="422720" cy="422665"/>
          </a:xfrm>
          <a:prstGeom prst="rect">
            <a:avLst/>
          </a:prstGeom>
          <a:noFill/>
          <a:extLst>
            <a:ext uri="{909E8E84-426E-40dd-AFC4-6F175D3DCCD1}">
              <a14:hiddenFill xmlns="" xmlns:a14="http://schemas.microsoft.com/office/drawing/2010/main">
                <a:solidFill>
                  <a:srgbClr val="FFFFFF"/>
                </a:solidFill>
              </a14:hiddenFill>
            </a:ext>
          </a:extLst>
        </p:spPr>
      </p:pic>
      <p:pic>
        <p:nvPicPr>
          <p:cNvPr id="87" name="Picture 4" descr="Risultati immagini per segna mappa">
            <a:hlinkClick r:id="rId14"/>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71519" y="2123590"/>
            <a:ext cx="422720" cy="422665"/>
          </a:xfrm>
          <a:prstGeom prst="rect">
            <a:avLst/>
          </a:prstGeom>
          <a:noFill/>
          <a:extLst>
            <a:ext uri="{909E8E84-426E-40dd-AFC4-6F175D3DCCD1}">
              <a14:hiddenFill xmlns="" xmlns:a14="http://schemas.microsoft.com/office/drawing/2010/main">
                <a:solidFill>
                  <a:srgbClr val="FFFFFF"/>
                </a:solidFill>
              </a14:hiddenFill>
            </a:ext>
          </a:extLst>
        </p:spPr>
      </p:pic>
      <p:pic>
        <p:nvPicPr>
          <p:cNvPr id="88" name="Picture 4" descr="Risultati immagini per segna mappa">
            <a:hlinkClick r:id="rId14"/>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99808" y="3920704"/>
            <a:ext cx="422720" cy="422665"/>
          </a:xfrm>
          <a:prstGeom prst="rect">
            <a:avLst/>
          </a:prstGeom>
          <a:noFill/>
          <a:extLst>
            <a:ext uri="{909E8E84-426E-40dd-AFC4-6F175D3DCCD1}">
              <a14:hiddenFill xmlns="" xmlns:a14="http://schemas.microsoft.com/office/drawing/2010/main">
                <a:solidFill>
                  <a:srgbClr val="FFFFFF"/>
                </a:solidFill>
              </a14:hiddenFill>
            </a:ext>
          </a:extLst>
        </p:spPr>
      </p:pic>
      <p:sp>
        <p:nvSpPr>
          <p:cNvPr id="89" name="Rectangle 7"/>
          <p:cNvSpPr>
            <a:spLocks noChangeArrowheads="1"/>
          </p:cNvSpPr>
          <p:nvPr/>
        </p:nvSpPr>
        <p:spPr bwMode="auto">
          <a:xfrm>
            <a:off x="2508246" y="5052431"/>
            <a:ext cx="6396066" cy="824841"/>
          </a:xfrm>
          <a:prstGeom prst="rect">
            <a:avLst/>
          </a:prstGeom>
          <a:solidFill>
            <a:schemeClr val="bg1"/>
          </a:solidFill>
          <a:ln w="9525" algn="ctr">
            <a:solidFill>
              <a:schemeClr val="bg1">
                <a:lumMod val="85000"/>
              </a:schemeClr>
            </a:solidFill>
            <a:miter lim="800000"/>
            <a:headEnd/>
            <a:tailEnd/>
          </a:ln>
          <a:effectLst/>
        </p:spPr>
        <p:txBody>
          <a:bodyPr wrap="square">
            <a:spAutoFit/>
          </a:bodyPr>
          <a:lstStyle/>
          <a:p>
            <a:pPr eaLnBrk="1" fontAlgn="auto" hangingPunct="1">
              <a:spcBef>
                <a:spcPct val="20000"/>
              </a:spcBef>
              <a:spcAft>
                <a:spcPts val="0"/>
              </a:spcAft>
              <a:defRPr/>
            </a:pPr>
            <a:r>
              <a:rPr lang="pt-BR" sz="1400" dirty="0">
                <a:solidFill>
                  <a:prstClr val="black">
                    <a:lumMod val="75000"/>
                    <a:lumOff val="25000"/>
                  </a:prstClr>
                </a:solidFill>
                <a:latin typeface="Arial" panose="020B0604020202020204" pitchFamily="34" charset="0"/>
                <a:ea typeface="+mn-ea"/>
                <a:cs typeface="Arial" panose="020B0604020202020204" pitchFamily="34" charset="0"/>
              </a:rPr>
              <a:t>Coordenadores de R&amp;D e sua equipe </a:t>
            </a:r>
            <a:r>
              <a:rPr lang="en-US" sz="1400" dirty="0">
                <a:solidFill>
                  <a:prstClr val="black">
                    <a:lumMod val="75000"/>
                    <a:lumOff val="25000"/>
                  </a:prstClr>
                </a:solidFill>
                <a:latin typeface="Arial" panose="020B0604020202020204" pitchFamily="34" charset="0"/>
                <a:ea typeface="+mn-ea"/>
                <a:cs typeface="Arial" panose="020B0604020202020204" pitchFamily="34" charset="0"/>
              </a:rPr>
              <a:t>(</a:t>
            </a:r>
            <a:r>
              <a:rPr lang="en-US" sz="1400" dirty="0" err="1">
                <a:solidFill>
                  <a:prstClr val="black">
                    <a:lumMod val="75000"/>
                    <a:lumOff val="25000"/>
                  </a:prstClr>
                </a:solidFill>
                <a:latin typeface="Arial" panose="020B0604020202020204" pitchFamily="34" charset="0"/>
                <a:ea typeface="+mn-ea"/>
                <a:cs typeface="Arial" panose="020B0604020202020204" pitchFamily="34" charset="0"/>
              </a:rPr>
              <a:t>assistentes</a:t>
            </a:r>
            <a:r>
              <a:rPr lang="en-US" sz="1400" dirty="0">
                <a:solidFill>
                  <a:prstClr val="black">
                    <a:lumMod val="75000"/>
                    <a:lumOff val="25000"/>
                  </a:prstClr>
                </a:solidFill>
                <a:latin typeface="Arial" panose="020B0604020202020204" pitchFamily="34" charset="0"/>
                <a:ea typeface="+mn-ea"/>
                <a:cs typeface="Arial" panose="020B0604020202020204" pitchFamily="34" charset="0"/>
              </a:rPr>
              <a:t> de </a:t>
            </a:r>
            <a:r>
              <a:rPr lang="en-US" sz="1400" dirty="0" err="1">
                <a:solidFill>
                  <a:prstClr val="black">
                    <a:lumMod val="75000"/>
                    <a:lumOff val="25000"/>
                  </a:prstClr>
                </a:solidFill>
                <a:latin typeface="Arial" panose="020B0604020202020204" pitchFamily="34" charset="0"/>
                <a:ea typeface="+mn-ea"/>
                <a:cs typeface="Arial" panose="020B0604020202020204" pitchFamily="34" charset="0"/>
              </a:rPr>
              <a:t>ensaios</a:t>
            </a:r>
            <a:r>
              <a:rPr lang="en-US" sz="1400" dirty="0">
                <a:solidFill>
                  <a:prstClr val="black">
                    <a:lumMod val="75000"/>
                    <a:lumOff val="25000"/>
                  </a:prstClr>
                </a:solidFill>
                <a:latin typeface="Arial" panose="020B0604020202020204" pitchFamily="34" charset="0"/>
                <a:ea typeface="+mn-ea"/>
                <a:cs typeface="Arial" panose="020B0604020202020204" pitchFamily="34" charset="0"/>
              </a:rPr>
              <a:t>)</a:t>
            </a:r>
          </a:p>
          <a:p>
            <a:pPr marL="742950" lvl="1" indent="-285750" eaLnBrk="1" fontAlgn="auto" hangingPunct="1">
              <a:spcBef>
                <a:spcPct val="20000"/>
              </a:spcBef>
              <a:spcAft>
                <a:spcPts val="0"/>
              </a:spcAft>
              <a:buFontTx/>
              <a:buChar char="-"/>
              <a:defRPr/>
            </a:pPr>
            <a:r>
              <a:rPr lang="pt-BR" sz="1400" b="0" dirty="0">
                <a:solidFill>
                  <a:prstClr val="black">
                    <a:lumMod val="75000"/>
                    <a:lumOff val="25000"/>
                  </a:prstClr>
                </a:solidFill>
                <a:latin typeface="Arial" panose="020B0604020202020204" pitchFamily="34" charset="0"/>
                <a:ea typeface="+mn-ea"/>
                <a:cs typeface="Arial" panose="020B0604020202020204" pitchFamily="34" charset="0"/>
                <a:sym typeface="Wingdings" panose="05000000000000000000" pitchFamily="2" charset="2"/>
              </a:rPr>
              <a:t>Áreas específicas</a:t>
            </a:r>
          </a:p>
          <a:p>
            <a:pPr marL="742950" lvl="1" indent="-285750" eaLnBrk="1" fontAlgn="auto" hangingPunct="1">
              <a:spcBef>
                <a:spcPct val="20000"/>
              </a:spcBef>
              <a:spcAft>
                <a:spcPts val="0"/>
              </a:spcAft>
              <a:buFontTx/>
              <a:buChar char="-"/>
              <a:defRPr/>
            </a:pPr>
            <a:r>
              <a:rPr lang="pt-BR" sz="1400" b="0" dirty="0">
                <a:solidFill>
                  <a:prstClr val="black">
                    <a:lumMod val="75000"/>
                    <a:lumOff val="25000"/>
                  </a:prstClr>
                </a:solidFill>
                <a:latin typeface="Arial" panose="020B0604020202020204" pitchFamily="34" charset="0"/>
                <a:ea typeface="+mn-ea"/>
                <a:cs typeface="Arial" panose="020B0604020202020204" pitchFamily="34" charset="0"/>
                <a:sym typeface="Wingdings" panose="05000000000000000000" pitchFamily="2" charset="2"/>
              </a:rPr>
              <a:t> - culturas mais relevantes</a:t>
            </a:r>
            <a:endParaRPr lang="en-US" sz="1400" b="0" dirty="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90" name="Rectangle 7"/>
          <p:cNvSpPr>
            <a:spLocks noChangeArrowheads="1"/>
          </p:cNvSpPr>
          <p:nvPr/>
        </p:nvSpPr>
        <p:spPr bwMode="auto">
          <a:xfrm>
            <a:off x="2384015" y="5201047"/>
            <a:ext cx="3240781" cy="781752"/>
          </a:xfrm>
          <a:prstGeom prst="rect">
            <a:avLst/>
          </a:prstGeom>
          <a:solidFill>
            <a:schemeClr val="bg1">
              <a:lumMod val="75000"/>
            </a:schemeClr>
          </a:solidFill>
          <a:ln w="9525" algn="ctr">
            <a:solidFill>
              <a:schemeClr val="bg1">
                <a:lumMod val="85000"/>
              </a:schemeClr>
            </a:solidFill>
            <a:miter lim="800000"/>
            <a:headEnd/>
            <a:tailEnd/>
          </a:ln>
          <a:effectLst/>
        </p:spPr>
        <p:txBody>
          <a:bodyPr wrap="square">
            <a:spAutoFit/>
          </a:bodyPr>
          <a:lstStyle/>
          <a:p>
            <a:pPr eaLnBrk="1" fontAlgn="auto" hangingPunct="1">
              <a:spcBef>
                <a:spcPct val="20000"/>
              </a:spcBef>
              <a:spcAft>
                <a:spcPts val="0"/>
              </a:spcAft>
              <a:defRPr/>
            </a:pPr>
            <a:r>
              <a:rPr lang="en-US" sz="1400" dirty="0">
                <a:solidFill>
                  <a:prstClr val="black">
                    <a:lumMod val="75000"/>
                    <a:lumOff val="25000"/>
                  </a:prstClr>
                </a:solidFill>
                <a:latin typeface="Arial" panose="020B0604020202020204" pitchFamily="34" charset="0"/>
                <a:ea typeface="+mn-ea"/>
                <a:cs typeface="Arial" panose="020B0604020202020204" pitchFamily="34" charset="0"/>
              </a:rPr>
              <a:t>R&amp;D </a:t>
            </a:r>
            <a:r>
              <a:rPr lang="en-US" sz="1400" dirty="0" err="1">
                <a:solidFill>
                  <a:prstClr val="black">
                    <a:lumMod val="75000"/>
                    <a:lumOff val="25000"/>
                  </a:prstClr>
                </a:solidFill>
                <a:latin typeface="Arial" panose="020B0604020202020204" pitchFamily="34" charset="0"/>
                <a:cs typeface="Arial" panose="020B0604020202020204" pitchFamily="34" charset="0"/>
              </a:rPr>
              <a:t>especialistas</a:t>
            </a:r>
            <a:r>
              <a:rPr lang="en-US" sz="1400" dirty="0">
                <a:solidFill>
                  <a:prstClr val="black">
                    <a:lumMod val="75000"/>
                    <a:lumOff val="25000"/>
                  </a:prstClr>
                </a:solidFill>
                <a:latin typeface="Arial" panose="020B0604020202020204" pitchFamily="34" charset="0"/>
                <a:ea typeface="+mn-ea"/>
                <a:cs typeface="Arial" panose="020B0604020202020204" pitchFamily="34" charset="0"/>
              </a:rPr>
              <a:t> </a:t>
            </a:r>
            <a:r>
              <a:rPr lang="en-US" sz="1400" dirty="0" err="1">
                <a:solidFill>
                  <a:prstClr val="black">
                    <a:lumMod val="75000"/>
                    <a:lumOff val="25000"/>
                  </a:prstClr>
                </a:solidFill>
                <a:latin typeface="Arial" panose="020B0604020202020204" pitchFamily="34" charset="0"/>
                <a:ea typeface="+mn-ea"/>
                <a:cs typeface="Arial" panose="020B0604020202020204" pitchFamily="34" charset="0"/>
              </a:rPr>
              <a:t>Agrônomos</a:t>
            </a:r>
            <a:endParaRPr lang="en-US" sz="1400" dirty="0">
              <a:solidFill>
                <a:prstClr val="black">
                  <a:lumMod val="75000"/>
                  <a:lumOff val="25000"/>
                </a:prstClr>
              </a:solidFill>
              <a:latin typeface="Arial" panose="020B0604020202020204" pitchFamily="34" charset="0"/>
              <a:ea typeface="+mn-ea"/>
              <a:cs typeface="Arial" panose="020B0604020202020204" pitchFamily="34" charset="0"/>
            </a:endParaRPr>
          </a:p>
          <a:p>
            <a:pPr eaLnBrk="1" fontAlgn="auto" hangingPunct="1">
              <a:spcBef>
                <a:spcPct val="20000"/>
              </a:spcBef>
              <a:spcAft>
                <a:spcPts val="0"/>
              </a:spcAft>
              <a:defRPr/>
            </a:pPr>
            <a:r>
              <a:rPr lang="pt-BR" sz="1400" b="0" dirty="0">
                <a:solidFill>
                  <a:prstClr val="black">
                    <a:lumMod val="75000"/>
                    <a:lumOff val="25000"/>
                  </a:prstClr>
                </a:solidFill>
                <a:latin typeface="Arial" panose="020B0604020202020204" pitchFamily="34" charset="0"/>
                <a:ea typeface="+mn-ea"/>
                <a:cs typeface="Arial" panose="020B0604020202020204" pitchFamily="34" charset="0"/>
                <a:sym typeface="Wingdings" panose="05000000000000000000" pitchFamily="2" charset="2"/>
              </a:rPr>
              <a:t>Outras áreas, de acordo com a necessidade</a:t>
            </a:r>
            <a:endParaRPr lang="en-US" sz="1400" b="0" dirty="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91" name="CasellaDiTesto 44"/>
          <p:cNvSpPr txBox="1"/>
          <p:nvPr/>
        </p:nvSpPr>
        <p:spPr>
          <a:xfrm>
            <a:off x="5850295" y="5201048"/>
            <a:ext cx="4219388" cy="1415772"/>
          </a:xfrm>
          <a:prstGeom prst="rect">
            <a:avLst/>
          </a:prstGeom>
          <a:solidFill>
            <a:schemeClr val="bg1">
              <a:lumMod val="75000"/>
            </a:schemeClr>
          </a:solidFill>
          <a:ln>
            <a:solidFill>
              <a:schemeClr val="bg1">
                <a:lumMod val="85000"/>
              </a:schemeClr>
            </a:solidFill>
          </a:ln>
        </p:spPr>
        <p:txBody>
          <a:bodyPr wrap="square" rtlCol="0">
            <a:spAutoFit/>
          </a:bodyPr>
          <a:lstStyle/>
          <a:p>
            <a:pPr eaLnBrk="1" fontAlgn="auto" hangingPunct="1">
              <a:spcBef>
                <a:spcPts val="0"/>
              </a:spcBef>
              <a:spcAft>
                <a:spcPts val="0"/>
              </a:spcAft>
            </a:pPr>
            <a:r>
              <a:rPr lang="it-IT" sz="1400" dirty="0">
                <a:solidFill>
                  <a:prstClr val="black">
                    <a:lumMod val="75000"/>
                    <a:lumOff val="25000"/>
                  </a:prstClr>
                </a:solidFill>
                <a:latin typeface="Arial" panose="020B0604020202020204" pitchFamily="34" charset="0"/>
                <a:ea typeface="+mn-ea"/>
                <a:cs typeface="Arial" panose="020B0604020202020204" pitchFamily="34" charset="0"/>
              </a:rPr>
              <a:t>Ensaios realizados : Internamente + Externo (Centros de pesquisas)</a:t>
            </a:r>
          </a:p>
          <a:p>
            <a:pPr eaLnBrk="1" fontAlgn="auto" hangingPunct="1">
              <a:spcBef>
                <a:spcPts val="0"/>
              </a:spcBef>
              <a:spcAft>
                <a:spcPts val="0"/>
              </a:spcAft>
            </a:pPr>
            <a:endParaRPr lang="it-IT" sz="200" dirty="0">
              <a:solidFill>
                <a:prstClr val="black">
                  <a:lumMod val="75000"/>
                  <a:lumOff val="25000"/>
                </a:prstClr>
              </a:solidFill>
              <a:latin typeface="Arial" panose="020B0604020202020204" pitchFamily="34" charset="0"/>
              <a:ea typeface="+mn-ea"/>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pPr>
            <a:r>
              <a:rPr lang="pt-BR" sz="1400" b="0" dirty="0">
                <a:solidFill>
                  <a:prstClr val="black">
                    <a:lumMod val="75000"/>
                    <a:lumOff val="25000"/>
                  </a:prstClr>
                </a:solidFill>
                <a:latin typeface="Arial" panose="020B0604020202020204" pitchFamily="34" charset="0"/>
                <a:ea typeface="+mn-ea"/>
                <a:cs typeface="Arial" panose="020B0604020202020204" pitchFamily="34" charset="0"/>
              </a:rPr>
              <a:t>Culturas hortícolas (estufa e campo aberto)</a:t>
            </a:r>
          </a:p>
          <a:p>
            <a:pPr marL="285750" indent="-285750" eaLnBrk="1" fontAlgn="auto" hangingPunct="1">
              <a:spcBef>
                <a:spcPts val="0"/>
              </a:spcBef>
              <a:spcAft>
                <a:spcPts val="0"/>
              </a:spcAft>
              <a:buFont typeface="Arial" panose="020B0604020202020204" pitchFamily="34" charset="0"/>
              <a:buChar char="•"/>
            </a:pPr>
            <a:r>
              <a:rPr lang="it-IT" sz="1400" b="0" dirty="0">
                <a:solidFill>
                  <a:prstClr val="black">
                    <a:lumMod val="75000"/>
                    <a:lumOff val="25000"/>
                  </a:prstClr>
                </a:solidFill>
                <a:latin typeface="Arial" panose="020B0604020202020204" pitchFamily="34" charset="0"/>
                <a:ea typeface="+mn-ea"/>
                <a:cs typeface="Arial" panose="020B0604020202020204" pitchFamily="34" charset="0"/>
              </a:rPr>
              <a:t>Grandes culturas</a:t>
            </a:r>
          </a:p>
          <a:p>
            <a:pPr marL="285750" indent="-285750" eaLnBrk="1" fontAlgn="auto" hangingPunct="1">
              <a:spcBef>
                <a:spcPts val="0"/>
              </a:spcBef>
              <a:spcAft>
                <a:spcPts val="0"/>
              </a:spcAft>
              <a:buFont typeface="Arial" panose="020B0604020202020204" pitchFamily="34" charset="0"/>
              <a:buChar char="•"/>
            </a:pPr>
            <a:r>
              <a:rPr lang="it-IT" sz="1400" b="0" dirty="0">
                <a:solidFill>
                  <a:prstClr val="black">
                    <a:lumMod val="75000"/>
                    <a:lumOff val="25000"/>
                  </a:prstClr>
                </a:solidFill>
                <a:latin typeface="Arial" panose="020B0604020202020204" pitchFamily="34" charset="0"/>
                <a:ea typeface="+mn-ea"/>
                <a:cs typeface="Arial" panose="020B0604020202020204" pitchFamily="34" charset="0"/>
              </a:rPr>
              <a:t>Pomares</a:t>
            </a:r>
          </a:p>
          <a:p>
            <a:pPr marL="285750" indent="-285750" eaLnBrk="1" fontAlgn="auto" hangingPunct="1">
              <a:spcBef>
                <a:spcPts val="0"/>
              </a:spcBef>
              <a:spcAft>
                <a:spcPts val="0"/>
              </a:spcAft>
              <a:buFont typeface="Arial" panose="020B0604020202020204" pitchFamily="34" charset="0"/>
              <a:buChar char="•"/>
            </a:pPr>
            <a:r>
              <a:rPr lang="pt-BR" sz="1400" b="0" dirty="0">
                <a:solidFill>
                  <a:prstClr val="black">
                    <a:lumMod val="75000"/>
                    <a:lumOff val="25000"/>
                  </a:prstClr>
                </a:solidFill>
                <a:latin typeface="Arial" panose="020B0604020202020204" pitchFamily="34" charset="0"/>
                <a:ea typeface="+mn-ea"/>
                <a:cs typeface="Arial" panose="020B0604020202020204" pitchFamily="34" charset="0"/>
              </a:rPr>
              <a:t>Culturas tropicais e </a:t>
            </a:r>
            <a:r>
              <a:rPr lang="pt-BR" sz="1400" b="0" dirty="0" err="1">
                <a:solidFill>
                  <a:prstClr val="black">
                    <a:lumMod val="75000"/>
                    <a:lumOff val="25000"/>
                  </a:prstClr>
                </a:solidFill>
                <a:latin typeface="Arial" panose="020B0604020202020204" pitchFamily="34" charset="0"/>
                <a:ea typeface="+mn-ea"/>
                <a:cs typeface="Arial" panose="020B0604020202020204" pitchFamily="34" charset="0"/>
              </a:rPr>
              <a:t>semi</a:t>
            </a:r>
            <a:r>
              <a:rPr lang="pt-BR" sz="1400" b="0" dirty="0">
                <a:solidFill>
                  <a:prstClr val="black">
                    <a:lumMod val="75000"/>
                    <a:lumOff val="25000"/>
                  </a:prstClr>
                </a:solidFill>
                <a:latin typeface="Arial" panose="020B0604020202020204" pitchFamily="34" charset="0"/>
                <a:ea typeface="+mn-ea"/>
                <a:cs typeface="Arial" panose="020B0604020202020204" pitchFamily="34" charset="0"/>
              </a:rPr>
              <a:t> tropicais</a:t>
            </a:r>
            <a:endParaRPr lang="it-IT" sz="1400" b="0" dirty="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93" name="CasellaDiTesto 18"/>
          <p:cNvSpPr txBox="1"/>
          <p:nvPr/>
        </p:nvSpPr>
        <p:spPr>
          <a:xfrm>
            <a:off x="10283984" y="4149080"/>
            <a:ext cx="1656184" cy="792089"/>
          </a:xfrm>
          <a:prstGeom prst="rect">
            <a:avLst/>
          </a:prstGeom>
          <a:solidFill>
            <a:srgbClr val="235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sz="195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it-IT" sz="1600" dirty="0"/>
              <a:t>VALIDAÇÃO</a:t>
            </a:r>
          </a:p>
        </p:txBody>
      </p:sp>
      <p:sp>
        <p:nvSpPr>
          <p:cNvPr id="94" name="Bent-Up Arrow 93"/>
          <p:cNvSpPr/>
          <p:nvPr/>
        </p:nvSpPr>
        <p:spPr bwMode="auto">
          <a:xfrm>
            <a:off x="10077548" y="4985023"/>
            <a:ext cx="1347044" cy="936104"/>
          </a:xfrm>
          <a:prstGeom prst="bentUpArrow">
            <a:avLst>
              <a:gd name="adj1" fmla="val 21521"/>
              <a:gd name="adj2" fmla="val 27254"/>
              <a:gd name="adj3" fmla="val 31244"/>
            </a:avLst>
          </a:prstGeom>
          <a:solidFill>
            <a:schemeClr val="accent5">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59" name="CasellaDiTesto 1">
            <a:extLst>
              <a:ext uri="{FF2B5EF4-FFF2-40B4-BE49-F238E27FC236}">
                <a16:creationId xmlns:a16="http://schemas.microsoft.com/office/drawing/2014/main" id="{C3B28902-33F8-48E0-AD39-EE09AF56657B}"/>
              </a:ext>
            </a:extLst>
          </p:cNvPr>
          <p:cNvSpPr txBox="1"/>
          <p:nvPr/>
        </p:nvSpPr>
        <p:spPr>
          <a:xfrm>
            <a:off x="413116" y="116632"/>
            <a:ext cx="9139263"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PLATAFORMA TECNOLÓGICA P&amp;D GLOBAL</a:t>
            </a:r>
          </a:p>
        </p:txBody>
      </p:sp>
      <p:grpSp>
        <p:nvGrpSpPr>
          <p:cNvPr id="60" name="Gruppo 1">
            <a:extLst>
              <a:ext uri="{FF2B5EF4-FFF2-40B4-BE49-F238E27FC236}">
                <a16:creationId xmlns:a16="http://schemas.microsoft.com/office/drawing/2014/main" id="{3DA4D408-9954-4986-AE2D-A2A1D7E36DD0}"/>
              </a:ext>
            </a:extLst>
          </p:cNvPr>
          <p:cNvGrpSpPr/>
          <p:nvPr/>
        </p:nvGrpSpPr>
        <p:grpSpPr>
          <a:xfrm>
            <a:off x="479376" y="622205"/>
            <a:ext cx="5760640" cy="381775"/>
            <a:chOff x="551384" y="1052736"/>
            <a:chExt cx="5540375" cy="381775"/>
          </a:xfrm>
        </p:grpSpPr>
        <p:sp>
          <p:nvSpPr>
            <p:cNvPr id="68" name="Pentagon 41">
              <a:extLst>
                <a:ext uri="{FF2B5EF4-FFF2-40B4-BE49-F238E27FC236}">
                  <a16:creationId xmlns:a16="http://schemas.microsoft.com/office/drawing/2014/main" id="{CE1CC7C0-F7D5-4141-BBB4-D1309877F4A3}"/>
                </a:ext>
              </a:extLst>
            </p:cNvPr>
            <p:cNvSpPr/>
            <p:nvPr/>
          </p:nvSpPr>
          <p:spPr bwMode="auto">
            <a:xfrm>
              <a:off x="551384" y="1052736"/>
              <a:ext cx="936104" cy="360040"/>
            </a:xfrm>
            <a:prstGeom prst="homePlate">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69" name="Chevron 42">
              <a:extLst>
                <a:ext uri="{FF2B5EF4-FFF2-40B4-BE49-F238E27FC236}">
                  <a16:creationId xmlns:a16="http://schemas.microsoft.com/office/drawing/2014/main" id="{BD1F27CD-E3D9-4193-B269-BF4504BD55E9}"/>
                </a:ext>
              </a:extLst>
            </p:cNvPr>
            <p:cNvSpPr/>
            <p:nvPr/>
          </p:nvSpPr>
          <p:spPr bwMode="auto">
            <a:xfrm>
              <a:off x="141548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0" name="Chevron 43">
              <a:extLst>
                <a:ext uri="{FF2B5EF4-FFF2-40B4-BE49-F238E27FC236}">
                  <a16:creationId xmlns:a16="http://schemas.microsoft.com/office/drawing/2014/main" id="{8CDA1C1E-B11D-4862-8B02-961255E5F671}"/>
                </a:ext>
              </a:extLst>
            </p:cNvPr>
            <p:cNvSpPr/>
            <p:nvPr/>
          </p:nvSpPr>
          <p:spPr bwMode="auto">
            <a:xfrm>
              <a:off x="249560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1" name="Chevron 44">
              <a:extLst>
                <a:ext uri="{FF2B5EF4-FFF2-40B4-BE49-F238E27FC236}">
                  <a16:creationId xmlns:a16="http://schemas.microsoft.com/office/drawing/2014/main" id="{657BB0DB-0C4E-435B-B518-5FBC905EB48E}"/>
                </a:ext>
              </a:extLst>
            </p:cNvPr>
            <p:cNvSpPr/>
            <p:nvPr/>
          </p:nvSpPr>
          <p:spPr bwMode="auto">
            <a:xfrm>
              <a:off x="3575720" y="1052736"/>
              <a:ext cx="1152128" cy="360040"/>
            </a:xfrm>
            <a:prstGeom prst="chevron">
              <a:avLst/>
            </a:prstGeom>
            <a:solidFill>
              <a:srgbClr val="4597A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2" name="Chevron 45">
              <a:extLst>
                <a:ext uri="{FF2B5EF4-FFF2-40B4-BE49-F238E27FC236}">
                  <a16:creationId xmlns:a16="http://schemas.microsoft.com/office/drawing/2014/main" id="{6054CA10-1CC3-40EC-A631-60E82A083B7B}"/>
                </a:ext>
              </a:extLst>
            </p:cNvPr>
            <p:cNvSpPr/>
            <p:nvPr/>
          </p:nvSpPr>
          <p:spPr bwMode="auto">
            <a:xfrm>
              <a:off x="4655840" y="1052736"/>
              <a:ext cx="1152128" cy="360040"/>
            </a:xfrm>
            <a:prstGeom prst="chevron">
              <a:avLst/>
            </a:prstGeom>
            <a:solidFill>
              <a:srgbClr val="4597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73" name="TextBox 46">
              <a:extLst>
                <a:ext uri="{FF2B5EF4-FFF2-40B4-BE49-F238E27FC236}">
                  <a16:creationId xmlns:a16="http://schemas.microsoft.com/office/drawing/2014/main" id="{98718E57-73E9-4285-B7CF-2F38EE2408D5}"/>
                </a:ext>
              </a:extLst>
            </p:cNvPr>
            <p:cNvSpPr txBox="1"/>
            <p:nvPr/>
          </p:nvSpPr>
          <p:spPr>
            <a:xfrm>
              <a:off x="551384" y="1124744"/>
              <a:ext cx="936103" cy="215444"/>
            </a:xfrm>
            <a:prstGeom prst="rect">
              <a:avLst/>
            </a:prstGeom>
            <a:noFill/>
          </p:spPr>
          <p:txBody>
            <a:bodyPr wrap="square" rtlCol="0">
              <a:spAutoFit/>
            </a:bodyPr>
            <a:lstStyle/>
            <a:p>
              <a:r>
                <a:rPr lang="en-US" sz="800" dirty="0">
                  <a:solidFill>
                    <a:schemeClr val="bg1"/>
                  </a:solidFill>
                </a:rPr>
                <a:t>DESCOBERTA</a:t>
              </a:r>
            </a:p>
          </p:txBody>
        </p:sp>
        <p:sp>
          <p:nvSpPr>
            <p:cNvPr id="75" name="TextBox 47">
              <a:extLst>
                <a:ext uri="{FF2B5EF4-FFF2-40B4-BE49-F238E27FC236}">
                  <a16:creationId xmlns:a16="http://schemas.microsoft.com/office/drawing/2014/main" id="{05F2CC35-BA12-4F70-A168-E640F38E2702}"/>
                </a:ext>
              </a:extLst>
            </p:cNvPr>
            <p:cNvSpPr txBox="1"/>
            <p:nvPr/>
          </p:nvSpPr>
          <p:spPr>
            <a:xfrm>
              <a:off x="1520950" y="1124744"/>
              <a:ext cx="1018227" cy="215444"/>
            </a:xfrm>
            <a:prstGeom prst="rect">
              <a:avLst/>
            </a:prstGeom>
            <a:noFill/>
          </p:spPr>
          <p:txBody>
            <a:bodyPr wrap="none" rtlCol="0">
              <a:spAutoFit/>
            </a:bodyPr>
            <a:lstStyle/>
            <a:p>
              <a:r>
                <a:rPr lang="en-US" sz="800" dirty="0">
                  <a:solidFill>
                    <a:schemeClr val="bg1"/>
                  </a:solidFill>
                </a:rPr>
                <a:t>PROTOTIPAGEM</a:t>
              </a:r>
            </a:p>
          </p:txBody>
        </p:sp>
        <p:sp>
          <p:nvSpPr>
            <p:cNvPr id="78" name="TextBox 48">
              <a:extLst>
                <a:ext uri="{FF2B5EF4-FFF2-40B4-BE49-F238E27FC236}">
                  <a16:creationId xmlns:a16="http://schemas.microsoft.com/office/drawing/2014/main" id="{C2F7E658-1BD6-4EE1-9E42-241425924AD9}"/>
                </a:ext>
              </a:extLst>
            </p:cNvPr>
            <p:cNvSpPr txBox="1"/>
            <p:nvPr/>
          </p:nvSpPr>
          <p:spPr>
            <a:xfrm>
              <a:off x="2781504" y="1052736"/>
              <a:ext cx="955596" cy="369332"/>
            </a:xfrm>
            <a:prstGeom prst="rect">
              <a:avLst/>
            </a:prstGeom>
            <a:noFill/>
          </p:spPr>
          <p:txBody>
            <a:bodyPr wrap="square" rtlCol="0">
              <a:spAutoFit/>
            </a:bodyPr>
            <a:lstStyle/>
            <a:p>
              <a:r>
                <a:rPr lang="en-US" sz="900" dirty="0">
                  <a:solidFill>
                    <a:schemeClr val="bg1"/>
                  </a:solidFill>
                </a:rPr>
                <a:t>TRIAGEM BIOLÓGICA</a:t>
              </a:r>
            </a:p>
          </p:txBody>
        </p:sp>
        <p:sp>
          <p:nvSpPr>
            <p:cNvPr id="92" name="TextBox 49">
              <a:extLst>
                <a:ext uri="{FF2B5EF4-FFF2-40B4-BE49-F238E27FC236}">
                  <a16:creationId xmlns:a16="http://schemas.microsoft.com/office/drawing/2014/main" id="{70ED95D6-015E-48DD-ADCC-BA298911BD89}"/>
                </a:ext>
              </a:extLst>
            </p:cNvPr>
            <p:cNvSpPr txBox="1"/>
            <p:nvPr/>
          </p:nvSpPr>
          <p:spPr>
            <a:xfrm>
              <a:off x="3728418" y="1065179"/>
              <a:ext cx="1008112" cy="369332"/>
            </a:xfrm>
            <a:prstGeom prst="rect">
              <a:avLst/>
            </a:prstGeom>
            <a:noFill/>
          </p:spPr>
          <p:txBody>
            <a:bodyPr wrap="square" rtlCol="0">
              <a:spAutoFit/>
            </a:bodyPr>
            <a:lstStyle/>
            <a:p>
              <a:r>
                <a:rPr lang="en-US" sz="900" dirty="0">
                  <a:solidFill>
                    <a:schemeClr val="bg1"/>
                  </a:solidFill>
                </a:rPr>
                <a:t>SCREENING PRIMÁRIO</a:t>
              </a:r>
            </a:p>
          </p:txBody>
        </p:sp>
        <p:sp>
          <p:nvSpPr>
            <p:cNvPr id="95" name="TextBox 50">
              <a:extLst>
                <a:ext uri="{FF2B5EF4-FFF2-40B4-BE49-F238E27FC236}">
                  <a16:creationId xmlns:a16="http://schemas.microsoft.com/office/drawing/2014/main" id="{D6BD1CAF-E975-413B-9B2F-683296E6E8D8}"/>
                </a:ext>
              </a:extLst>
            </p:cNvPr>
            <p:cNvSpPr txBox="1"/>
            <p:nvPr/>
          </p:nvSpPr>
          <p:spPr>
            <a:xfrm>
              <a:off x="4795615" y="1052736"/>
              <a:ext cx="1296144" cy="338554"/>
            </a:xfrm>
            <a:prstGeom prst="rect">
              <a:avLst/>
            </a:prstGeom>
            <a:noFill/>
          </p:spPr>
          <p:txBody>
            <a:bodyPr wrap="square" rtlCol="0">
              <a:spAutoFit/>
            </a:bodyPr>
            <a:lstStyle/>
            <a:p>
              <a:r>
                <a:rPr lang="en-US" sz="800" dirty="0">
                  <a:solidFill>
                    <a:schemeClr val="bg1"/>
                  </a:solidFill>
                </a:rPr>
                <a:t>TESTE EM CAMPO ABERTO</a:t>
              </a:r>
            </a:p>
          </p:txBody>
        </p:sp>
      </p:grpSp>
    </p:spTree>
    <p:extLst>
      <p:ext uri="{BB962C8B-B14F-4D97-AF65-F5344CB8AC3E}">
        <p14:creationId xmlns:p14="http://schemas.microsoft.com/office/powerpoint/2010/main" val="352730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10"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10" presetClass="entr" presetSubtype="0" fill="hold"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500"/>
                                        <p:tgtEl>
                                          <p:spTgt spid="85"/>
                                        </p:tgtEl>
                                      </p:cBhvr>
                                    </p:animEffect>
                                  </p:childTnLst>
                                </p:cTn>
                              </p:par>
                              <p:par>
                                <p:cTn id="26" presetID="10" presetClass="entr" presetSubtype="0" fill="hold"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500"/>
                                        <p:tgtEl>
                                          <p:spTgt spid="8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0"/>
                                        </p:tgtEl>
                                        <p:attrNameLst>
                                          <p:attrName>style.visibility</p:attrName>
                                        </p:attrNameLst>
                                      </p:cBhvr>
                                      <p:to>
                                        <p:strVal val="visible"/>
                                      </p:to>
                                    </p:set>
                                    <p:animEffect transition="in" filter="fade">
                                      <p:cBhvr>
                                        <p:cTn id="36" dur="500"/>
                                        <p:tgtEl>
                                          <p:spTgt spid="9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500"/>
                                        <p:tgtEl>
                                          <p:spTgt spid="9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9" grpId="0" animBg="1"/>
      <p:bldP spid="90" grpId="0" animBg="1"/>
      <p:bldP spid="91" grpId="0" animBg="1"/>
      <p:bldP spid="93" grpId="0" animBg="1"/>
      <p:bldP spid="9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4AD0877-5DC2-4607-9B42-471C97200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4337" y="188640"/>
            <a:ext cx="7832356" cy="5472608"/>
          </a:xfrm>
          <a:prstGeom prst="rect">
            <a:avLst/>
          </a:prstGeom>
        </p:spPr>
      </p:pic>
    </p:spTree>
    <p:extLst>
      <p:ext uri="{BB962C8B-B14F-4D97-AF65-F5344CB8AC3E}">
        <p14:creationId xmlns:p14="http://schemas.microsoft.com/office/powerpoint/2010/main" val="3063285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767408" y="1268760"/>
            <a:ext cx="1737976" cy="400110"/>
          </a:xfrm>
          <a:prstGeom prst="rect">
            <a:avLst/>
          </a:prstGeom>
        </p:spPr>
        <p:txBody>
          <a:bodyPr wrap="none">
            <a:spAutoFit/>
          </a:bodyPr>
          <a:lstStyle/>
          <a:p>
            <a:pPr eaLnBrk="1" fontAlgn="auto" hangingPunct="1">
              <a:spcBef>
                <a:spcPts val="0"/>
              </a:spcBef>
              <a:spcAft>
                <a:spcPts val="0"/>
              </a:spcAft>
            </a:pPr>
            <a:r>
              <a:rPr lang="it-IT" sz="2000" kern="0" dirty="0">
                <a:solidFill>
                  <a:schemeClr val="bg2">
                    <a:lumMod val="75000"/>
                  </a:schemeClr>
                </a:solidFill>
                <a:latin typeface="+mj-lt"/>
                <a:cs typeface="Arial"/>
                <a:sym typeface="Arial"/>
              </a:rPr>
              <a:t>NO PASSADO: </a:t>
            </a:r>
            <a:endParaRPr lang="en-US" sz="2000" kern="0" dirty="0">
              <a:solidFill>
                <a:schemeClr val="bg2">
                  <a:lumMod val="75000"/>
                </a:schemeClr>
              </a:solidFill>
              <a:latin typeface="+mj-lt"/>
              <a:cs typeface="Arial"/>
              <a:sym typeface="Arial"/>
            </a:endParaRPr>
          </a:p>
        </p:txBody>
      </p:sp>
      <p:pic>
        <p:nvPicPr>
          <p:cNvPr id="1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189" y="1952837"/>
            <a:ext cx="5021371" cy="1188131"/>
          </a:xfrm>
          <a:prstGeom prst="rect">
            <a:avLst/>
          </a:prstGeom>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Freccia a destra 19"/>
          <p:cNvSpPr/>
          <p:nvPr/>
        </p:nvSpPr>
        <p:spPr bwMode="auto">
          <a:xfrm rot="5400000">
            <a:off x="8112224" y="3356992"/>
            <a:ext cx="864096" cy="576064"/>
          </a:xfrm>
          <a:prstGeom prst="rightArrow">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pic>
        <p:nvPicPr>
          <p:cNvPr id="2" name="Picture 1" descr="snake_oil_a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359" y="1700808"/>
            <a:ext cx="2470177" cy="3816424"/>
          </a:xfrm>
          <a:prstGeom prst="rect">
            <a:avLst/>
          </a:prstGeom>
        </p:spPr>
      </p:pic>
      <p:pic>
        <p:nvPicPr>
          <p:cNvPr id="1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4112" y="764704"/>
            <a:ext cx="3024336" cy="943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bwMode="auto">
          <a:xfrm>
            <a:off x="5951984" y="1844824"/>
            <a:ext cx="5328592" cy="1368152"/>
          </a:xfrm>
          <a:prstGeom prst="rect">
            <a:avLst/>
          </a:prstGeom>
          <a:noFill/>
          <a:ln w="952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9" name="Rectangle 18"/>
          <p:cNvSpPr/>
          <p:nvPr/>
        </p:nvSpPr>
        <p:spPr bwMode="auto">
          <a:xfrm>
            <a:off x="5591943" y="4149079"/>
            <a:ext cx="6264697" cy="1573143"/>
          </a:xfrm>
          <a:prstGeom prst="rect">
            <a:avLst/>
          </a:prstGeom>
          <a:solidFill>
            <a:schemeClr val="accent3">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1" name="Rettangolo 13"/>
          <p:cNvSpPr/>
          <p:nvPr/>
        </p:nvSpPr>
        <p:spPr>
          <a:xfrm>
            <a:off x="5735960" y="4244895"/>
            <a:ext cx="5688632" cy="1477328"/>
          </a:xfrm>
          <a:prstGeom prst="rect">
            <a:avLst/>
          </a:prstGeom>
        </p:spPr>
        <p:txBody>
          <a:bodyPr wrap="square">
            <a:spAutoFit/>
          </a:bodyPr>
          <a:lstStyle/>
          <a:p>
            <a:pPr algn="ctr"/>
            <a:r>
              <a:rPr lang="pt-BR" sz="1800" b="0" dirty="0"/>
              <a:t>A presença de alguns produtos desqualificados no mercado compromete a comercialização para todos os participantes, o que faz com que muitos </a:t>
            </a:r>
            <a:r>
              <a:rPr lang="pt-BR" sz="1800" b="0" dirty="0" err="1"/>
              <a:t>bioestimulantes</a:t>
            </a:r>
            <a:r>
              <a:rPr lang="pt-BR" sz="1800" b="0" dirty="0"/>
              <a:t>, como um todo, sejam considerados “água de batata”.</a:t>
            </a:r>
            <a:endParaRPr lang="en-US" sz="1800" b="0" dirty="0"/>
          </a:p>
        </p:txBody>
      </p:sp>
      <p:pic>
        <p:nvPicPr>
          <p:cNvPr id="4" name="Picture 3" descr="seo-snake-oil-1288x724.jpg"/>
          <p:cNvPicPr>
            <a:picLocks noChangeAspect="1"/>
          </p:cNvPicPr>
          <p:nvPr/>
        </p:nvPicPr>
        <p:blipFill rotWithShape="1">
          <a:blip r:embed="rId5" cstate="email">
            <a:extLst>
              <a:ext uri="{28A0092B-C50C-407E-A947-70E740481C1C}">
                <a14:useLocalDpi xmlns:a14="http://schemas.microsoft.com/office/drawing/2010/main"/>
              </a:ext>
            </a:extLst>
          </a:blip>
          <a:srcRect r="1901"/>
          <a:stretch/>
        </p:blipFill>
        <p:spPr>
          <a:xfrm>
            <a:off x="3135195" y="4149080"/>
            <a:ext cx="2312733" cy="1368152"/>
          </a:xfrm>
          <a:prstGeom prst="rect">
            <a:avLst/>
          </a:prstGeom>
          <a:ln w="19050" cmpd="sng">
            <a:solidFill>
              <a:schemeClr val="accent4">
                <a:lumMod val="95000"/>
                <a:lumOff val="5000"/>
              </a:schemeClr>
            </a:solidFill>
          </a:ln>
        </p:spPr>
      </p:pic>
      <p:sp>
        <p:nvSpPr>
          <p:cNvPr id="16" name="CasellaDiTesto 1">
            <a:extLst>
              <a:ext uri="{FF2B5EF4-FFF2-40B4-BE49-F238E27FC236}">
                <a16:creationId xmlns:a16="http://schemas.microsoft.com/office/drawing/2014/main" id="{80BDBE06-B155-40B8-B89D-1749B361E20E}"/>
              </a:ext>
            </a:extLst>
          </p:cNvPr>
          <p:cNvSpPr txBox="1"/>
          <p:nvPr/>
        </p:nvSpPr>
        <p:spPr>
          <a:xfrm>
            <a:off x="432048" y="548680"/>
            <a:ext cx="11856640" cy="400110"/>
          </a:xfrm>
          <a:prstGeom prst="rect">
            <a:avLst/>
          </a:prstGeom>
          <a:noFill/>
        </p:spPr>
        <p:txBody>
          <a:bodyPr wrap="square" rtlCol="0">
            <a:spAutoFit/>
          </a:bodyPr>
          <a:lstStyle/>
          <a:p>
            <a:r>
              <a:rPr lang="en-US" sz="2000" dirty="0">
                <a:solidFill>
                  <a:schemeClr val="bg1">
                    <a:lumMod val="50000"/>
                  </a:schemeClr>
                </a:solidFill>
                <a:latin typeface="Arial"/>
              </a:rPr>
              <a:t>DEFINIÇÃO</a:t>
            </a:r>
            <a:endParaRPr lang="it-IT" sz="2000" dirty="0">
              <a:solidFill>
                <a:schemeClr val="bg1">
                  <a:lumMod val="50000"/>
                </a:schemeClr>
              </a:solidFill>
              <a:latin typeface="Arial"/>
            </a:endParaRPr>
          </a:p>
        </p:txBody>
      </p:sp>
      <p:sp>
        <p:nvSpPr>
          <p:cNvPr id="17" name="CasellaDiTesto 5">
            <a:extLst>
              <a:ext uri="{FF2B5EF4-FFF2-40B4-BE49-F238E27FC236}">
                <a16:creationId xmlns:a16="http://schemas.microsoft.com/office/drawing/2014/main" id="{0C81A969-F283-4BE5-8DF4-47F1CBB9E781}"/>
              </a:ext>
            </a:extLst>
          </p:cNvPr>
          <p:cNvSpPr txBox="1"/>
          <p:nvPr/>
        </p:nvSpPr>
        <p:spPr>
          <a:xfrm>
            <a:off x="420619" y="188640"/>
            <a:ext cx="8843731"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BIOESTIMULANTES DE PLANTAS</a:t>
            </a:r>
          </a:p>
        </p:txBody>
      </p:sp>
    </p:spTree>
    <p:extLst>
      <p:ext uri="{BB962C8B-B14F-4D97-AF65-F5344CB8AC3E}">
        <p14:creationId xmlns:p14="http://schemas.microsoft.com/office/powerpoint/2010/main" val="60442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9" grpId="0" animBg="1"/>
      <p:bldP spid="2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6A90B5B-41B8-4FC8-B9F8-B93A40364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6368" y="1866279"/>
            <a:ext cx="5142851" cy="2891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ttangolo con angoli arrotondati 5">
            <a:extLst>
              <a:ext uri="{FF2B5EF4-FFF2-40B4-BE49-F238E27FC236}">
                <a16:creationId xmlns:a16="http://schemas.microsoft.com/office/drawing/2014/main" id="{04A0AB10-2758-4C4F-AB7A-100C5CB4F681}"/>
              </a:ext>
            </a:extLst>
          </p:cNvPr>
          <p:cNvSpPr/>
          <p:nvPr/>
        </p:nvSpPr>
        <p:spPr>
          <a:xfrm>
            <a:off x="107458" y="3215439"/>
            <a:ext cx="2714829" cy="1040559"/>
          </a:xfrm>
          <a:prstGeom prst="roundRect">
            <a:avLst/>
          </a:prstGeom>
          <a:solidFill>
            <a:srgbClr val="246A45"/>
          </a:solidFill>
          <a:ln>
            <a:solidFill>
              <a:srgbClr val="246A4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600" dirty="0">
                <a:latin typeface="Arial" panose="020B0604020202020204" pitchFamily="34" charset="0"/>
                <a:cs typeface="Arial" panose="020B0604020202020204" pitchFamily="34" charset="0"/>
              </a:rPr>
              <a:t>Cada embalagem exatamente com os mesmos ativos e composição</a:t>
            </a:r>
            <a:endParaRPr lang="en-GB" sz="1600" dirty="0">
              <a:latin typeface="Arial" panose="020B0604020202020204" pitchFamily="34" charset="0"/>
              <a:cs typeface="Arial" panose="020B0604020202020204" pitchFamily="34" charset="0"/>
            </a:endParaRPr>
          </a:p>
        </p:txBody>
      </p:sp>
      <p:sp>
        <p:nvSpPr>
          <p:cNvPr id="10" name="Rettangolo con angoli arrotondati 5">
            <a:extLst>
              <a:ext uri="{FF2B5EF4-FFF2-40B4-BE49-F238E27FC236}">
                <a16:creationId xmlns:a16="http://schemas.microsoft.com/office/drawing/2014/main" id="{04A0AB10-2758-4C4F-AB7A-100C5CB4F681}"/>
              </a:ext>
            </a:extLst>
          </p:cNvPr>
          <p:cNvSpPr/>
          <p:nvPr/>
        </p:nvSpPr>
        <p:spPr>
          <a:xfrm>
            <a:off x="3206052" y="4429252"/>
            <a:ext cx="3185236" cy="792051"/>
          </a:xfrm>
          <a:prstGeom prst="roundRect">
            <a:avLst/>
          </a:prstGeom>
          <a:solidFill>
            <a:srgbClr val="246A45"/>
          </a:solidFill>
          <a:ln>
            <a:solidFill>
              <a:srgbClr val="246A4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600" dirty="0">
                <a:latin typeface="Arial" panose="020B0604020202020204" pitchFamily="34" charset="0"/>
                <a:cs typeface="Arial" panose="020B0604020202020204" pitchFamily="34" charset="0"/>
              </a:rPr>
              <a:t>Cada ativo com o seu papel específico estudado</a:t>
            </a:r>
            <a:endParaRPr lang="en-GB" sz="1600" dirty="0">
              <a:latin typeface="Arial" panose="020B0604020202020204" pitchFamily="34" charset="0"/>
              <a:cs typeface="Arial" panose="020B0604020202020204" pitchFamily="34" charset="0"/>
            </a:endParaRPr>
          </a:p>
        </p:txBody>
      </p:sp>
      <p:sp>
        <p:nvSpPr>
          <p:cNvPr id="14" name="Rettangolo con angoli arrotondati 5">
            <a:extLst>
              <a:ext uri="{FF2B5EF4-FFF2-40B4-BE49-F238E27FC236}">
                <a16:creationId xmlns:a16="http://schemas.microsoft.com/office/drawing/2014/main" id="{04A0AB10-2758-4C4F-AB7A-100C5CB4F681}"/>
              </a:ext>
            </a:extLst>
          </p:cNvPr>
          <p:cNvSpPr/>
          <p:nvPr/>
        </p:nvSpPr>
        <p:spPr>
          <a:xfrm>
            <a:off x="7607571" y="5230827"/>
            <a:ext cx="3816424" cy="792051"/>
          </a:xfrm>
          <a:prstGeom prst="roundRect">
            <a:avLst/>
          </a:prstGeom>
          <a:solidFill>
            <a:srgbClr val="246A45"/>
          </a:solidFill>
          <a:ln>
            <a:solidFill>
              <a:srgbClr val="246A4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600" dirty="0">
                <a:latin typeface="Arial" panose="020B0604020202020204" pitchFamily="34" charset="0"/>
                <a:cs typeface="Arial" panose="020B0604020202020204" pitchFamily="34" charset="0"/>
              </a:rPr>
              <a:t>Cada papel estudado para um alvo específico e posicionamento</a:t>
            </a:r>
            <a:endParaRPr lang="en-US" sz="1600" dirty="0">
              <a:latin typeface="Arial" panose="020B0604020202020204" pitchFamily="34" charset="0"/>
              <a:cs typeface="Arial" panose="020B0604020202020204" pitchFamily="34" charset="0"/>
            </a:endParaRPr>
          </a:p>
        </p:txBody>
      </p:sp>
      <p:grpSp>
        <p:nvGrpSpPr>
          <p:cNvPr id="5" name="Gruppo 4">
            <a:extLst>
              <a:ext uri="{FF2B5EF4-FFF2-40B4-BE49-F238E27FC236}">
                <a16:creationId xmlns:a16="http://schemas.microsoft.com/office/drawing/2014/main" id="{FA05A9CD-3C3A-445D-B159-FE54971D5684}"/>
              </a:ext>
            </a:extLst>
          </p:cNvPr>
          <p:cNvGrpSpPr/>
          <p:nvPr/>
        </p:nvGrpSpPr>
        <p:grpSpPr>
          <a:xfrm>
            <a:off x="3092027" y="620688"/>
            <a:ext cx="3413287" cy="3312368"/>
            <a:chOff x="3836261" y="501755"/>
            <a:chExt cx="3707440" cy="3460844"/>
          </a:xfrm>
        </p:grpSpPr>
        <p:pic>
          <p:nvPicPr>
            <p:cNvPr id="8" name="Picture 15" descr="PPT_sfondo">
              <a:extLst>
                <a:ext uri="{FF2B5EF4-FFF2-40B4-BE49-F238E27FC236}">
                  <a16:creationId xmlns:a16="http://schemas.microsoft.com/office/drawing/2014/main" id="{0E51C7F5-A32E-4E6A-AFE9-82E08C3FEAC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836261" y="501755"/>
              <a:ext cx="3707440" cy="3460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120" descr="1">
              <a:extLst>
                <a:ext uri="{FF2B5EF4-FFF2-40B4-BE49-F238E27FC236}">
                  <a16:creationId xmlns:a16="http://schemas.microsoft.com/office/drawing/2014/main" id="{0F7E882B-3BE6-4211-8B6F-29B0E9F935E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65420" y="947448"/>
              <a:ext cx="1236074" cy="111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mark-chromosome">
              <a:extLst>
                <a:ext uri="{FF2B5EF4-FFF2-40B4-BE49-F238E27FC236}">
                  <a16:creationId xmlns:a16="http://schemas.microsoft.com/office/drawing/2014/main" id="{BC7EC89E-C875-4931-A709-3CBAB059DBF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0625" y="2379649"/>
              <a:ext cx="1818712" cy="1248930"/>
            </a:xfrm>
            <a:prstGeom prst="rect">
              <a:avLst/>
            </a:prstGeom>
            <a:noFill/>
            <a:ln>
              <a:noFill/>
            </a:ln>
            <a:effectLst>
              <a:outerShdw blurRad="63500" dist="38094" dir="5400000" algn="ctr" rotWithShape="0">
                <a:srgbClr val="000000">
                  <a:alpha val="74997"/>
                </a:srgbClr>
              </a:outerShdw>
            </a:effectLst>
            <a:extLst/>
          </p:spPr>
        </p:pic>
        <p:pic>
          <p:nvPicPr>
            <p:cNvPr id="12" name="Picture 19" descr="DNA">
              <a:extLst>
                <a:ext uri="{FF2B5EF4-FFF2-40B4-BE49-F238E27FC236}">
                  <a16:creationId xmlns:a16="http://schemas.microsoft.com/office/drawing/2014/main" id="{CCA00090-A837-4B3B-85B5-81689C4CACB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25301" y="1033248"/>
              <a:ext cx="315219" cy="110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6">
              <a:extLst>
                <a:ext uri="{FF2B5EF4-FFF2-40B4-BE49-F238E27FC236}">
                  <a16:creationId xmlns:a16="http://schemas.microsoft.com/office/drawing/2014/main" id="{7ECFD517-5E1E-4523-8E23-8533BE24D2A1}"/>
                </a:ext>
              </a:extLst>
            </p:cNvPr>
            <p:cNvSpPr txBox="1">
              <a:spLocks noChangeArrowheads="1"/>
            </p:cNvSpPr>
            <p:nvPr/>
          </p:nvSpPr>
          <p:spPr bwMode="auto">
            <a:xfrm>
              <a:off x="4450057" y="3010644"/>
              <a:ext cx="1066800" cy="26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pPr>
                <a:spcBef>
                  <a:spcPct val="50000"/>
                </a:spcBef>
              </a:pPr>
              <a:r>
                <a:rPr lang="it-IT" altLang="it-IT" sz="1050" dirty="0" err="1">
                  <a:solidFill>
                    <a:schemeClr val="bg1"/>
                  </a:solidFill>
                  <a:latin typeface="Arial Narrow" pitchFamily="112" charset="0"/>
                </a:rPr>
                <a:t>Chromosomes</a:t>
              </a:r>
              <a:endParaRPr lang="it-IT" altLang="it-IT" sz="1050" dirty="0">
                <a:solidFill>
                  <a:schemeClr val="bg1"/>
                </a:solidFill>
                <a:latin typeface="Arial Narrow" pitchFamily="112" charset="0"/>
              </a:endParaRPr>
            </a:p>
          </p:txBody>
        </p:sp>
        <p:pic>
          <p:nvPicPr>
            <p:cNvPr id="15" name="Picture 37" descr="mark-chromosome">
              <a:extLst>
                <a:ext uri="{FF2B5EF4-FFF2-40B4-BE49-F238E27FC236}">
                  <a16:creationId xmlns:a16="http://schemas.microsoft.com/office/drawing/2014/main" id="{6360945A-BB00-41E8-8B52-2D8EB6BFA04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58030" y="1988144"/>
              <a:ext cx="907331" cy="622440"/>
            </a:xfrm>
            <a:prstGeom prst="rect">
              <a:avLst/>
            </a:prstGeom>
            <a:noFill/>
            <a:ln>
              <a:noFill/>
            </a:ln>
            <a:effectLst>
              <a:outerShdw blurRad="63500" dist="38094" dir="5400000" algn="ctr" rotWithShape="0">
                <a:srgbClr val="000000">
                  <a:alpha val="74997"/>
                </a:srgbClr>
              </a:outerShdw>
            </a:effectLst>
            <a:extLst/>
          </p:spPr>
        </p:pic>
        <p:sp>
          <p:nvSpPr>
            <p:cNvPr id="16" name="Text Box 38">
              <a:extLst>
                <a:ext uri="{FF2B5EF4-FFF2-40B4-BE49-F238E27FC236}">
                  <a16:creationId xmlns:a16="http://schemas.microsoft.com/office/drawing/2014/main" id="{5A4068D3-F249-40E9-9785-EC2528694B24}"/>
                </a:ext>
              </a:extLst>
            </p:cNvPr>
            <p:cNvSpPr txBox="1">
              <a:spLocks noChangeArrowheads="1"/>
            </p:cNvSpPr>
            <p:nvPr/>
          </p:nvSpPr>
          <p:spPr bwMode="auto">
            <a:xfrm>
              <a:off x="5498847" y="1379935"/>
              <a:ext cx="685800" cy="57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pPr>
                <a:spcBef>
                  <a:spcPct val="50000"/>
                </a:spcBef>
              </a:pPr>
              <a:r>
                <a:rPr lang="it-IT" altLang="it-IT" sz="1200" dirty="0">
                  <a:solidFill>
                    <a:schemeClr val="bg1"/>
                  </a:solidFill>
                  <a:latin typeface="Arial Narrow" pitchFamily="112" charset="0"/>
                </a:rPr>
                <a:t>Cell</a:t>
              </a:r>
            </a:p>
            <a:p>
              <a:pPr>
                <a:spcBef>
                  <a:spcPct val="50000"/>
                </a:spcBef>
              </a:pPr>
              <a:endParaRPr lang="it-IT" altLang="it-IT" sz="1200" dirty="0">
                <a:solidFill>
                  <a:schemeClr val="bg1"/>
                </a:solidFill>
                <a:latin typeface="Arial Narrow" pitchFamily="112" charset="0"/>
              </a:endParaRPr>
            </a:p>
          </p:txBody>
        </p:sp>
        <p:grpSp>
          <p:nvGrpSpPr>
            <p:cNvPr id="17" name="Group 26">
              <a:extLst>
                <a:ext uri="{FF2B5EF4-FFF2-40B4-BE49-F238E27FC236}">
                  <a16:creationId xmlns:a16="http://schemas.microsoft.com/office/drawing/2014/main" id="{5524B7A6-EF65-477B-B59A-A0B9D4E3E9FB}"/>
                </a:ext>
              </a:extLst>
            </p:cNvPr>
            <p:cNvGrpSpPr>
              <a:grpSpLocks/>
            </p:cNvGrpSpPr>
            <p:nvPr/>
          </p:nvGrpSpPr>
          <p:grpSpPr bwMode="auto">
            <a:xfrm>
              <a:off x="4726760" y="1217464"/>
              <a:ext cx="609600" cy="585788"/>
              <a:chOff x="768" y="432"/>
              <a:chExt cx="960" cy="960"/>
            </a:xfrm>
          </p:grpSpPr>
          <p:sp>
            <p:nvSpPr>
              <p:cNvPr id="18" name="Oval 24">
                <a:extLst>
                  <a:ext uri="{FF2B5EF4-FFF2-40B4-BE49-F238E27FC236}">
                    <a16:creationId xmlns:a16="http://schemas.microsoft.com/office/drawing/2014/main" id="{8C31224B-E4AF-4042-9C6E-9387EFC4E20A}"/>
                  </a:ext>
                </a:extLst>
              </p:cNvPr>
              <p:cNvSpPr>
                <a:spLocks noChangeArrowheads="1"/>
              </p:cNvSpPr>
              <p:nvPr/>
            </p:nvSpPr>
            <p:spPr bwMode="auto">
              <a:xfrm>
                <a:off x="816" y="479"/>
                <a:ext cx="865" cy="866"/>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endParaRPr lang="it-IT" altLang="it-IT" baseline="30000"/>
              </a:p>
            </p:txBody>
          </p:sp>
          <p:sp>
            <p:nvSpPr>
              <p:cNvPr id="19" name="Oval 25">
                <a:extLst>
                  <a:ext uri="{FF2B5EF4-FFF2-40B4-BE49-F238E27FC236}">
                    <a16:creationId xmlns:a16="http://schemas.microsoft.com/office/drawing/2014/main" id="{62537C9A-5511-4CED-8F51-9DA1ED69B201}"/>
                  </a:ext>
                </a:extLst>
              </p:cNvPr>
              <p:cNvSpPr>
                <a:spLocks noChangeArrowheads="1"/>
              </p:cNvSpPr>
              <p:nvPr/>
            </p:nvSpPr>
            <p:spPr bwMode="auto">
              <a:xfrm>
                <a:off x="768" y="432"/>
                <a:ext cx="960" cy="960"/>
              </a:xfrm>
              <a:prstGeom prst="ellipse">
                <a:avLst/>
              </a:prstGeom>
              <a:noFill/>
              <a:ln w="1905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endParaRPr lang="it-IT" altLang="it-IT" baseline="30000"/>
              </a:p>
            </p:txBody>
          </p:sp>
        </p:grpSp>
        <p:grpSp>
          <p:nvGrpSpPr>
            <p:cNvPr id="24" name="Group 26">
              <a:extLst>
                <a:ext uri="{FF2B5EF4-FFF2-40B4-BE49-F238E27FC236}">
                  <a16:creationId xmlns:a16="http://schemas.microsoft.com/office/drawing/2014/main" id="{97E9FB21-28EE-432F-9B4D-D2BE84DAF626}"/>
                </a:ext>
              </a:extLst>
            </p:cNvPr>
            <p:cNvGrpSpPr>
              <a:grpSpLocks/>
            </p:cNvGrpSpPr>
            <p:nvPr/>
          </p:nvGrpSpPr>
          <p:grpSpPr bwMode="auto">
            <a:xfrm>
              <a:off x="4812347" y="1898411"/>
              <a:ext cx="1811754" cy="1801159"/>
              <a:chOff x="768" y="432"/>
              <a:chExt cx="960" cy="960"/>
            </a:xfrm>
          </p:grpSpPr>
          <p:sp>
            <p:nvSpPr>
              <p:cNvPr id="25" name="Oval 24">
                <a:extLst>
                  <a:ext uri="{FF2B5EF4-FFF2-40B4-BE49-F238E27FC236}">
                    <a16:creationId xmlns:a16="http://schemas.microsoft.com/office/drawing/2014/main" id="{634E6ECD-E603-4217-8D01-7F74112D4001}"/>
                  </a:ext>
                </a:extLst>
              </p:cNvPr>
              <p:cNvSpPr>
                <a:spLocks noChangeArrowheads="1"/>
              </p:cNvSpPr>
              <p:nvPr/>
            </p:nvSpPr>
            <p:spPr bwMode="auto">
              <a:xfrm>
                <a:off x="816" y="480"/>
                <a:ext cx="863" cy="864"/>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endParaRPr lang="it-IT" altLang="it-IT" baseline="30000"/>
              </a:p>
            </p:txBody>
          </p:sp>
          <p:sp>
            <p:nvSpPr>
              <p:cNvPr id="26" name="Oval 25">
                <a:extLst>
                  <a:ext uri="{FF2B5EF4-FFF2-40B4-BE49-F238E27FC236}">
                    <a16:creationId xmlns:a16="http://schemas.microsoft.com/office/drawing/2014/main" id="{5CC0A8AF-AD17-4CCA-9FD8-3BA47BDA9216}"/>
                  </a:ext>
                </a:extLst>
              </p:cNvPr>
              <p:cNvSpPr>
                <a:spLocks noChangeArrowheads="1"/>
              </p:cNvSpPr>
              <p:nvPr/>
            </p:nvSpPr>
            <p:spPr bwMode="auto">
              <a:xfrm>
                <a:off x="768" y="432"/>
                <a:ext cx="960" cy="960"/>
              </a:xfrm>
              <a:prstGeom prst="ellipse">
                <a:avLst/>
              </a:prstGeom>
              <a:noFill/>
              <a:ln w="1905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endParaRPr lang="it-IT" altLang="it-IT" baseline="30000"/>
              </a:p>
            </p:txBody>
          </p:sp>
        </p:grpSp>
        <p:sp>
          <p:nvSpPr>
            <p:cNvPr id="27" name="Line 91">
              <a:extLst>
                <a:ext uri="{FF2B5EF4-FFF2-40B4-BE49-F238E27FC236}">
                  <a16:creationId xmlns:a16="http://schemas.microsoft.com/office/drawing/2014/main" id="{FE757175-AC0B-4CCD-AEA9-5F51689D97AA}"/>
                </a:ext>
              </a:extLst>
            </p:cNvPr>
            <p:cNvSpPr>
              <a:spLocks noChangeShapeType="1"/>
            </p:cNvSpPr>
            <p:nvPr/>
          </p:nvSpPr>
          <p:spPr bwMode="auto">
            <a:xfrm flipV="1">
              <a:off x="5819756" y="1917478"/>
              <a:ext cx="613069" cy="693106"/>
            </a:xfrm>
            <a:prstGeom prst="line">
              <a:avLst/>
            </a:prstGeom>
            <a:noFill/>
            <a:ln w="19050" cap="rnd">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8" name="Text Box 33">
              <a:extLst>
                <a:ext uri="{FF2B5EF4-FFF2-40B4-BE49-F238E27FC236}">
                  <a16:creationId xmlns:a16="http://schemas.microsoft.com/office/drawing/2014/main" id="{0CC63EF1-6295-47B8-B050-B9D56B1D0FAE}"/>
                </a:ext>
              </a:extLst>
            </p:cNvPr>
            <p:cNvSpPr txBox="1">
              <a:spLocks noChangeArrowheads="1"/>
            </p:cNvSpPr>
            <p:nvPr/>
          </p:nvSpPr>
          <p:spPr bwMode="auto">
            <a:xfrm>
              <a:off x="6567930" y="2170467"/>
              <a:ext cx="503098" cy="25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112" charset="-128"/>
                </a:defRPr>
              </a:lvl1pPr>
              <a:lvl2pPr marL="742950" indent="-285750">
                <a:defRPr sz="2400">
                  <a:solidFill>
                    <a:schemeClr val="tx1"/>
                  </a:solidFill>
                  <a:latin typeface="Arial" charset="0"/>
                  <a:ea typeface="ＭＳ Ｐゴシック" pitchFamily="112" charset="-128"/>
                </a:defRPr>
              </a:lvl2pPr>
              <a:lvl3pPr marL="1143000" indent="-228600">
                <a:defRPr sz="2400">
                  <a:solidFill>
                    <a:schemeClr val="tx1"/>
                  </a:solidFill>
                  <a:latin typeface="Arial" charset="0"/>
                  <a:ea typeface="ＭＳ Ｐゴシック" pitchFamily="112" charset="-128"/>
                </a:defRPr>
              </a:lvl3pPr>
              <a:lvl4pPr marL="1600200" indent="-228600">
                <a:defRPr sz="2400">
                  <a:solidFill>
                    <a:schemeClr val="tx1"/>
                  </a:solidFill>
                  <a:latin typeface="Arial" charset="0"/>
                  <a:ea typeface="ＭＳ Ｐゴシック" pitchFamily="112" charset="-128"/>
                </a:defRPr>
              </a:lvl4pPr>
              <a:lvl5pPr marL="2057400" indent="-228600">
                <a:defRPr sz="24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2" charset="-128"/>
                </a:defRPr>
              </a:lvl9pPr>
            </a:lstStyle>
            <a:p>
              <a:pPr>
                <a:spcBef>
                  <a:spcPct val="50000"/>
                </a:spcBef>
              </a:pPr>
              <a:r>
                <a:rPr lang="it-IT" altLang="it-IT" sz="1000" dirty="0">
                  <a:solidFill>
                    <a:schemeClr val="bg1"/>
                  </a:solidFill>
                  <a:latin typeface="Arial Narrow" pitchFamily="112" charset="0"/>
                </a:rPr>
                <a:t>DNA</a:t>
              </a:r>
              <a:endParaRPr lang="it-IT" altLang="it-IT" sz="1000" dirty="0">
                <a:solidFill>
                  <a:srgbClr val="20423E"/>
                </a:solidFill>
                <a:latin typeface="Arial Narrow" pitchFamily="112" charset="0"/>
              </a:endParaRPr>
            </a:p>
          </p:txBody>
        </p:sp>
      </p:grpSp>
      <p:sp>
        <p:nvSpPr>
          <p:cNvPr id="31" name="Freccia angolare in su 30">
            <a:extLst>
              <a:ext uri="{FF2B5EF4-FFF2-40B4-BE49-F238E27FC236}">
                <a16:creationId xmlns:a16="http://schemas.microsoft.com/office/drawing/2014/main" id="{CF1B8A73-A0F9-4F6B-BB0F-D3D80B662835}"/>
              </a:ext>
            </a:extLst>
          </p:cNvPr>
          <p:cNvSpPr/>
          <p:nvPr/>
        </p:nvSpPr>
        <p:spPr>
          <a:xfrm rot="5400000">
            <a:off x="1649092" y="3986098"/>
            <a:ext cx="684901" cy="1440162"/>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F4DA5D60-EF46-4133-AADE-392C96BE6136}"/>
              </a:ext>
            </a:extLst>
          </p:cNvPr>
          <p:cNvSpPr/>
          <p:nvPr/>
        </p:nvSpPr>
        <p:spPr>
          <a:xfrm>
            <a:off x="2395662" y="3681311"/>
            <a:ext cx="641659" cy="574688"/>
          </a:xfrm>
          <a:prstGeom prst="ellipse">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246A45"/>
                </a:solidFill>
                <a:latin typeface="Arial" panose="020B0604020202020204" pitchFamily="34" charset="0"/>
                <a:cs typeface="Arial" panose="020B0604020202020204" pitchFamily="34" charset="0"/>
              </a:rPr>
              <a:t>1</a:t>
            </a:r>
          </a:p>
        </p:txBody>
      </p:sp>
      <p:sp>
        <p:nvSpPr>
          <p:cNvPr id="33" name="Ovale 32">
            <a:extLst>
              <a:ext uri="{FF2B5EF4-FFF2-40B4-BE49-F238E27FC236}">
                <a16:creationId xmlns:a16="http://schemas.microsoft.com/office/drawing/2014/main" id="{CC290080-58F4-4D13-8BB6-DF9BF18007A1}"/>
              </a:ext>
            </a:extLst>
          </p:cNvPr>
          <p:cNvSpPr/>
          <p:nvPr/>
        </p:nvSpPr>
        <p:spPr>
          <a:xfrm>
            <a:off x="5951985" y="4855104"/>
            <a:ext cx="641659" cy="574688"/>
          </a:xfrm>
          <a:prstGeom prst="ellipse">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246A45"/>
                </a:solidFill>
                <a:latin typeface="Arial" panose="020B0604020202020204" pitchFamily="34" charset="0"/>
                <a:cs typeface="Arial" panose="020B0604020202020204" pitchFamily="34" charset="0"/>
              </a:rPr>
              <a:t>2</a:t>
            </a:r>
          </a:p>
        </p:txBody>
      </p:sp>
      <p:sp>
        <p:nvSpPr>
          <p:cNvPr id="34" name="Ovale 33">
            <a:extLst>
              <a:ext uri="{FF2B5EF4-FFF2-40B4-BE49-F238E27FC236}">
                <a16:creationId xmlns:a16="http://schemas.microsoft.com/office/drawing/2014/main" id="{99E9D4C0-E193-4238-BF11-7FF24821C523}"/>
              </a:ext>
            </a:extLst>
          </p:cNvPr>
          <p:cNvSpPr/>
          <p:nvPr/>
        </p:nvSpPr>
        <p:spPr>
          <a:xfrm>
            <a:off x="10992544" y="5627446"/>
            <a:ext cx="641659" cy="574688"/>
          </a:xfrm>
          <a:prstGeom prst="ellipse">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246A45"/>
                </a:solidFill>
                <a:latin typeface="Arial" panose="020B0604020202020204" pitchFamily="34" charset="0"/>
                <a:cs typeface="Arial" panose="020B0604020202020204" pitchFamily="34" charset="0"/>
              </a:rPr>
              <a:t>3</a:t>
            </a:r>
          </a:p>
        </p:txBody>
      </p:sp>
      <p:sp>
        <p:nvSpPr>
          <p:cNvPr id="35" name="Freccia angolare in su 34">
            <a:extLst>
              <a:ext uri="{FF2B5EF4-FFF2-40B4-BE49-F238E27FC236}">
                <a16:creationId xmlns:a16="http://schemas.microsoft.com/office/drawing/2014/main" id="{D017F7AC-59F4-4F33-8BE5-198608922982}"/>
              </a:ext>
            </a:extLst>
          </p:cNvPr>
          <p:cNvSpPr/>
          <p:nvPr/>
        </p:nvSpPr>
        <p:spPr>
          <a:xfrm rot="5400000">
            <a:off x="5203454" y="5139602"/>
            <a:ext cx="684901" cy="1440162"/>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E9D42E09-BF03-41E7-9570-C59BB2BF1C8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40808" y="-1221751"/>
            <a:ext cx="4912289" cy="4912289"/>
          </a:xfrm>
          <a:prstGeom prst="rect">
            <a:avLst/>
          </a:prstGeom>
        </p:spPr>
      </p:pic>
    </p:spTree>
    <p:extLst>
      <p:ext uri="{BB962C8B-B14F-4D97-AF65-F5344CB8AC3E}">
        <p14:creationId xmlns:p14="http://schemas.microsoft.com/office/powerpoint/2010/main" val="40717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31" grpId="0" animBg="1"/>
      <p:bldP spid="32" grpId="0" animBg="1"/>
      <p:bldP spid="33" grpId="0" animBg="1"/>
      <p:bldP spid="34" grpId="0" animBg="1"/>
      <p:bldP spid="3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c.torriero\Documents\grafiche_GC\PPT_PAPER_GC\shutterstock_174264146.jp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630922" y="1052736"/>
            <a:ext cx="2232539" cy="2232248"/>
          </a:xfrm>
          <a:prstGeom prst="rect">
            <a:avLst/>
          </a:prstGeom>
          <a:noFill/>
          <a:ln>
            <a:noFill/>
          </a:ln>
        </p:spPr>
      </p:pic>
      <p:sp>
        <p:nvSpPr>
          <p:cNvPr id="3" name="CasellaDiTesto 2"/>
          <p:cNvSpPr txBox="1"/>
          <p:nvPr/>
        </p:nvSpPr>
        <p:spPr>
          <a:xfrm>
            <a:off x="431406" y="588892"/>
            <a:ext cx="9913653" cy="4712316"/>
          </a:xfrm>
          <a:prstGeom prst="rect">
            <a:avLst/>
          </a:prstGeom>
          <a:noFill/>
        </p:spPr>
        <p:txBody>
          <a:bodyPr wrap="square" rtlCol="0">
            <a:spAutoFit/>
          </a:bodyPr>
          <a:lstStyle/>
          <a:p>
            <a:pPr>
              <a:lnSpc>
                <a:spcPts val="9000"/>
              </a:lnSpc>
            </a:pPr>
            <a:r>
              <a:rPr lang="it-IT" sz="10000" b="1" dirty="0">
                <a:ln w="19050">
                  <a:solidFill>
                    <a:schemeClr val="tx1">
                      <a:lumMod val="50000"/>
                      <a:lumOff val="50000"/>
                    </a:schemeClr>
                  </a:solidFill>
                </a:ln>
                <a:solidFill>
                  <a:schemeClr val="tx1">
                    <a:lumMod val="50000"/>
                    <a:lumOff val="50000"/>
                  </a:schemeClr>
                </a:solidFill>
                <a:latin typeface="Arial" pitchFamily="34" charset="0"/>
                <a:cs typeface="Arial" pitchFamily="34" charset="0"/>
              </a:rPr>
              <a:t>WIN</a:t>
            </a:r>
            <a:r>
              <a:rPr lang="it-IT" sz="10000" dirty="0">
                <a:ln>
                  <a:solidFill>
                    <a:schemeClr val="bg1"/>
                  </a:solidFill>
                </a:ln>
                <a:solidFill>
                  <a:schemeClr val="tx1">
                    <a:lumMod val="50000"/>
                    <a:lumOff val="50000"/>
                  </a:schemeClr>
                </a:solidFill>
                <a:latin typeface="Arial" pitchFamily="34" charset="0"/>
                <a:cs typeface="Arial" pitchFamily="34" charset="0"/>
              </a:rPr>
              <a:t>THE</a:t>
            </a:r>
          </a:p>
          <a:p>
            <a:pPr>
              <a:lnSpc>
                <a:spcPts val="9000"/>
              </a:lnSpc>
            </a:pPr>
            <a:r>
              <a:rPr lang="it-IT" sz="10000" b="1" dirty="0">
                <a:ln w="19050">
                  <a:solidFill>
                    <a:schemeClr val="tx1">
                      <a:lumMod val="50000"/>
                      <a:lumOff val="50000"/>
                    </a:schemeClr>
                  </a:solidFill>
                </a:ln>
                <a:solidFill>
                  <a:schemeClr val="tx1">
                    <a:lumMod val="50000"/>
                    <a:lumOff val="50000"/>
                  </a:schemeClr>
                </a:solidFill>
                <a:latin typeface="Arial" pitchFamily="34" charset="0"/>
                <a:cs typeface="Arial" pitchFamily="34" charset="0"/>
              </a:rPr>
              <a:t>GL</a:t>
            </a:r>
            <a:r>
              <a:rPr lang="it-IT" sz="10000" dirty="0">
                <a:ln>
                  <a:solidFill>
                    <a:schemeClr val="bg1"/>
                  </a:solidFill>
                </a:ln>
                <a:solidFill>
                  <a:schemeClr val="tx1">
                    <a:lumMod val="50000"/>
                    <a:lumOff val="50000"/>
                  </a:schemeClr>
                </a:solidFill>
                <a:latin typeface="Arial" pitchFamily="34" charset="0"/>
                <a:cs typeface="Arial" pitchFamily="34" charset="0"/>
              </a:rPr>
              <a:t>   </a:t>
            </a:r>
            <a:r>
              <a:rPr lang="it-IT" sz="10000" b="1" dirty="0">
                <a:ln w="19050">
                  <a:solidFill>
                    <a:schemeClr val="tx1">
                      <a:lumMod val="50000"/>
                      <a:lumOff val="50000"/>
                    </a:schemeClr>
                  </a:solidFill>
                </a:ln>
                <a:solidFill>
                  <a:schemeClr val="tx1">
                    <a:lumMod val="50000"/>
                    <a:lumOff val="50000"/>
                  </a:schemeClr>
                </a:solidFill>
                <a:latin typeface="Arial" pitchFamily="34" charset="0"/>
                <a:cs typeface="Arial" pitchFamily="34" charset="0"/>
              </a:rPr>
              <a:t>BAL</a:t>
            </a:r>
          </a:p>
          <a:p>
            <a:pPr>
              <a:lnSpc>
                <a:spcPts val="9000"/>
              </a:lnSpc>
            </a:pPr>
            <a:r>
              <a:rPr lang="it-IT" sz="10000" b="1" dirty="0">
                <a:ln w="19050">
                  <a:solidFill>
                    <a:schemeClr val="tx1">
                      <a:lumMod val="50000"/>
                      <a:lumOff val="50000"/>
                    </a:schemeClr>
                  </a:solidFill>
                </a:ln>
                <a:solidFill>
                  <a:schemeClr val="tx1">
                    <a:lumMod val="50000"/>
                    <a:lumOff val="50000"/>
                  </a:schemeClr>
                </a:solidFill>
                <a:latin typeface="Arial" pitchFamily="34" charset="0"/>
                <a:cs typeface="Arial" pitchFamily="34" charset="0"/>
              </a:rPr>
              <a:t>CHA</a:t>
            </a:r>
            <a:r>
              <a:rPr lang="it-IT" sz="10000" dirty="0">
                <a:ln>
                  <a:solidFill>
                    <a:schemeClr val="bg1"/>
                  </a:solidFill>
                </a:ln>
                <a:solidFill>
                  <a:schemeClr val="tx1">
                    <a:lumMod val="50000"/>
                    <a:lumOff val="50000"/>
                  </a:schemeClr>
                </a:solidFill>
                <a:latin typeface="Arial" pitchFamily="34" charset="0"/>
                <a:cs typeface="Arial" pitchFamily="34" charset="0"/>
              </a:rPr>
              <a:t>LLE</a:t>
            </a:r>
            <a:r>
              <a:rPr lang="it-IT" sz="10000" b="1" dirty="0">
                <a:ln w="19050">
                  <a:solidFill>
                    <a:schemeClr val="tx1">
                      <a:lumMod val="50000"/>
                      <a:lumOff val="50000"/>
                    </a:schemeClr>
                  </a:solidFill>
                </a:ln>
                <a:solidFill>
                  <a:schemeClr val="tx1">
                    <a:lumMod val="50000"/>
                    <a:lumOff val="50000"/>
                  </a:schemeClr>
                </a:solidFill>
                <a:latin typeface="Arial" pitchFamily="34" charset="0"/>
                <a:cs typeface="Arial" pitchFamily="34" charset="0"/>
              </a:rPr>
              <a:t>NGE</a:t>
            </a:r>
          </a:p>
          <a:p>
            <a:pPr>
              <a:lnSpc>
                <a:spcPts val="9000"/>
              </a:lnSpc>
            </a:pPr>
            <a:r>
              <a:rPr lang="it-IT" sz="10000" dirty="0">
                <a:ln>
                  <a:solidFill>
                    <a:schemeClr val="bg1"/>
                  </a:solidFill>
                </a:ln>
                <a:solidFill>
                  <a:schemeClr val="tx1">
                    <a:lumMod val="50000"/>
                    <a:lumOff val="50000"/>
                  </a:schemeClr>
                </a:solidFill>
                <a:latin typeface="Arial" pitchFamily="34" charset="0"/>
                <a:cs typeface="Arial" pitchFamily="34" charset="0"/>
              </a:rPr>
              <a:t>TOGETHER</a:t>
            </a:r>
          </a:p>
        </p:txBody>
      </p:sp>
      <p:pic>
        <p:nvPicPr>
          <p:cNvPr id="4" name="Picture 3" descr="C:\Users\c.torriero\Desktop\materiale per etichette\New_Logo_VALAGRO.jp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94697" y="5445224"/>
            <a:ext cx="3768220" cy="1063302"/>
          </a:xfrm>
          <a:prstGeom prst="rect">
            <a:avLst/>
          </a:prstGeom>
          <a:noFill/>
          <a:ln>
            <a:noFill/>
          </a:ln>
        </p:spPr>
      </p:pic>
    </p:spTree>
    <p:extLst>
      <p:ext uri="{BB962C8B-B14F-4D97-AF65-F5344CB8AC3E}">
        <p14:creationId xmlns:p14="http://schemas.microsoft.com/office/powerpoint/2010/main" val="2237237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767408" y="1268760"/>
            <a:ext cx="1737976" cy="400110"/>
          </a:xfrm>
          <a:prstGeom prst="rect">
            <a:avLst/>
          </a:prstGeom>
        </p:spPr>
        <p:txBody>
          <a:bodyPr wrap="none">
            <a:spAutoFit/>
          </a:bodyPr>
          <a:lstStyle/>
          <a:p>
            <a:pPr eaLnBrk="1" fontAlgn="auto" hangingPunct="1">
              <a:spcBef>
                <a:spcPts val="0"/>
              </a:spcBef>
              <a:spcAft>
                <a:spcPts val="0"/>
              </a:spcAft>
            </a:pPr>
            <a:r>
              <a:rPr lang="it-IT" sz="2000" kern="0" dirty="0">
                <a:solidFill>
                  <a:schemeClr val="bg2">
                    <a:lumMod val="75000"/>
                  </a:schemeClr>
                </a:solidFill>
                <a:latin typeface="+mj-lt"/>
                <a:cs typeface="Arial"/>
                <a:sym typeface="Arial"/>
              </a:rPr>
              <a:t>NO PASSADO: </a:t>
            </a:r>
            <a:endParaRPr lang="en-US" sz="2000" kern="0" dirty="0">
              <a:solidFill>
                <a:schemeClr val="bg2">
                  <a:lumMod val="75000"/>
                </a:schemeClr>
              </a:solidFill>
              <a:latin typeface="+mj-lt"/>
              <a:cs typeface="Arial"/>
              <a:sym typeface="Arial"/>
            </a:endParaRPr>
          </a:p>
        </p:txBody>
      </p:sp>
      <p:pic>
        <p:nvPicPr>
          <p:cNvPr id="1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189" y="1952837"/>
            <a:ext cx="5021371" cy="1188131"/>
          </a:xfrm>
          <a:prstGeom prst="rect">
            <a:avLst/>
          </a:prstGeom>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Freccia a destra 19"/>
          <p:cNvSpPr/>
          <p:nvPr/>
        </p:nvSpPr>
        <p:spPr bwMode="auto">
          <a:xfrm rot="5400000">
            <a:off x="8112224" y="3356992"/>
            <a:ext cx="864096" cy="576064"/>
          </a:xfrm>
          <a:prstGeom prst="rightArrow">
            <a:avLst/>
          </a:prstGeom>
          <a:solidFill>
            <a:srgbClr val="2357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pic>
        <p:nvPicPr>
          <p:cNvPr id="2" name="Picture 1" descr="snake_oil_a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359" y="1700808"/>
            <a:ext cx="2470177" cy="3816424"/>
          </a:xfrm>
          <a:prstGeom prst="rect">
            <a:avLst/>
          </a:prstGeom>
        </p:spPr>
      </p:pic>
      <p:pic>
        <p:nvPicPr>
          <p:cNvPr id="1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4112" y="764704"/>
            <a:ext cx="3024336" cy="943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bwMode="auto">
          <a:xfrm>
            <a:off x="5951984" y="1844824"/>
            <a:ext cx="5328592" cy="1368152"/>
          </a:xfrm>
          <a:prstGeom prst="rect">
            <a:avLst/>
          </a:prstGeom>
          <a:noFill/>
          <a:ln w="9525" cap="flat" cmpd="sng" algn="ctr">
            <a:solidFill>
              <a:srgbClr val="0066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9" name="Rectangle 18"/>
          <p:cNvSpPr/>
          <p:nvPr/>
        </p:nvSpPr>
        <p:spPr bwMode="auto">
          <a:xfrm>
            <a:off x="5591943" y="4149079"/>
            <a:ext cx="6264697" cy="1573143"/>
          </a:xfrm>
          <a:prstGeom prst="rect">
            <a:avLst/>
          </a:prstGeom>
          <a:solidFill>
            <a:schemeClr val="accent3">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21" name="Rettangolo 13"/>
          <p:cNvSpPr/>
          <p:nvPr/>
        </p:nvSpPr>
        <p:spPr>
          <a:xfrm>
            <a:off x="5735960" y="4244895"/>
            <a:ext cx="5688632" cy="1477328"/>
          </a:xfrm>
          <a:prstGeom prst="rect">
            <a:avLst/>
          </a:prstGeom>
        </p:spPr>
        <p:txBody>
          <a:bodyPr wrap="square">
            <a:spAutoFit/>
          </a:bodyPr>
          <a:lstStyle/>
          <a:p>
            <a:pPr algn="ctr"/>
            <a:r>
              <a:rPr lang="pt-BR" sz="1800" b="0" dirty="0"/>
              <a:t>A presença de alguns produtos desqualificados no mercado compromete a comercialização para todos os participantes, o que faz com que muitos </a:t>
            </a:r>
            <a:r>
              <a:rPr lang="pt-BR" sz="1800" b="0" dirty="0" err="1"/>
              <a:t>bioestimulantes</a:t>
            </a:r>
            <a:r>
              <a:rPr lang="pt-BR" sz="1800" b="0" dirty="0"/>
              <a:t>, como um todo, sejam considerados “água de batata”.</a:t>
            </a:r>
            <a:endParaRPr lang="en-US" sz="1800" b="0" dirty="0"/>
          </a:p>
        </p:txBody>
      </p:sp>
      <p:pic>
        <p:nvPicPr>
          <p:cNvPr id="4" name="Picture 3" descr="seo-snake-oil-1288x724.jpg"/>
          <p:cNvPicPr>
            <a:picLocks noChangeAspect="1"/>
          </p:cNvPicPr>
          <p:nvPr/>
        </p:nvPicPr>
        <p:blipFill rotWithShape="1">
          <a:blip r:embed="rId5" cstate="email">
            <a:extLst>
              <a:ext uri="{28A0092B-C50C-407E-A947-70E740481C1C}">
                <a14:useLocalDpi xmlns:a14="http://schemas.microsoft.com/office/drawing/2010/main"/>
              </a:ext>
            </a:extLst>
          </a:blip>
          <a:srcRect r="1901"/>
          <a:stretch/>
        </p:blipFill>
        <p:spPr>
          <a:xfrm>
            <a:off x="3135195" y="4149080"/>
            <a:ext cx="2312733" cy="1368152"/>
          </a:xfrm>
          <a:prstGeom prst="rect">
            <a:avLst/>
          </a:prstGeom>
          <a:ln w="19050" cmpd="sng">
            <a:solidFill>
              <a:schemeClr val="accent4">
                <a:lumMod val="95000"/>
                <a:lumOff val="5000"/>
              </a:schemeClr>
            </a:solidFill>
          </a:ln>
        </p:spPr>
      </p:pic>
      <p:sp>
        <p:nvSpPr>
          <p:cNvPr id="16" name="CasellaDiTesto 1">
            <a:extLst>
              <a:ext uri="{FF2B5EF4-FFF2-40B4-BE49-F238E27FC236}">
                <a16:creationId xmlns:a16="http://schemas.microsoft.com/office/drawing/2014/main" id="{80BDBE06-B155-40B8-B89D-1749B361E20E}"/>
              </a:ext>
            </a:extLst>
          </p:cNvPr>
          <p:cNvSpPr txBox="1"/>
          <p:nvPr/>
        </p:nvSpPr>
        <p:spPr>
          <a:xfrm>
            <a:off x="432048" y="548680"/>
            <a:ext cx="11856640" cy="400110"/>
          </a:xfrm>
          <a:prstGeom prst="rect">
            <a:avLst/>
          </a:prstGeom>
          <a:noFill/>
        </p:spPr>
        <p:txBody>
          <a:bodyPr wrap="square" rtlCol="0">
            <a:spAutoFit/>
          </a:bodyPr>
          <a:lstStyle/>
          <a:p>
            <a:r>
              <a:rPr lang="en-US" sz="2000" dirty="0">
                <a:solidFill>
                  <a:schemeClr val="bg1">
                    <a:lumMod val="50000"/>
                  </a:schemeClr>
                </a:solidFill>
                <a:latin typeface="Arial"/>
              </a:rPr>
              <a:t>DEFINIÇÃO</a:t>
            </a:r>
            <a:endParaRPr lang="it-IT" sz="2000" dirty="0">
              <a:solidFill>
                <a:schemeClr val="bg1">
                  <a:lumMod val="50000"/>
                </a:schemeClr>
              </a:solidFill>
              <a:latin typeface="Arial"/>
            </a:endParaRPr>
          </a:p>
        </p:txBody>
      </p:sp>
      <p:sp>
        <p:nvSpPr>
          <p:cNvPr id="17" name="CasellaDiTesto 5">
            <a:extLst>
              <a:ext uri="{FF2B5EF4-FFF2-40B4-BE49-F238E27FC236}">
                <a16:creationId xmlns:a16="http://schemas.microsoft.com/office/drawing/2014/main" id="{0C81A969-F283-4BE5-8DF4-47F1CBB9E781}"/>
              </a:ext>
            </a:extLst>
          </p:cNvPr>
          <p:cNvSpPr txBox="1"/>
          <p:nvPr/>
        </p:nvSpPr>
        <p:spPr>
          <a:xfrm>
            <a:off x="420619" y="188640"/>
            <a:ext cx="8843731" cy="523220"/>
          </a:xfrm>
          <a:prstGeom prst="rect">
            <a:avLst/>
          </a:prstGeom>
          <a:noFill/>
        </p:spPr>
        <p:txBody>
          <a:bodyPr wrap="square" rtlCol="0">
            <a:spAutoFit/>
          </a:bodyPr>
          <a:lstStyle/>
          <a:p>
            <a:pPr lvl="0">
              <a:defRPr/>
            </a:pPr>
            <a:r>
              <a:rPr lang="en-US" sz="2800" dirty="0">
                <a:ln w="19050">
                  <a:noFill/>
                </a:ln>
                <a:solidFill>
                  <a:prstClr val="black">
                    <a:lumMod val="65000"/>
                    <a:lumOff val="35000"/>
                  </a:prstClr>
                </a:solidFill>
                <a:latin typeface="Arial" pitchFamily="34" charset="0"/>
                <a:cs typeface="Arial" pitchFamily="34" charset="0"/>
              </a:rPr>
              <a:t>BIOESTIMULANTES DE PLANTAS</a:t>
            </a:r>
          </a:p>
        </p:txBody>
      </p:sp>
    </p:spTree>
    <p:extLst>
      <p:ext uri="{BB962C8B-B14F-4D97-AF65-F5344CB8AC3E}">
        <p14:creationId xmlns:p14="http://schemas.microsoft.com/office/powerpoint/2010/main" val="20692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9" grpId="0" animBg="1"/>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ayout 1 - 2 div">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1"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1"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27510</TotalTime>
  <Words>5565</Words>
  <Application>Microsoft Office PowerPoint</Application>
  <PresentationFormat>Widescreen</PresentationFormat>
  <Paragraphs>1235</Paragraphs>
  <Slides>86</Slides>
  <Notes>26</Notes>
  <HiddenSlides>5</HiddenSlides>
  <MMClips>0</MMClips>
  <ScaleCrop>false</ScaleCrop>
  <HeadingPairs>
    <vt:vector size="8" baseType="variant">
      <vt:variant>
        <vt:lpstr>Fontes usadas</vt:lpstr>
      </vt:variant>
      <vt:variant>
        <vt:i4>9</vt:i4>
      </vt:variant>
      <vt:variant>
        <vt:lpstr>Tema</vt:lpstr>
      </vt:variant>
      <vt:variant>
        <vt:i4>2</vt:i4>
      </vt:variant>
      <vt:variant>
        <vt:lpstr>Servidores OLE inseridos</vt:lpstr>
      </vt:variant>
      <vt:variant>
        <vt:i4>1</vt:i4>
      </vt:variant>
      <vt:variant>
        <vt:lpstr>Títulos de slides</vt:lpstr>
      </vt:variant>
      <vt:variant>
        <vt:i4>86</vt:i4>
      </vt:variant>
    </vt:vector>
  </HeadingPairs>
  <TitlesOfParts>
    <vt:vector size="98" baseType="lpstr">
      <vt:lpstr>Arial</vt:lpstr>
      <vt:lpstr>Arial Narrow</vt:lpstr>
      <vt:lpstr>Calibri</vt:lpstr>
      <vt:lpstr>DIN-Bold</vt:lpstr>
      <vt:lpstr>DIN-Light</vt:lpstr>
      <vt:lpstr>DIN-Medium</vt:lpstr>
      <vt:lpstr>Times New Roman</vt:lpstr>
      <vt:lpstr>Verdana</vt:lpstr>
      <vt:lpstr>Wingdings</vt:lpstr>
      <vt:lpstr>Layout 1 - 2 div</vt:lpstr>
      <vt:lpstr>6_Tema di Office</vt:lpstr>
      <vt:lpstr>PHOTO-PAINT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vs seca sem tratamento e condição normal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Tribe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Tribe</dc:creator>
  <cp:lastModifiedBy>Gisele Mainardi</cp:lastModifiedBy>
  <cp:revision>2349</cp:revision>
  <cp:lastPrinted>2018-01-19T16:35:33Z</cp:lastPrinted>
  <dcterms:created xsi:type="dcterms:W3CDTF">2011-07-06T09:01:56Z</dcterms:created>
  <dcterms:modified xsi:type="dcterms:W3CDTF">2019-06-05T17:09:45Z</dcterms:modified>
</cp:coreProperties>
</file>