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notesSlides/notesSlide25.xml" ContentType="application/vnd.openxmlformats-officedocument.presentationml.notesSlide+xml"/>
  <Override PartName="/ppt/charts/chart16.xml" ContentType="application/vnd.openxmlformats-officedocument.drawingml.chart+xml"/>
  <Override PartName="/ppt/theme/themeOverride1.xml" ContentType="application/vnd.openxmlformats-officedocument.themeOverrid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tags/tag3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4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0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1.xml" ContentType="application/vnd.openxmlformats-officedocument.presentationml.notesSlide+xml"/>
  <Override PartName="/ppt/tags/tag10.xml" ContentType="application/vnd.openxmlformats-officedocument.presentationml.tags+xml"/>
  <Override PartName="/ppt/notesSlides/notesSlide32.xml" ContentType="application/vnd.openxmlformats-officedocument.presentationml.notesSlide+xml"/>
  <Override PartName="/ppt/tags/tag11.xml" ContentType="application/vnd.openxmlformats-officedocument.presentationml.tags+xml"/>
  <Override PartName="/ppt/notesSlides/notesSlide33.xml" ContentType="application/vnd.openxmlformats-officedocument.presentationml.notesSlide+xml"/>
  <Override PartName="/ppt/charts/chart20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tags/tag12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13.xml" ContentType="application/vnd.openxmlformats-officedocument.presentationml.tags+xml"/>
  <Override PartName="/ppt/notesSlides/notesSlide38.xml" ContentType="application/vnd.openxmlformats-officedocument.presentationml.notesSlide+xml"/>
  <Override PartName="/ppt/charts/chart21.xml" ContentType="application/vnd.openxmlformats-officedocument.drawingml.chart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5" r:id="rId2"/>
  </p:sldMasterIdLst>
  <p:notesMasterIdLst>
    <p:notesMasterId r:id="rId99"/>
  </p:notesMasterIdLst>
  <p:handoutMasterIdLst>
    <p:handoutMasterId r:id="rId100"/>
  </p:handoutMasterIdLst>
  <p:sldIdLst>
    <p:sldId id="297" r:id="rId3"/>
    <p:sldId id="2476" r:id="rId4"/>
    <p:sldId id="2690" r:id="rId5"/>
    <p:sldId id="2722" r:id="rId6"/>
    <p:sldId id="2724" r:id="rId7"/>
    <p:sldId id="2725" r:id="rId8"/>
    <p:sldId id="2726" r:id="rId9"/>
    <p:sldId id="2727" r:id="rId10"/>
    <p:sldId id="2728" r:id="rId11"/>
    <p:sldId id="2732" r:id="rId12"/>
    <p:sldId id="2733" r:id="rId13"/>
    <p:sldId id="2734" r:id="rId14"/>
    <p:sldId id="2735" r:id="rId15"/>
    <p:sldId id="2736" r:id="rId16"/>
    <p:sldId id="2737" r:id="rId17"/>
    <p:sldId id="2738" r:id="rId18"/>
    <p:sldId id="2739" r:id="rId19"/>
    <p:sldId id="2740" r:id="rId20"/>
    <p:sldId id="2741" r:id="rId21"/>
    <p:sldId id="2637" r:id="rId22"/>
    <p:sldId id="2638" r:id="rId23"/>
    <p:sldId id="2639" r:id="rId24"/>
    <p:sldId id="2641" r:id="rId25"/>
    <p:sldId id="2642" r:id="rId26"/>
    <p:sldId id="2643" r:id="rId27"/>
    <p:sldId id="2644" r:id="rId28"/>
    <p:sldId id="2645" r:id="rId29"/>
    <p:sldId id="2646" r:id="rId30"/>
    <p:sldId id="2648" r:id="rId31"/>
    <p:sldId id="2649" r:id="rId32"/>
    <p:sldId id="2650" r:id="rId33"/>
    <p:sldId id="2651" r:id="rId34"/>
    <p:sldId id="2652" r:id="rId35"/>
    <p:sldId id="2653" r:id="rId36"/>
    <p:sldId id="2654" r:id="rId37"/>
    <p:sldId id="2655" r:id="rId38"/>
    <p:sldId id="2656" r:id="rId39"/>
    <p:sldId id="2658" r:id="rId40"/>
    <p:sldId id="2659" r:id="rId41"/>
    <p:sldId id="2660" r:id="rId42"/>
    <p:sldId id="2661" r:id="rId43"/>
    <p:sldId id="2662" r:id="rId44"/>
    <p:sldId id="2663" r:id="rId45"/>
    <p:sldId id="2664" r:id="rId46"/>
    <p:sldId id="2665" r:id="rId47"/>
    <p:sldId id="2720" r:id="rId48"/>
    <p:sldId id="2666" r:id="rId49"/>
    <p:sldId id="2667" r:id="rId50"/>
    <p:sldId id="2668" r:id="rId51"/>
    <p:sldId id="2669" r:id="rId52"/>
    <p:sldId id="2670" r:id="rId53"/>
    <p:sldId id="2671" r:id="rId54"/>
    <p:sldId id="2672" r:id="rId55"/>
    <p:sldId id="2673" r:id="rId56"/>
    <p:sldId id="2674" r:id="rId57"/>
    <p:sldId id="2676" r:id="rId58"/>
    <p:sldId id="2677" r:id="rId59"/>
    <p:sldId id="2678" r:id="rId60"/>
    <p:sldId id="2679" r:id="rId61"/>
    <p:sldId id="2681" r:id="rId62"/>
    <p:sldId id="2682" r:id="rId63"/>
    <p:sldId id="2683" r:id="rId64"/>
    <p:sldId id="2687" r:id="rId65"/>
    <p:sldId id="2721" r:id="rId66"/>
    <p:sldId id="2717" r:id="rId67"/>
    <p:sldId id="2718" r:id="rId68"/>
    <p:sldId id="2580" r:id="rId69"/>
    <p:sldId id="2615" r:id="rId70"/>
    <p:sldId id="2581" r:id="rId71"/>
    <p:sldId id="2582" r:id="rId72"/>
    <p:sldId id="2583" r:id="rId73"/>
    <p:sldId id="2584" r:id="rId74"/>
    <p:sldId id="2585" r:id="rId75"/>
    <p:sldId id="2586" r:id="rId76"/>
    <p:sldId id="2589" r:id="rId77"/>
    <p:sldId id="2590" r:id="rId78"/>
    <p:sldId id="2591" r:id="rId79"/>
    <p:sldId id="2607" r:id="rId80"/>
    <p:sldId id="2609" r:id="rId81"/>
    <p:sldId id="2608" r:id="rId82"/>
    <p:sldId id="2611" r:id="rId83"/>
    <p:sldId id="2612" r:id="rId84"/>
    <p:sldId id="2613" r:id="rId85"/>
    <p:sldId id="2618" r:id="rId86"/>
    <p:sldId id="2714" r:id="rId87"/>
    <p:sldId id="2715" r:id="rId88"/>
    <p:sldId id="2716" r:id="rId89"/>
    <p:sldId id="2619" r:id="rId90"/>
    <p:sldId id="2617" r:id="rId91"/>
    <p:sldId id="2494" r:id="rId92"/>
    <p:sldId id="2495" r:id="rId93"/>
    <p:sldId id="2622" r:id="rId94"/>
    <p:sldId id="2636" r:id="rId95"/>
    <p:sldId id="2489" r:id="rId96"/>
    <p:sldId id="2633" r:id="rId97"/>
    <p:sldId id="2497" r:id="rId98"/>
  </p:sldIdLst>
  <p:sldSz cx="13444538" cy="7562850"/>
  <p:notesSz cx="10234613" cy="7099300"/>
  <p:defaultTextStyle>
    <a:defPPr>
      <a:defRPr lang="it-IT"/>
    </a:defPPr>
    <a:lvl1pPr algn="l" defTabSz="520700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520700" indent="-63500" algn="l" defTabSz="520700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1041400" indent="-127000" algn="l" defTabSz="520700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563688" indent="-192088" algn="l" defTabSz="520700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2084388" indent="-255588" algn="l" defTabSz="520700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1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1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1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1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2" userDrawn="1">
          <p15:clr>
            <a:srgbClr val="A4A3A4"/>
          </p15:clr>
        </p15:guide>
        <p15:guide id="2" pos="4235" userDrawn="1">
          <p15:clr>
            <a:srgbClr val="A4A3A4"/>
          </p15:clr>
        </p15:guide>
        <p15:guide id="3" pos="84" userDrawn="1">
          <p15:clr>
            <a:srgbClr val="A4A3A4"/>
          </p15:clr>
        </p15:guide>
        <p15:guide id="4" pos="8385" userDrawn="1">
          <p15:clr>
            <a:srgbClr val="A4A3A4"/>
          </p15:clr>
        </p15:guide>
        <p15:guide id="5" orient="horz" pos="454" userDrawn="1">
          <p15:clr>
            <a:srgbClr val="A4A3A4"/>
          </p15:clr>
        </p15:guide>
        <p15:guide id="6" orient="horz" pos="431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6">
          <p15:clr>
            <a:srgbClr val="A4A3A4"/>
          </p15:clr>
        </p15:guide>
        <p15:guide id="2" pos="322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ovanni Marrollo" initials="GM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C78F"/>
    <a:srgbClr val="FF5943"/>
    <a:srgbClr val="163D28"/>
    <a:srgbClr val="849899"/>
    <a:srgbClr val="9A9A9A"/>
    <a:srgbClr val="608D26"/>
    <a:srgbClr val="5D174D"/>
    <a:srgbClr val="375B49"/>
    <a:srgbClr val="B3973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202B0CA-FC54-4496-8BCA-5EF66A818D29}" styleName="Stile 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97" autoAdjust="0"/>
    <p:restoredTop sz="87544" autoAdjust="0"/>
  </p:normalViewPr>
  <p:slideViewPr>
    <p:cSldViewPr snapToGrid="0" snapToObjects="1">
      <p:cViewPr varScale="1">
        <p:scale>
          <a:sx n="58" d="100"/>
          <a:sy n="58" d="100"/>
        </p:scale>
        <p:origin x="996" y="42"/>
      </p:cViewPr>
      <p:guideLst>
        <p:guide orient="horz" pos="2382"/>
        <p:guide pos="4235"/>
        <p:guide pos="84"/>
        <p:guide pos="8385"/>
        <p:guide orient="horz" pos="454"/>
        <p:guide orient="horz" pos="431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4" d="100"/>
          <a:sy n="164" d="100"/>
        </p:scale>
        <p:origin x="-2208" y="-104"/>
      </p:cViewPr>
      <p:guideLst>
        <p:guide orient="horz" pos="2236"/>
        <p:guide pos="322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handoutMaster" Target="handoutMasters/handoutMaster1.xml"/><Relationship Id="rId105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notesMaster" Target="notesMasters/notesMaster1.xml"/><Relationship Id="rId10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runo\Downloads\Resultados_cereais_folder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runo\Downloads\Resultados_cereais_folder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runo\Downloads\Resultados_cereais_folder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runo\Desktop\Valagro\Projetos%20pesquisa\Resultados_cereais_folder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Total\CONTROLE%20GERAL\0%20ATV%20Diocleciano\APRESENTA&#199;&#213;ES%20DIOCLECIANO%202019\Laudo%20Nutricional%20Curitiba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Total\CONTROLE%20GERAL\0%20ATV%20Diocleciano\Laudo%20Analise%20Sementes.xlsx" TargetMode="Externa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1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Total\CONTROLE%20GERAL\0%20ATV%20Diocleciano\Laudo%20Nutricional%20Curitiba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Backup%20outubro%202018\Novos%20produtos\YieldON%20lan&#231;amento\Demotrials%2016.17\Resultados\Planilha%20final\Campos%20demonstrativos%20YieldON%20compilado%20fina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Documents%20and%20Settings\g.povero\Desktop\FENOMICA%20(by%20petrozza-gianluca)\Glifosate_Megafol\Dati_glifosate_risultati.xls" TargetMode="External"/><Relationship Id="rId1" Type="http://schemas.openxmlformats.org/officeDocument/2006/relationships/themeOverride" Target="../theme/themeOverride2.xm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Pasta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runo\Downloads\Resultados_cereais_folder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runo\Downloads\Resultados_cereais_folder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runo\Downloads\Resultados_cereais_folder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runo\Downloads\Resultados_cereais_folder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runo\Downloads\Resultados_cereais_folde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8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12700">
          <a:solidFill>
            <a:srgbClr val="000000"/>
          </a:solidFill>
          <a:prstDash val="solid"/>
        </a:ln>
      </c:spPr>
    </c:sideWall>
    <c:backWall>
      <c:thickness val="0"/>
      <c:spPr>
        <a:noFill/>
        <a:ln w="12700">
          <a:solidFill>
            <a:srgbClr val="00000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7.6190476190476308E-2"/>
          <c:y val="2.1531100478469702E-2"/>
          <c:w val="0.90793650793650693"/>
          <c:h val="0.7392344497607659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Fold induction</c:v>
                </c:pt>
              </c:strCache>
            </c:strRef>
          </c:tx>
          <c:spPr>
            <a:solidFill>
              <a:srgbClr val="4F81BD"/>
            </a:solidFill>
            <a:ln w="3171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untreted</c:v>
                </c:pt>
                <c:pt idx="1">
                  <c:v>5-2392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1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05-4AEF-8BD9-960614794D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199008640"/>
        <c:axId val="219762048"/>
        <c:axId val="0"/>
      </c:bar3DChart>
      <c:catAx>
        <c:axId val="199008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en-GB" sz="768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21976204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197620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en-GB" sz="768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99008640"/>
        <c:crosses val="autoZero"/>
        <c:crossBetween val="between"/>
      </c:valAx>
      <c:spPr>
        <a:noFill/>
        <a:ln w="25368">
          <a:noFill/>
        </a:ln>
      </c:spPr>
    </c:plotArea>
    <c:legend>
      <c:legendPos val="r"/>
      <c:layout>
        <c:manualLayout>
          <c:xMode val="edge"/>
          <c:yMode val="edge"/>
          <c:x val="0.25622775800711745"/>
          <c:y val="0.88590604026845643"/>
          <c:w val="0.30960854092526691"/>
          <c:h val="0.12080536912751678"/>
        </c:manualLayout>
      </c:layout>
      <c:overlay val="0"/>
      <c:spPr>
        <a:noFill/>
        <a:ln w="3171">
          <a:solidFill>
            <a:srgbClr val="000000"/>
          </a:solidFill>
          <a:prstDash val="solid"/>
        </a:ln>
      </c:spPr>
      <c:txPr>
        <a:bodyPr/>
        <a:lstStyle/>
        <a:p>
          <a:pPr>
            <a:defRPr lang="en-GB" sz="706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768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pt-BR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[Resultados_cereais_folder.xlsx]Planilha2!$D$49</c:f>
              <c:strCache>
                <c:ptCount val="1"/>
                <c:pt idx="0">
                  <c:v>Controle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1841435990146243E-3"/>
                  <c:y val="0.1320407342546103"/>
                </c:manualLayout>
              </c:layout>
              <c:spPr/>
              <c:txPr>
                <a:bodyPr rot="0" vert="horz"/>
                <a:lstStyle/>
                <a:p>
                  <a:pPr>
                    <a:defRPr b="1"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4EF-48C4-9C67-A45DE04397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[Resultados_cereais_folder.xlsx]Planilha2!$E$48</c:f>
              <c:strCache>
                <c:ptCount val="1"/>
                <c:pt idx="0">
                  <c:v>Produtividade sc/ha</c:v>
                </c:pt>
              </c:strCache>
            </c:strRef>
          </c:cat>
          <c:val>
            <c:numRef>
              <c:f>[Resultados_cereais_folder.xlsx]Planilha2!$E$49</c:f>
              <c:numCache>
                <c:formatCode>General</c:formatCode>
                <c:ptCount val="1"/>
                <c:pt idx="0">
                  <c:v>76.400000000000006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F5-489D-AE29-C00BAF4E7496}"/>
            </c:ext>
          </c:extLst>
        </c:ser>
        <c:ser>
          <c:idx val="1"/>
          <c:order val="1"/>
          <c:tx>
            <c:strRef>
              <c:f>[Resultados_cereais_folder.xlsx]Planilha2!$D$50</c:f>
              <c:strCache>
                <c:ptCount val="1"/>
                <c:pt idx="0">
                  <c:v>YieldOn + WSN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5289005193102371E-2"/>
                  <c:y val="0.52552212233334905"/>
                </c:manualLayout>
              </c:layout>
              <c:spPr/>
              <c:txPr>
                <a:bodyPr rot="0" vert="horz"/>
                <a:lstStyle/>
                <a:p>
                  <a:pPr>
                    <a:defRPr b="1"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4EF-48C4-9C67-A45DE04397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[Resultados_cereais_folder.xlsx]Planilha2!$E$48</c:f>
              <c:strCache>
                <c:ptCount val="1"/>
                <c:pt idx="0">
                  <c:v>Produtividade sc/ha</c:v>
                </c:pt>
              </c:strCache>
            </c:strRef>
          </c:cat>
          <c:val>
            <c:numRef>
              <c:f>[Resultados_cereais_folder.xlsx]Planilha2!$E$50</c:f>
              <c:numCache>
                <c:formatCode>General</c:formatCode>
                <c:ptCount val="1"/>
                <c:pt idx="0">
                  <c:v>80.599999999999994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F5-489D-AE29-C00BAF4E749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501928320"/>
        <c:axId val="501929856"/>
        <c:axId val="0"/>
      </c:bar3DChart>
      <c:catAx>
        <c:axId val="501928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pt-BR"/>
          </a:p>
        </c:txPr>
        <c:crossAx val="501929856"/>
        <c:crosses val="autoZero"/>
        <c:auto val="1"/>
        <c:lblAlgn val="ctr"/>
        <c:lblOffset val="100"/>
        <c:noMultiLvlLbl val="0"/>
      </c:catAx>
      <c:valAx>
        <c:axId val="5019298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19283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[Resultados_cereais_folder.xlsx]Planilha2!$D$73</c:f>
              <c:strCache>
                <c:ptCount val="1"/>
                <c:pt idx="0">
                  <c:v>Controle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8770174242394383E-2"/>
                  <c:y val="0.11508613902994619"/>
                </c:manualLayout>
              </c:layout>
              <c:spPr/>
              <c:txPr>
                <a:bodyPr rot="0" vert="horz"/>
                <a:lstStyle/>
                <a:p>
                  <a:pPr>
                    <a:defRPr b="1"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E44-4563-B721-8806BF9F46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[Resultados_cereais_folder.xlsx]Planilha2!$E$72</c:f>
              <c:strCache>
                <c:ptCount val="1"/>
                <c:pt idx="0">
                  <c:v>Produtividade sc/ha</c:v>
                </c:pt>
              </c:strCache>
            </c:strRef>
          </c:cat>
          <c:val>
            <c:numRef>
              <c:f>[Resultados_cereais_folder.xlsx]Planilha2!$E$73</c:f>
              <c:numCache>
                <c:formatCode>General</c:formatCode>
                <c:ptCount val="1"/>
                <c:pt idx="0">
                  <c:v>70.209999999999994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77-4BB8-9961-9F4B87FA7C9E}"/>
            </c:ext>
          </c:extLst>
        </c:ser>
        <c:ser>
          <c:idx val="1"/>
          <c:order val="1"/>
          <c:tx>
            <c:strRef>
              <c:f>[Resultados_cereais_folder.xlsx]Planilha2!$D$74</c:f>
              <c:strCache>
                <c:ptCount val="1"/>
                <c:pt idx="0">
                  <c:v>Valagro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0.477127951394985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E44-4563-B721-8806BF9F46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[Resultados_cereais_folder.xlsx]Planilha2!$E$72</c:f>
              <c:strCache>
                <c:ptCount val="1"/>
                <c:pt idx="0">
                  <c:v>Produtividade sc/ha</c:v>
                </c:pt>
              </c:strCache>
            </c:strRef>
          </c:cat>
          <c:val>
            <c:numRef>
              <c:f>[Resultados_cereais_folder.xlsx]Planilha2!$E$74</c:f>
              <c:numCache>
                <c:formatCode>General</c:formatCode>
                <c:ptCount val="1"/>
                <c:pt idx="0">
                  <c:v>76.97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77-4BB8-9961-9F4B87FA7C9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501979392"/>
        <c:axId val="502001664"/>
        <c:axId val="0"/>
      </c:bar3DChart>
      <c:catAx>
        <c:axId val="501979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pt-BR"/>
          </a:p>
        </c:txPr>
        <c:crossAx val="502001664"/>
        <c:crosses val="autoZero"/>
        <c:auto val="1"/>
        <c:lblAlgn val="ctr"/>
        <c:lblOffset val="100"/>
        <c:noMultiLvlLbl val="0"/>
      </c:catAx>
      <c:valAx>
        <c:axId val="5020016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19793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[Resultados_cereais_folder.xlsx]Planilha2!$D$33</c:f>
              <c:strCache>
                <c:ptCount val="1"/>
                <c:pt idx="0">
                  <c:v>padrão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5.9673365850357995E-3"/>
                  <c:y val="0.124404758406315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31F-4CDC-A36A-D01D04BE53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[Resultados_cereais_folder.xlsx]Planilha2!$E$32</c:f>
              <c:strCache>
                <c:ptCount val="1"/>
                <c:pt idx="0">
                  <c:v>Produtividade @/ha</c:v>
                </c:pt>
              </c:strCache>
            </c:strRef>
          </c:cat>
          <c:val>
            <c:numRef>
              <c:f>[Resultados_cereais_folder.xlsx]Planilha2!$E$33</c:f>
              <c:numCache>
                <c:formatCode>General</c:formatCode>
                <c:ptCount val="1"/>
                <c:pt idx="0">
                  <c:v>176.26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EE-445F-AB5F-C4733C055CB8}"/>
            </c:ext>
          </c:extLst>
        </c:ser>
        <c:ser>
          <c:idx val="1"/>
          <c:order val="1"/>
          <c:tx>
            <c:strRef>
              <c:f>[Resultados_cereais_folder.xlsx]Planilha2!$D$34</c:f>
              <c:strCache>
                <c:ptCount val="1"/>
                <c:pt idx="0">
                  <c:v>YieldOn
YieldOn + Opifol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9891121950119332E-3"/>
                  <c:y val="0.51797617590993128"/>
                </c:manualLayout>
              </c:layout>
              <c:spPr/>
              <c:txPr>
                <a:bodyPr rot="0" vert="horz"/>
                <a:lstStyle/>
                <a:p>
                  <a:pPr>
                    <a:defRPr b="1"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31F-4CDC-A36A-D01D04BE53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[Resultados_cereais_folder.xlsx]Planilha2!$E$32</c:f>
              <c:strCache>
                <c:ptCount val="1"/>
                <c:pt idx="0">
                  <c:v>Produtividade @/ha</c:v>
                </c:pt>
              </c:strCache>
            </c:strRef>
          </c:cat>
          <c:val>
            <c:numRef>
              <c:f>[Resultados_cereais_folder.xlsx]Planilha2!$E$34</c:f>
              <c:numCache>
                <c:formatCode>General</c:formatCode>
                <c:ptCount val="1"/>
                <c:pt idx="0">
                  <c:v>205.87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EE-445F-AB5F-C4733C055CB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502047104"/>
        <c:axId val="502048640"/>
        <c:axId val="0"/>
      </c:bar3DChart>
      <c:catAx>
        <c:axId val="502047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pt-BR"/>
          </a:p>
        </c:txPr>
        <c:crossAx val="502048640"/>
        <c:crosses val="autoZero"/>
        <c:auto val="1"/>
        <c:lblAlgn val="ctr"/>
        <c:lblOffset val="100"/>
        <c:noMultiLvlLbl val="0"/>
      </c:catAx>
      <c:valAx>
        <c:axId val="5020486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20471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Planilha2!$D$33</c:f>
              <c:strCache>
                <c:ptCount val="1"/>
                <c:pt idx="0">
                  <c:v>padrão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5876348430505098E-3"/>
                  <c:y val="0.140596527819292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7A7-4E65-9CDE-FA1DA62EA0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Planilha2!$E$32</c:f>
              <c:strCache>
                <c:ptCount val="1"/>
                <c:pt idx="0">
                  <c:v>Produtividade @/ha</c:v>
                </c:pt>
              </c:strCache>
            </c:strRef>
          </c:cat>
          <c:val>
            <c:numRef>
              <c:f>Planilha2!$E$33</c:f>
              <c:numCache>
                <c:formatCode>General</c:formatCode>
                <c:ptCount val="1"/>
                <c:pt idx="0">
                  <c:v>165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EE-445F-AB5F-C4733C055CB8}"/>
            </c:ext>
          </c:extLst>
        </c:ser>
        <c:ser>
          <c:idx val="1"/>
          <c:order val="1"/>
          <c:tx>
            <c:strRef>
              <c:f>Planilha2!$D$34</c:f>
              <c:strCache>
                <c:ptCount val="1"/>
                <c:pt idx="0">
                  <c:v>YieldOn
YieldOn + Opifol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469087107626275E-2"/>
                  <c:y val="0.592668440345940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7A7-4E65-9CDE-FA1DA62EA0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Planilha2!$E$32</c:f>
              <c:strCache>
                <c:ptCount val="1"/>
                <c:pt idx="0">
                  <c:v>Produtividade @/ha</c:v>
                </c:pt>
              </c:strCache>
            </c:strRef>
          </c:cat>
          <c:val>
            <c:numRef>
              <c:f>Planilha2!$E$34</c:f>
              <c:numCache>
                <c:formatCode>General</c:formatCode>
                <c:ptCount val="1"/>
                <c:pt idx="0">
                  <c:v>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EE-445F-AB5F-C4733C055CB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502110464"/>
        <c:axId val="502116352"/>
        <c:axId val="0"/>
      </c:bar3DChart>
      <c:catAx>
        <c:axId val="502110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pt-BR"/>
          </a:p>
        </c:txPr>
        <c:crossAx val="502116352"/>
        <c:crosses val="autoZero"/>
        <c:auto val="1"/>
        <c:lblAlgn val="ctr"/>
        <c:lblOffset val="100"/>
        <c:noMultiLvlLbl val="0"/>
      </c:catAx>
      <c:valAx>
        <c:axId val="5021163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21104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'Yield. Silvano'!$C$7</c:f>
              <c:strCache>
                <c:ptCount val="1"/>
                <c:pt idx="0">
                  <c:v>Testemunha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'Yield. Silvano'!$B$8:$B$19</c:f>
              <c:strCache>
                <c:ptCount val="11"/>
                <c:pt idx="0">
                  <c:v>N </c:v>
                </c:pt>
                <c:pt idx="1">
                  <c:v>P</c:v>
                </c:pt>
                <c:pt idx="2">
                  <c:v>K</c:v>
                </c:pt>
                <c:pt idx="3">
                  <c:v>Ca</c:v>
                </c:pt>
                <c:pt idx="4">
                  <c:v>Mg</c:v>
                </c:pt>
                <c:pt idx="5">
                  <c:v>S</c:v>
                </c:pt>
                <c:pt idx="6">
                  <c:v>B</c:v>
                </c:pt>
                <c:pt idx="7">
                  <c:v>Cu</c:v>
                </c:pt>
                <c:pt idx="8">
                  <c:v>Fe</c:v>
                </c:pt>
                <c:pt idx="9">
                  <c:v>Mn</c:v>
                </c:pt>
                <c:pt idx="10">
                  <c:v>Zn</c:v>
                </c:pt>
              </c:strCache>
              <c:extLst/>
            </c:strRef>
          </c:cat>
          <c:val>
            <c:numRef>
              <c:f>'Yield. Silvano'!$C$8:$C$19</c:f>
              <c:numCache>
                <c:formatCode>0.00</c:formatCode>
                <c:ptCount val="11"/>
                <c:pt idx="0">
                  <c:v>14.9</c:v>
                </c:pt>
                <c:pt idx="1">
                  <c:v>1.1000000000000001</c:v>
                </c:pt>
                <c:pt idx="2">
                  <c:v>19</c:v>
                </c:pt>
                <c:pt idx="3">
                  <c:v>5.3</c:v>
                </c:pt>
                <c:pt idx="4">
                  <c:v>2</c:v>
                </c:pt>
                <c:pt idx="5">
                  <c:v>0.4</c:v>
                </c:pt>
                <c:pt idx="6">
                  <c:v>18</c:v>
                </c:pt>
                <c:pt idx="7">
                  <c:v>3</c:v>
                </c:pt>
                <c:pt idx="8">
                  <c:v>59</c:v>
                </c:pt>
                <c:pt idx="9">
                  <c:v>14</c:v>
                </c:pt>
                <c:pt idx="10">
                  <c:v>29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6323-4FAC-BF09-41DBECE34FD1}"/>
            </c:ext>
          </c:extLst>
        </c:ser>
        <c:ser>
          <c:idx val="1"/>
          <c:order val="1"/>
          <c:tx>
            <c:strRef>
              <c:f>'Yield. Silvano'!$D$7</c:f>
              <c:strCache>
                <c:ptCount val="1"/>
                <c:pt idx="0">
                  <c:v>YIELDON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498804889959135E-2"/>
                  <c:y val="-1.7211246777295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323-4FAC-BF09-41DBECE34FD1}"/>
                </c:ext>
              </c:extLst>
            </c:dLbl>
            <c:dLbl>
              <c:idx val="1"/>
              <c:layout>
                <c:manualLayout>
                  <c:x val="6.6613550664850439E-3"/>
                  <c:y val="-2.75379948436730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323-4FAC-BF09-41DBECE34FD1}"/>
                </c:ext>
              </c:extLst>
            </c:dLbl>
            <c:dLbl>
              <c:idx val="2"/>
              <c:layout>
                <c:manualLayout>
                  <c:x val="1.4988048899591379E-2"/>
                  <c:y val="-3.09802441991322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323-4FAC-BF09-41DBECE34FD1}"/>
                </c:ext>
              </c:extLst>
            </c:dLbl>
            <c:dLbl>
              <c:idx val="3"/>
              <c:layout>
                <c:manualLayout>
                  <c:x val="0"/>
                  <c:y val="-5.1633740331887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323-4FAC-BF09-41DBECE34FD1}"/>
                </c:ext>
              </c:extLst>
            </c:dLbl>
            <c:dLbl>
              <c:idx val="4"/>
              <c:layout>
                <c:manualLayout>
                  <c:x val="0"/>
                  <c:y val="-3.786474291005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323-4FAC-BF09-41DBECE34FD1}"/>
                </c:ext>
              </c:extLst>
            </c:dLbl>
            <c:dLbl>
              <c:idx val="5"/>
              <c:layout>
                <c:manualLayout>
                  <c:x val="-3.330677533242522E-3"/>
                  <c:y val="-4.13069922655096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323-4FAC-BF09-41DBECE34FD1}"/>
                </c:ext>
              </c:extLst>
            </c:dLbl>
            <c:dLbl>
              <c:idx val="6"/>
              <c:layout>
                <c:manualLayout>
                  <c:x val="0"/>
                  <c:y val="-3.4422493554591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323-4FAC-BF09-41DBECE34FD1}"/>
                </c:ext>
              </c:extLst>
            </c:dLbl>
            <c:dLbl>
              <c:idx val="7"/>
              <c:layout>
                <c:manualLayout>
                  <c:x val="6.6613550664850439E-3"/>
                  <c:y val="-4.47492416209687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323-4FAC-BF09-41DBECE34FD1}"/>
                </c:ext>
              </c:extLst>
            </c:dLbl>
            <c:dLbl>
              <c:idx val="9"/>
              <c:layout>
                <c:manualLayout>
                  <c:x val="6.6613550664850439E-3"/>
                  <c:y val="-2.40957454882139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323-4FAC-BF09-41DBECE34FD1}"/>
                </c:ext>
              </c:extLst>
            </c:dLbl>
            <c:dLbl>
              <c:idx val="10"/>
              <c:layout>
                <c:manualLayout>
                  <c:x val="8.3266938331061826E-3"/>
                  <c:y val="-1.7211246777295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323-4FAC-BF09-41DBECE34F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'Yield. Silvano'!$B$8:$B$19</c:f>
              <c:strCache>
                <c:ptCount val="11"/>
                <c:pt idx="0">
                  <c:v>N </c:v>
                </c:pt>
                <c:pt idx="1">
                  <c:v>P</c:v>
                </c:pt>
                <c:pt idx="2">
                  <c:v>K</c:v>
                </c:pt>
                <c:pt idx="3">
                  <c:v>Ca</c:v>
                </c:pt>
                <c:pt idx="4">
                  <c:v>Mg</c:v>
                </c:pt>
                <c:pt idx="5">
                  <c:v>S</c:v>
                </c:pt>
                <c:pt idx="6">
                  <c:v>B</c:v>
                </c:pt>
                <c:pt idx="7">
                  <c:v>Cu</c:v>
                </c:pt>
                <c:pt idx="8">
                  <c:v>Fe</c:v>
                </c:pt>
                <c:pt idx="9">
                  <c:v>Mn</c:v>
                </c:pt>
                <c:pt idx="10">
                  <c:v>Zn</c:v>
                </c:pt>
              </c:strCache>
              <c:extLst/>
            </c:strRef>
          </c:cat>
          <c:val>
            <c:numRef>
              <c:f>'Yield. Silvano'!$D$8:$D$19</c:f>
              <c:numCache>
                <c:formatCode>0.00</c:formatCode>
                <c:ptCount val="11"/>
                <c:pt idx="0">
                  <c:v>16.399999999999999</c:v>
                </c:pt>
                <c:pt idx="1">
                  <c:v>1.21</c:v>
                </c:pt>
                <c:pt idx="2">
                  <c:v>20</c:v>
                </c:pt>
                <c:pt idx="3">
                  <c:v>5.7</c:v>
                </c:pt>
                <c:pt idx="4">
                  <c:v>2.2000000000000002</c:v>
                </c:pt>
                <c:pt idx="5">
                  <c:v>0.5</c:v>
                </c:pt>
                <c:pt idx="6">
                  <c:v>19</c:v>
                </c:pt>
                <c:pt idx="7">
                  <c:v>4</c:v>
                </c:pt>
                <c:pt idx="8">
                  <c:v>62</c:v>
                </c:pt>
                <c:pt idx="9">
                  <c:v>15</c:v>
                </c:pt>
                <c:pt idx="10">
                  <c:v>31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B-6323-4FAC-BF09-41DBECE34FD1}"/>
            </c:ext>
          </c:extLst>
        </c:ser>
        <c:ser>
          <c:idx val="2"/>
          <c:order val="2"/>
          <c:tx>
            <c:strRef>
              <c:f>'Yield. Silvano'!$E$7</c:f>
              <c:strCache>
                <c:ptCount val="1"/>
                <c:pt idx="0">
                  <c:v>EMBRAPA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'Yield. Silvano'!$B$8:$B$19</c:f>
              <c:strCache>
                <c:ptCount val="11"/>
                <c:pt idx="0">
                  <c:v>N </c:v>
                </c:pt>
                <c:pt idx="1">
                  <c:v>P</c:v>
                </c:pt>
                <c:pt idx="2">
                  <c:v>K</c:v>
                </c:pt>
                <c:pt idx="3">
                  <c:v>Ca</c:v>
                </c:pt>
                <c:pt idx="4">
                  <c:v>Mg</c:v>
                </c:pt>
                <c:pt idx="5">
                  <c:v>S</c:v>
                </c:pt>
                <c:pt idx="6">
                  <c:v>B</c:v>
                </c:pt>
                <c:pt idx="7">
                  <c:v>Cu</c:v>
                </c:pt>
                <c:pt idx="8">
                  <c:v>Fe</c:v>
                </c:pt>
                <c:pt idx="9">
                  <c:v>Mn</c:v>
                </c:pt>
                <c:pt idx="10">
                  <c:v>Zn</c:v>
                </c:pt>
              </c:strCache>
              <c:extLst/>
            </c:strRef>
          </c:cat>
          <c:val>
            <c:numRef>
              <c:f>'Yield. Silvano'!$E$8:$E$19</c:f>
              <c:numCache>
                <c:formatCode>General</c:formatCode>
                <c:ptCount val="11"/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C-6323-4FAC-BF09-41DBECE34F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2225920"/>
        <c:axId val="502235904"/>
        <c:extLst>
          <c:ext xmlns:c15="http://schemas.microsoft.com/office/drawing/2012/chart" uri="{02D57815-91ED-43cb-92C2-25804820EDAC}">
            <c15:filteredBar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'Yield. Silvano'!$F$7</c15:sqref>
                        </c15:formulaRef>
                      </c:ext>
                    </c:extLst>
                    <c:strCache>
                      <c:ptCount val="1"/>
                      <c:pt idx="0">
                        <c:v>DELTA %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'Yield. Silvano'!$B$8:$B$19</c15:sqref>
                        </c15:formulaRef>
                      </c:ext>
                    </c:extLst>
                    <c:strCache>
                      <c:ptCount val="11"/>
                      <c:pt idx="0">
                        <c:v>N </c:v>
                      </c:pt>
                      <c:pt idx="1">
                        <c:v>P</c:v>
                      </c:pt>
                      <c:pt idx="2">
                        <c:v>K</c:v>
                      </c:pt>
                      <c:pt idx="3">
                        <c:v>Ca</c:v>
                      </c:pt>
                      <c:pt idx="4">
                        <c:v>Mg</c:v>
                      </c:pt>
                      <c:pt idx="5">
                        <c:v>S</c:v>
                      </c:pt>
                      <c:pt idx="6">
                        <c:v>B</c:v>
                      </c:pt>
                      <c:pt idx="7">
                        <c:v>Cu</c:v>
                      </c:pt>
                      <c:pt idx="8">
                        <c:v>Fe</c:v>
                      </c:pt>
                      <c:pt idx="9">
                        <c:v>Mn</c:v>
                      </c:pt>
                      <c:pt idx="10">
                        <c:v>Zn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'Yield. Silvano'!$F$8:$F$19</c15:sqref>
                        </c15:formulaRef>
                      </c:ext>
                    </c:extLst>
                    <c:numCache>
                      <c:formatCode>0.00%</c:formatCode>
                      <c:ptCount val="11"/>
                      <c:pt idx="0">
                        <c:v>0.10067114093959728</c:v>
                      </c:pt>
                      <c:pt idx="1">
                        <c:v>9.9999999999999867E-2</c:v>
                      </c:pt>
                      <c:pt idx="2">
                        <c:v>5.2631578947368363E-2</c:v>
                      </c:pt>
                      <c:pt idx="3">
                        <c:v>7.547169811320753E-2</c:v>
                      </c:pt>
                      <c:pt idx="4">
                        <c:v>0.10000000000000009</c:v>
                      </c:pt>
                      <c:pt idx="5">
                        <c:v>0.25</c:v>
                      </c:pt>
                      <c:pt idx="6">
                        <c:v>5.555555555555558E-2</c:v>
                      </c:pt>
                      <c:pt idx="7">
                        <c:v>0.33333333333333326</c:v>
                      </c:pt>
                      <c:pt idx="8">
                        <c:v>5.0847457627118731E-2</c:v>
                      </c:pt>
                      <c:pt idx="9">
                        <c:v>7.1428571428571397E-2</c:v>
                      </c:pt>
                      <c:pt idx="10">
                        <c:v>6.8965517241379226E-2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D-6323-4FAC-BF09-41DBECE34FD1}"/>
                  </c:ext>
                </c:extLst>
              </c15:ser>
            </c15:filteredBarSeries>
          </c:ext>
        </c:extLst>
      </c:barChart>
      <c:catAx>
        <c:axId val="502225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02235904"/>
        <c:crosses val="autoZero"/>
        <c:auto val="1"/>
        <c:lblAlgn val="ctr"/>
        <c:lblOffset val="100"/>
        <c:noMultiLvlLbl val="0"/>
      </c:catAx>
      <c:valAx>
        <c:axId val="502235904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02225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'SILVANO YIELD.'!$B$8</c:f>
              <c:strCache>
                <c:ptCount val="1"/>
                <c:pt idx="0">
                  <c:v>Testemunha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'SILVANO YIELD.'!$C$7:$H$7</c:f>
              <c:strCache>
                <c:ptCount val="6"/>
                <c:pt idx="0">
                  <c:v>DANO MECANICO</c:v>
                </c:pt>
                <c:pt idx="1">
                  <c:v>DANO UMIDADE</c:v>
                </c:pt>
                <c:pt idx="2">
                  <c:v>DANO PERCEVEJO</c:v>
                </c:pt>
                <c:pt idx="3">
                  <c:v>VIGOR %</c:v>
                </c:pt>
                <c:pt idx="4">
                  <c:v>VIABIL. %</c:v>
                </c:pt>
                <c:pt idx="5">
                  <c:v>GERMINAÇÃO PAPEL %</c:v>
                </c:pt>
              </c:strCache>
            </c:strRef>
          </c:cat>
          <c:val>
            <c:numRef>
              <c:f>'SILVANO YIELD.'!$C$8:$H$8</c:f>
              <c:numCache>
                <c:formatCode>General</c:formatCode>
                <c:ptCount val="6"/>
                <c:pt idx="0">
                  <c:v>3</c:v>
                </c:pt>
                <c:pt idx="1">
                  <c:v>7</c:v>
                </c:pt>
                <c:pt idx="2">
                  <c:v>0</c:v>
                </c:pt>
                <c:pt idx="3">
                  <c:v>85</c:v>
                </c:pt>
                <c:pt idx="4">
                  <c:v>90</c:v>
                </c:pt>
                <c:pt idx="5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D2-4ABB-805F-62E334C1ED09}"/>
            </c:ext>
          </c:extLst>
        </c:ser>
        <c:ser>
          <c:idx val="1"/>
          <c:order val="1"/>
          <c:tx>
            <c:strRef>
              <c:f>'SILVANO YIELD.'!$B$9</c:f>
              <c:strCache>
                <c:ptCount val="1"/>
                <c:pt idx="0">
                  <c:v>YIELDON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'SILVANO YIELD.'!$C$7:$H$7</c:f>
              <c:strCache>
                <c:ptCount val="6"/>
                <c:pt idx="0">
                  <c:v>DANO MECANICO</c:v>
                </c:pt>
                <c:pt idx="1">
                  <c:v>DANO UMIDADE</c:v>
                </c:pt>
                <c:pt idx="2">
                  <c:v>DANO PERCEVEJO</c:v>
                </c:pt>
                <c:pt idx="3">
                  <c:v>VIGOR %</c:v>
                </c:pt>
                <c:pt idx="4">
                  <c:v>VIABIL. %</c:v>
                </c:pt>
                <c:pt idx="5">
                  <c:v>GERMINAÇÃO PAPEL %</c:v>
                </c:pt>
              </c:strCache>
            </c:strRef>
          </c:cat>
          <c:val>
            <c:numRef>
              <c:f>'SILVANO YIELD.'!$C$9:$H$9</c:f>
              <c:numCache>
                <c:formatCode>General</c:formatCode>
                <c:ptCount val="6"/>
                <c:pt idx="0">
                  <c:v>2</c:v>
                </c:pt>
                <c:pt idx="1">
                  <c:v>5</c:v>
                </c:pt>
                <c:pt idx="2">
                  <c:v>1</c:v>
                </c:pt>
                <c:pt idx="3">
                  <c:v>87</c:v>
                </c:pt>
                <c:pt idx="4">
                  <c:v>92</c:v>
                </c:pt>
                <c:pt idx="5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D2-4ABB-805F-62E334C1ED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2148096"/>
        <c:axId val="502309632"/>
      </c:barChart>
      <c:catAx>
        <c:axId val="502148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02309632"/>
        <c:crosses val="autoZero"/>
        <c:auto val="1"/>
        <c:lblAlgn val="ctr"/>
        <c:lblOffset val="100"/>
        <c:noMultiLvlLbl val="0"/>
      </c:catAx>
      <c:valAx>
        <c:axId val="5023096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02148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t-BR" sz="2800" b="1" dirty="0">
                <a:solidFill>
                  <a:schemeClr val="tx1"/>
                </a:solidFill>
              </a:rPr>
              <a:t>Produtividade (sc/ha)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Padrão Faz.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64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1D1-4559-9162-036BE97EA1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</c:f>
              <c:strCache>
                <c:ptCount val="1"/>
                <c:pt idx="0">
                  <c:v>sc/ha </c:v>
                </c:pt>
              </c:strCache>
            </c:strRef>
          </c:cat>
          <c:val>
            <c:numRef>
              <c:f>Planilha1!$B$2</c:f>
              <c:numCache>
                <c:formatCode>General</c:formatCode>
                <c:ptCount val="1"/>
                <c:pt idx="0">
                  <c:v>75.47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D1-4559-9162-036BE97EA15D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YIELDON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69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1D1-4559-9162-036BE97EA1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</c:f>
              <c:strCache>
                <c:ptCount val="1"/>
                <c:pt idx="0">
                  <c:v>sc/ha </c:v>
                </c:pt>
              </c:strCache>
            </c:strRef>
          </c:cat>
          <c:val>
            <c:numRef>
              <c:f>Planilha1!$C$2</c:f>
              <c:numCache>
                <c:formatCode>General</c:formatCode>
                <c:ptCount val="1"/>
                <c:pt idx="0">
                  <c:v>81.63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D1-4559-9162-036BE97EA15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02322688"/>
        <c:axId val="502324224"/>
      </c:barChart>
      <c:catAx>
        <c:axId val="502322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8100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02324224"/>
        <c:crosses val="autoZero"/>
        <c:auto val="1"/>
        <c:lblAlgn val="ctr"/>
        <c:lblOffset val="100"/>
        <c:noMultiLvlLbl val="0"/>
      </c:catAx>
      <c:valAx>
        <c:axId val="5023242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2322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7083638930019512"/>
          <c:y val="0.15726675358293662"/>
          <c:w val="0.64778240593388037"/>
          <c:h val="5.57473919756462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Yield.Fernando!$C$7</c:f>
              <c:strCache>
                <c:ptCount val="1"/>
                <c:pt idx="0">
                  <c:v>TESTEMUNHA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Yield.Fernando!$B$8:$B$19</c:f>
              <c:strCache>
                <c:ptCount val="11"/>
                <c:pt idx="0">
                  <c:v>N </c:v>
                </c:pt>
                <c:pt idx="1">
                  <c:v>P</c:v>
                </c:pt>
                <c:pt idx="2">
                  <c:v>K</c:v>
                </c:pt>
                <c:pt idx="3">
                  <c:v>Ca</c:v>
                </c:pt>
                <c:pt idx="4">
                  <c:v>Mg</c:v>
                </c:pt>
                <c:pt idx="5">
                  <c:v>S</c:v>
                </c:pt>
                <c:pt idx="6">
                  <c:v>B</c:v>
                </c:pt>
                <c:pt idx="7">
                  <c:v>Cu</c:v>
                </c:pt>
                <c:pt idx="8">
                  <c:v>Fe</c:v>
                </c:pt>
                <c:pt idx="9">
                  <c:v>Mn</c:v>
                </c:pt>
                <c:pt idx="10">
                  <c:v>Zn</c:v>
                </c:pt>
              </c:strCache>
              <c:extLst/>
            </c:strRef>
          </c:cat>
          <c:val>
            <c:numRef>
              <c:f>Yield.Fernando!$C$8:$C$19</c:f>
              <c:numCache>
                <c:formatCode>0.00</c:formatCode>
                <c:ptCount val="11"/>
                <c:pt idx="0">
                  <c:v>16.899999999999999</c:v>
                </c:pt>
                <c:pt idx="1">
                  <c:v>1.28</c:v>
                </c:pt>
                <c:pt idx="2">
                  <c:v>20</c:v>
                </c:pt>
                <c:pt idx="3">
                  <c:v>4.5999999999999996</c:v>
                </c:pt>
                <c:pt idx="4">
                  <c:v>2.1</c:v>
                </c:pt>
                <c:pt idx="5">
                  <c:v>0.4</c:v>
                </c:pt>
                <c:pt idx="6">
                  <c:v>12</c:v>
                </c:pt>
                <c:pt idx="7">
                  <c:v>4</c:v>
                </c:pt>
                <c:pt idx="8">
                  <c:v>49</c:v>
                </c:pt>
                <c:pt idx="9">
                  <c:v>17</c:v>
                </c:pt>
                <c:pt idx="10">
                  <c:v>21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1334-4460-9AE3-ED35A4317EA2}"/>
            </c:ext>
          </c:extLst>
        </c:ser>
        <c:ser>
          <c:idx val="1"/>
          <c:order val="1"/>
          <c:tx>
            <c:strRef>
              <c:f>Yield.Fernando!$D$7</c:f>
              <c:strCache>
                <c:ptCount val="1"/>
                <c:pt idx="0">
                  <c:v>YIELDON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9113256327796103E-3"/>
                  <c:y val="-2.6965402274170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334-4460-9AE3-ED35A4317EA2}"/>
                </c:ext>
              </c:extLst>
            </c:dLbl>
            <c:dLbl>
              <c:idx val="1"/>
              <c:layout>
                <c:manualLayout>
                  <c:x val="1.982265126555922E-3"/>
                  <c:y val="-2.6965402274170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334-4460-9AE3-ED35A4317EA2}"/>
                </c:ext>
              </c:extLst>
            </c:dLbl>
            <c:dLbl>
              <c:idx val="2"/>
              <c:layout>
                <c:manualLayout>
                  <c:x val="1.1893590759335569E-2"/>
                  <c:y val="-2.02240517056280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334-4460-9AE3-ED35A4317EA2}"/>
                </c:ext>
              </c:extLst>
            </c:dLbl>
            <c:dLbl>
              <c:idx val="3"/>
              <c:layout>
                <c:manualLayout>
                  <c:x val="5.9467953796677664E-3"/>
                  <c:y val="-2.35947269898993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334-4460-9AE3-ED35A4317EA2}"/>
                </c:ext>
              </c:extLst>
            </c:dLbl>
            <c:dLbl>
              <c:idx val="4"/>
              <c:layout>
                <c:manualLayout>
                  <c:x val="7.9290605062236879E-3"/>
                  <c:y val="-2.6965402274170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334-4460-9AE3-ED35A4317EA2}"/>
                </c:ext>
              </c:extLst>
            </c:dLbl>
            <c:dLbl>
              <c:idx val="5"/>
              <c:layout>
                <c:manualLayout>
                  <c:x val="-3.9645302531118439E-3"/>
                  <c:y val="-2.35947269898993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334-4460-9AE3-ED35A4317EA2}"/>
                </c:ext>
              </c:extLst>
            </c:dLbl>
            <c:dLbl>
              <c:idx val="6"/>
              <c:layout>
                <c:manualLayout>
                  <c:x val="1.982265126555922E-3"/>
                  <c:y val="-1.01120258528140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334-4460-9AE3-ED35A4317E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Yield.Fernando!$B$8:$B$19</c:f>
              <c:strCache>
                <c:ptCount val="11"/>
                <c:pt idx="0">
                  <c:v>N </c:v>
                </c:pt>
                <c:pt idx="1">
                  <c:v>P</c:v>
                </c:pt>
                <c:pt idx="2">
                  <c:v>K</c:v>
                </c:pt>
                <c:pt idx="3">
                  <c:v>Ca</c:v>
                </c:pt>
                <c:pt idx="4">
                  <c:v>Mg</c:v>
                </c:pt>
                <c:pt idx="5">
                  <c:v>S</c:v>
                </c:pt>
                <c:pt idx="6">
                  <c:v>B</c:v>
                </c:pt>
                <c:pt idx="7">
                  <c:v>Cu</c:v>
                </c:pt>
                <c:pt idx="8">
                  <c:v>Fe</c:v>
                </c:pt>
                <c:pt idx="9">
                  <c:v>Mn</c:v>
                </c:pt>
                <c:pt idx="10">
                  <c:v>Zn</c:v>
                </c:pt>
              </c:strCache>
              <c:extLst/>
            </c:strRef>
          </c:cat>
          <c:val>
            <c:numRef>
              <c:f>Yield.Fernando!$D$8:$D$19</c:f>
              <c:numCache>
                <c:formatCode>0.00</c:formatCode>
                <c:ptCount val="11"/>
                <c:pt idx="0">
                  <c:v>17.399999999999999</c:v>
                </c:pt>
                <c:pt idx="1">
                  <c:v>1.34</c:v>
                </c:pt>
                <c:pt idx="2">
                  <c:v>21</c:v>
                </c:pt>
                <c:pt idx="3">
                  <c:v>4.8</c:v>
                </c:pt>
                <c:pt idx="4">
                  <c:v>2.2999999999999998</c:v>
                </c:pt>
                <c:pt idx="5">
                  <c:v>0.5</c:v>
                </c:pt>
                <c:pt idx="6">
                  <c:v>13</c:v>
                </c:pt>
                <c:pt idx="7">
                  <c:v>6</c:v>
                </c:pt>
                <c:pt idx="8">
                  <c:v>56</c:v>
                </c:pt>
                <c:pt idx="9">
                  <c:v>19</c:v>
                </c:pt>
                <c:pt idx="10">
                  <c:v>23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8-1334-4460-9AE3-ED35A4317E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2540928"/>
        <c:axId val="502571392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Yield.Fernando!$F$7</c15:sqref>
                        </c15:formulaRef>
                      </c:ext>
                    </c:extLst>
                    <c:strCache>
                      <c:ptCount val="1"/>
                      <c:pt idx="0">
                        <c:v>DELTA %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Yield.Fernando!$B$8:$B$19</c15:sqref>
                        </c15:formulaRef>
                      </c:ext>
                    </c:extLst>
                    <c:strCache>
                      <c:ptCount val="11"/>
                      <c:pt idx="0">
                        <c:v>N </c:v>
                      </c:pt>
                      <c:pt idx="1">
                        <c:v>P</c:v>
                      </c:pt>
                      <c:pt idx="2">
                        <c:v>K</c:v>
                      </c:pt>
                      <c:pt idx="3">
                        <c:v>Ca</c:v>
                      </c:pt>
                      <c:pt idx="4">
                        <c:v>Mg</c:v>
                      </c:pt>
                      <c:pt idx="5">
                        <c:v>S</c:v>
                      </c:pt>
                      <c:pt idx="6">
                        <c:v>B</c:v>
                      </c:pt>
                      <c:pt idx="7">
                        <c:v>Cu</c:v>
                      </c:pt>
                      <c:pt idx="8">
                        <c:v>Fe</c:v>
                      </c:pt>
                      <c:pt idx="9">
                        <c:v>Mn</c:v>
                      </c:pt>
                      <c:pt idx="10">
                        <c:v>Zn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Yield.Fernando!$F$8:$F$19</c15:sqref>
                        </c15:formulaRef>
                      </c:ext>
                    </c:extLst>
                    <c:numCache>
                      <c:formatCode>0.00%</c:formatCode>
                      <c:ptCount val="11"/>
                      <c:pt idx="0">
                        <c:v>2.9585798816567976E-2</c:v>
                      </c:pt>
                      <c:pt idx="1">
                        <c:v>4.6875E-2</c:v>
                      </c:pt>
                      <c:pt idx="2">
                        <c:v>5.0000000000000044E-2</c:v>
                      </c:pt>
                      <c:pt idx="3">
                        <c:v>4.3478260869565188E-2</c:v>
                      </c:pt>
                      <c:pt idx="4">
                        <c:v>9.5238095238095122E-2</c:v>
                      </c:pt>
                      <c:pt idx="5">
                        <c:v>0.25</c:v>
                      </c:pt>
                      <c:pt idx="6">
                        <c:v>8.3333333333333259E-2</c:v>
                      </c:pt>
                      <c:pt idx="7">
                        <c:v>0.5</c:v>
                      </c:pt>
                      <c:pt idx="8">
                        <c:v>0.14285714285714279</c:v>
                      </c:pt>
                      <c:pt idx="9">
                        <c:v>0.11764705882352944</c:v>
                      </c:pt>
                      <c:pt idx="10">
                        <c:v>9.5238095238095344E-2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9-1334-4460-9AE3-ED35A4317EA2}"/>
                  </c:ext>
                </c:extLst>
              </c15:ser>
            </c15:filteredBarSeries>
          </c:ext>
        </c:extLst>
      </c:barChart>
      <c:catAx>
        <c:axId val="502540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02571392"/>
        <c:crosses val="autoZero"/>
        <c:auto val="1"/>
        <c:lblAlgn val="ctr"/>
        <c:lblOffset val="100"/>
        <c:noMultiLvlLbl val="0"/>
      </c:catAx>
      <c:valAx>
        <c:axId val="502571392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02540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800" b="1" dirty="0">
                <a:solidFill>
                  <a:schemeClr val="tx1"/>
                </a:solidFill>
              </a:rPr>
              <a:t>Produtividade (</a:t>
            </a:r>
            <a:r>
              <a:rPr lang="pt-BR" sz="2800" b="1" dirty="0" err="1">
                <a:solidFill>
                  <a:schemeClr val="tx1"/>
                </a:solidFill>
              </a:rPr>
              <a:t>sc</a:t>
            </a:r>
            <a:r>
              <a:rPr lang="pt-BR" sz="2800" b="1" dirty="0">
                <a:solidFill>
                  <a:schemeClr val="tx1"/>
                </a:solidFill>
              </a:rPr>
              <a:t>/ha)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054481546572935E-2"/>
          <c:y val="0.24613156103079439"/>
          <c:w val="0.961335676625659"/>
          <c:h val="0.675666104242037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Testemunha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7574692442882249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80,2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21F-4BC0-83B3-CC2CC7E83A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</c:f>
              <c:strCache>
                <c:ptCount val="1"/>
                <c:pt idx="0">
                  <c:v>sc/ha </c:v>
                </c:pt>
              </c:strCache>
            </c:strRef>
          </c:cat>
          <c:val>
            <c:numRef>
              <c:f>Planilha1!$B$2</c:f>
              <c:numCache>
                <c:formatCode>General</c:formatCode>
                <c:ptCount val="1"/>
                <c:pt idx="0">
                  <c:v>75.47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1A-4E5D-9A5F-8977BF17FC6F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Yieldon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tx1"/>
                        </a:solidFill>
                      </a:rPr>
                      <a:t>83,7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21F-4BC0-83B3-CC2CC7E83A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</c:f>
              <c:strCache>
                <c:ptCount val="1"/>
                <c:pt idx="0">
                  <c:v>sc/ha </c:v>
                </c:pt>
              </c:strCache>
            </c:strRef>
          </c:cat>
          <c:val>
            <c:numRef>
              <c:f>Planilha1!$C$2</c:f>
              <c:numCache>
                <c:formatCode>General</c:formatCode>
                <c:ptCount val="1"/>
                <c:pt idx="0">
                  <c:v>81.63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1A-4E5D-9A5F-8977BF17FC6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02463872"/>
        <c:axId val="502486144"/>
      </c:barChart>
      <c:catAx>
        <c:axId val="502463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81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02486144"/>
        <c:crosses val="autoZero"/>
        <c:auto val="1"/>
        <c:lblAlgn val="ctr"/>
        <c:lblOffset val="100"/>
        <c:noMultiLvlLbl val="0"/>
      </c:catAx>
      <c:valAx>
        <c:axId val="5024861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2463872"/>
        <c:crosses val="autoZero"/>
        <c:crossBetween val="between"/>
      </c:valAx>
      <c:spPr>
        <a:noFill/>
        <a:ln w="28575">
          <a:noFill/>
        </a:ln>
        <a:effectLst/>
      </c:spPr>
    </c:plotArea>
    <c:legend>
      <c:legendPos val="t"/>
      <c:layout>
        <c:manualLayout>
          <c:xMode val="edge"/>
          <c:yMode val="edge"/>
          <c:x val="0.17083638930019512"/>
          <c:y val="0.14727217829888267"/>
          <c:w val="0.65193230163968707"/>
          <c:h val="6.5741954963588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Plan2!$D$2:$D$46</c:f>
              <c:numCache>
                <c:formatCode>General</c:formatCode>
                <c:ptCount val="45"/>
                <c:pt idx="0">
                  <c:v>0</c:v>
                </c:pt>
                <c:pt idx="1">
                  <c:v>0.5</c:v>
                </c:pt>
                <c:pt idx="2">
                  <c:v>0.60000000000000853</c:v>
                </c:pt>
                <c:pt idx="3">
                  <c:v>0.69999999999999574</c:v>
                </c:pt>
                <c:pt idx="4">
                  <c:v>0.90000000000000568</c:v>
                </c:pt>
                <c:pt idx="5">
                  <c:v>1</c:v>
                </c:pt>
                <c:pt idx="6">
                  <c:v>1.0999999999999943</c:v>
                </c:pt>
                <c:pt idx="7">
                  <c:v>1.2000000000000028</c:v>
                </c:pt>
                <c:pt idx="8">
                  <c:v>1.5</c:v>
                </c:pt>
                <c:pt idx="9">
                  <c:v>1.5999999999999943</c:v>
                </c:pt>
                <c:pt idx="10">
                  <c:v>1.9000000000000057</c:v>
                </c:pt>
                <c:pt idx="11">
                  <c:v>2</c:v>
                </c:pt>
                <c:pt idx="12">
                  <c:v>2.1899999999999977</c:v>
                </c:pt>
                <c:pt idx="13">
                  <c:v>2.6000000000000085</c:v>
                </c:pt>
                <c:pt idx="14">
                  <c:v>2.9000000000000057</c:v>
                </c:pt>
                <c:pt idx="15">
                  <c:v>3</c:v>
                </c:pt>
                <c:pt idx="16">
                  <c:v>3.3999999999999986</c:v>
                </c:pt>
                <c:pt idx="17">
                  <c:v>3.5</c:v>
                </c:pt>
                <c:pt idx="18">
                  <c:v>3.5999999999999943</c:v>
                </c:pt>
                <c:pt idx="19">
                  <c:v>3.7000000000000028</c:v>
                </c:pt>
                <c:pt idx="20">
                  <c:v>4</c:v>
                </c:pt>
                <c:pt idx="21">
                  <c:v>4</c:v>
                </c:pt>
                <c:pt idx="22">
                  <c:v>4.4000000000000057</c:v>
                </c:pt>
                <c:pt idx="23">
                  <c:v>4.4300000000000068</c:v>
                </c:pt>
                <c:pt idx="24">
                  <c:v>4.7800000000000011</c:v>
                </c:pt>
                <c:pt idx="25">
                  <c:v>4.7999999999999972</c:v>
                </c:pt>
                <c:pt idx="26">
                  <c:v>4.9000000000000057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5.1799999999999926</c:v>
                </c:pt>
                <c:pt idx="32">
                  <c:v>5.5400000000000063</c:v>
                </c:pt>
                <c:pt idx="33">
                  <c:v>6.0999999999999943</c:v>
                </c:pt>
                <c:pt idx="34">
                  <c:v>6.1700000000000017</c:v>
                </c:pt>
                <c:pt idx="35">
                  <c:v>7</c:v>
                </c:pt>
                <c:pt idx="36">
                  <c:v>7</c:v>
                </c:pt>
                <c:pt idx="37">
                  <c:v>7.0999999999999943</c:v>
                </c:pt>
                <c:pt idx="38">
                  <c:v>7.7000000000000028</c:v>
                </c:pt>
                <c:pt idx="39">
                  <c:v>7.9899999999999949</c:v>
                </c:pt>
                <c:pt idx="40">
                  <c:v>8.2800000000000011</c:v>
                </c:pt>
                <c:pt idx="41">
                  <c:v>9.7399999999999949</c:v>
                </c:pt>
                <c:pt idx="42">
                  <c:v>10</c:v>
                </c:pt>
                <c:pt idx="43">
                  <c:v>13</c:v>
                </c:pt>
                <c:pt idx="44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C2-42DD-AE9E-EC58FAE3D8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2591872"/>
        <c:axId val="502593408"/>
      </c:barChart>
      <c:catAx>
        <c:axId val="50259187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02593408"/>
        <c:crosses val="autoZero"/>
        <c:auto val="1"/>
        <c:lblAlgn val="ctr"/>
        <c:lblOffset val="100"/>
        <c:noMultiLvlLbl val="0"/>
      </c:catAx>
      <c:valAx>
        <c:axId val="5025934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02591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8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7.6190476190476197E-2"/>
          <c:y val="2.1531100478469602E-2"/>
          <c:w val="0.90793650793650693"/>
          <c:h val="0.7392344497607659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Fold induction</c:v>
                </c:pt>
              </c:strCache>
            </c:strRef>
          </c:tx>
          <c:spPr>
            <a:solidFill>
              <a:srgbClr val="4F81BD"/>
            </a:solidFill>
            <a:ln w="3176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Untreated</c:v>
                </c:pt>
                <c:pt idx="1">
                  <c:v>5-2392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2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5F-43E5-A7F2-ACBD2265E0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221944448"/>
        <c:axId val="221987200"/>
        <c:axId val="0"/>
      </c:bar3DChart>
      <c:catAx>
        <c:axId val="221944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en-GB" sz="773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22198720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219872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en-GB" sz="773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221944448"/>
        <c:crosses val="autoZero"/>
        <c:crossBetween val="between"/>
      </c:valAx>
      <c:spPr>
        <a:noFill/>
        <a:ln w="25405">
          <a:noFill/>
        </a:ln>
      </c:spPr>
    </c:plotArea>
    <c:legend>
      <c:legendPos val="r"/>
      <c:layout>
        <c:manualLayout>
          <c:xMode val="edge"/>
          <c:yMode val="edge"/>
          <c:x val="0.27758007117437722"/>
          <c:y val="0.8848920863309353"/>
          <c:w val="0.30960854092526691"/>
          <c:h val="0.1223021582733813"/>
        </c:manualLayout>
      </c:layout>
      <c:overlay val="0"/>
      <c:spPr>
        <a:noFill/>
        <a:ln w="3176">
          <a:solidFill>
            <a:srgbClr val="000000"/>
          </a:solidFill>
          <a:prstDash val="solid"/>
        </a:ln>
      </c:spPr>
      <c:txPr>
        <a:bodyPr/>
        <a:lstStyle/>
        <a:p>
          <a:pPr>
            <a:defRPr lang="en-GB" sz="711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773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pt-BR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0032536332764"/>
          <c:y val="0.22056313654239068"/>
          <c:w val="0.82848027356434895"/>
          <c:h val="0.6958247482327502"/>
        </c:manualLayout>
      </c:layout>
      <c:lineChart>
        <c:grouping val="standard"/>
        <c:varyColors val="0"/>
        <c:ser>
          <c:idx val="0"/>
          <c:order val="0"/>
          <c:tx>
            <c:strRef>
              <c:f>size!$F$6</c:f>
              <c:strCache>
                <c:ptCount val="1"/>
                <c:pt idx="0">
                  <c:v>Glyphosate</c:v>
                </c:pt>
              </c:strCache>
            </c:strRef>
          </c:tx>
          <c:spPr>
            <a:ln w="31750">
              <a:solidFill>
                <a:srgbClr val="000080"/>
              </a:solidFill>
              <a:prstDash val="solid"/>
            </a:ln>
          </c:spPr>
          <c:marker>
            <c:symbol val="diamond"/>
            <c:size val="10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cat>
            <c:numRef>
              <c:f>size!$H$16:$H$22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12</c:v>
                </c:pt>
              </c:numCache>
            </c:numRef>
          </c:cat>
          <c:val>
            <c:numRef>
              <c:f>size!$F$7:$F$11</c:f>
              <c:numCache>
                <c:formatCode>0.0</c:formatCode>
                <c:ptCount val="5"/>
                <c:pt idx="0">
                  <c:v>1893.472222222219</c:v>
                </c:pt>
                <c:pt idx="1">
                  <c:v>326.75</c:v>
                </c:pt>
                <c:pt idx="2">
                  <c:v>-7314.138888888876</c:v>
                </c:pt>
                <c:pt idx="3">
                  <c:v>-3441.222222222234</c:v>
                </c:pt>
                <c:pt idx="4">
                  <c:v>-34955.333333333328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16B-264D-AF47-296C86ACDF51}"/>
            </c:ext>
          </c:extLst>
        </c:ser>
        <c:ser>
          <c:idx val="1"/>
          <c:order val="1"/>
          <c:tx>
            <c:strRef>
              <c:f>size!$G$6</c:f>
              <c:strCache>
                <c:ptCount val="1"/>
                <c:pt idx="0">
                  <c:v>Gliphosate+Megafol</c:v>
                </c:pt>
              </c:strCache>
            </c:strRef>
          </c:tx>
          <c:spPr>
            <a:ln w="31750">
              <a:solidFill>
                <a:srgbClr val="00FF00"/>
              </a:solidFill>
              <a:prstDash val="solid"/>
            </a:ln>
          </c:spPr>
          <c:marker>
            <c:symbol val="square"/>
            <c:size val="10"/>
            <c:spPr>
              <a:solidFill>
                <a:srgbClr val="00FF00"/>
              </a:solidFill>
              <a:ln>
                <a:noFill/>
                <a:prstDash val="solid"/>
              </a:ln>
            </c:spPr>
          </c:marker>
          <c:cat>
            <c:numRef>
              <c:f>size!$H$16:$H$22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12</c:v>
                </c:pt>
              </c:numCache>
            </c:numRef>
          </c:cat>
          <c:val>
            <c:numRef>
              <c:f>size!$G$7:$G$11</c:f>
              <c:numCache>
                <c:formatCode>0.0</c:formatCode>
                <c:ptCount val="5"/>
                <c:pt idx="0">
                  <c:v>-5092.6574074074224</c:v>
                </c:pt>
                <c:pt idx="1">
                  <c:v>758.75</c:v>
                </c:pt>
                <c:pt idx="2">
                  <c:v>-7177.444444444438</c:v>
                </c:pt>
                <c:pt idx="3">
                  <c:v>-7822.1666666667379</c:v>
                </c:pt>
                <c:pt idx="4">
                  <c:v>-48011.277777777577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16B-264D-AF47-296C86ACDF51}"/>
            </c:ext>
          </c:extLst>
        </c:ser>
        <c:ser>
          <c:idx val="2"/>
          <c:order val="2"/>
          <c:tx>
            <c:strRef>
              <c:f>size!$H$6</c:f>
              <c:strCache>
                <c:ptCount val="1"/>
                <c:pt idx="0">
                  <c:v>Testimone</c:v>
                </c:pt>
              </c:strCache>
            </c:strRef>
          </c:tx>
          <c:spPr>
            <a:ln w="31750">
              <a:solidFill>
                <a:srgbClr val="FF0000"/>
              </a:solidFill>
              <a:prstDash val="solid"/>
            </a:ln>
          </c:spPr>
          <c:marker>
            <c:symbol val="triangle"/>
            <c:size val="10"/>
            <c:spPr>
              <a:solidFill>
                <a:srgbClr val="FF0000"/>
              </a:solidFill>
              <a:ln>
                <a:noFill/>
                <a:prstDash val="solid"/>
              </a:ln>
            </c:spPr>
          </c:marker>
          <c:cat>
            <c:numRef>
              <c:f>size!$H$16:$H$22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12</c:v>
                </c:pt>
              </c:numCache>
            </c:numRef>
          </c:cat>
          <c:val>
            <c:numRef>
              <c:f>size!$H$7:$H$11</c:f>
              <c:numCache>
                <c:formatCode>0.0</c:formatCode>
                <c:ptCount val="5"/>
                <c:pt idx="0">
                  <c:v>-2642.1666666666488</c:v>
                </c:pt>
                <c:pt idx="1">
                  <c:v>-639.3333333333286</c:v>
                </c:pt>
                <c:pt idx="2">
                  <c:v>-916.16666666667152</c:v>
                </c:pt>
                <c:pt idx="3">
                  <c:v>-1614.7777777777819</c:v>
                </c:pt>
                <c:pt idx="4">
                  <c:v>117.11111111110949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16B-264D-AF47-296C86ACDF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7716992"/>
        <c:axId val="198771840"/>
      </c:lineChart>
      <c:catAx>
        <c:axId val="197716992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high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9877184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98771840"/>
        <c:scaling>
          <c:orientation val="minMax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97716992"/>
        <c:crosses val="autoZero"/>
        <c:crossBetween val="between"/>
        <c:dispUnits>
          <c:builtInUnit val="thousands"/>
        </c:dispUnits>
      </c:valAx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</c:legendEntry>
      <c:legendEntry>
        <c:idx val="2"/>
        <c:txPr>
          <a:bodyPr/>
          <a:lstStyle/>
          <a:p>
            <a:pPr>
              <a:defRPr sz="1100" b="0" i="0" u="none" strike="noStrike" baseline="0">
                <a:noFill/>
                <a:latin typeface="Arial"/>
                <a:ea typeface="Arial"/>
                <a:cs typeface="Arial"/>
              </a:defRPr>
            </a:pPr>
            <a:endParaRPr lang="pt-BR"/>
          </a:p>
        </c:txPr>
      </c:legendEntry>
      <c:layout>
        <c:manualLayout>
          <c:xMode val="edge"/>
          <c:yMode val="edge"/>
          <c:x val="0.1747575527133485"/>
          <c:y val="0.64100813979796445"/>
          <c:w val="0.29865800640822365"/>
          <c:h val="0.30178322541869096"/>
        </c:manualLayout>
      </c:layout>
      <c:overlay val="0"/>
      <c:spPr>
        <a:noFill/>
        <a:ln w="3175">
          <a:noFill/>
          <a:prstDash val="solid"/>
        </a:ln>
      </c:spPr>
      <c:txPr>
        <a:bodyPr/>
        <a:lstStyle/>
        <a:p>
          <a:pPr>
            <a:defRPr sz="11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3175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2">
    <c:autoUpdate val="0"/>
  </c:externalData>
  <c:userShapes r:id="rId3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Plan1!$C$7:$C$20</c:f>
              <c:strCache>
                <c:ptCount val="14"/>
                <c:pt idx="0">
                  <c:v>NS 8338 IPRO</c:v>
                </c:pt>
                <c:pt idx="1">
                  <c:v>NS 8338 IPRO</c:v>
                </c:pt>
                <c:pt idx="2">
                  <c:v>NA 5909 RG</c:v>
                </c:pt>
                <c:pt idx="3">
                  <c:v>M8210 IPRO</c:v>
                </c:pt>
                <c:pt idx="4">
                  <c:v>CD 2728 IPRO</c:v>
                </c:pt>
                <c:pt idx="5">
                  <c:v>ST 797 IPRO</c:v>
                </c:pt>
                <c:pt idx="6">
                  <c:v>M8210 IPRO</c:v>
                </c:pt>
                <c:pt idx="7">
                  <c:v>AN 8572</c:v>
                </c:pt>
                <c:pt idx="8">
                  <c:v>RAÇA RR</c:v>
                </c:pt>
                <c:pt idx="9">
                  <c:v>ST 797 IPRO</c:v>
                </c:pt>
                <c:pt idx="10">
                  <c:v>NS 7901 RR</c:v>
                </c:pt>
                <c:pt idx="11">
                  <c:v>FOCO IPRO</c:v>
                </c:pt>
                <c:pt idx="12">
                  <c:v>M8372 IPRO</c:v>
                </c:pt>
                <c:pt idx="13">
                  <c:v>ST 797 IPRO</c:v>
                </c:pt>
              </c:strCache>
            </c:strRef>
          </c:cat>
          <c:val>
            <c:numRef>
              <c:f>Plan1!$D$7:$D$20</c:f>
              <c:numCache>
                <c:formatCode>General</c:formatCode>
                <c:ptCount val="14"/>
                <c:pt idx="0">
                  <c:v>0.02</c:v>
                </c:pt>
                <c:pt idx="1">
                  <c:v>1</c:v>
                </c:pt>
                <c:pt idx="2">
                  <c:v>2</c:v>
                </c:pt>
                <c:pt idx="3">
                  <c:v>2.21</c:v>
                </c:pt>
                <c:pt idx="4">
                  <c:v>2.8</c:v>
                </c:pt>
                <c:pt idx="5">
                  <c:v>3</c:v>
                </c:pt>
                <c:pt idx="6">
                  <c:v>3.31</c:v>
                </c:pt>
                <c:pt idx="7">
                  <c:v>4.1500000000000004</c:v>
                </c:pt>
                <c:pt idx="8">
                  <c:v>4.45</c:v>
                </c:pt>
                <c:pt idx="9">
                  <c:v>4.55</c:v>
                </c:pt>
                <c:pt idx="10">
                  <c:v>4.5999999999999996</c:v>
                </c:pt>
                <c:pt idx="11">
                  <c:v>4.68</c:v>
                </c:pt>
                <c:pt idx="12">
                  <c:v>5</c:v>
                </c:pt>
                <c:pt idx="13">
                  <c:v>6.16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65-414E-B83B-1958F13412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0238592"/>
        <c:axId val="200240128"/>
      </c:barChart>
      <c:catAx>
        <c:axId val="2002385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0240128"/>
        <c:crosses val="autoZero"/>
        <c:auto val="1"/>
        <c:lblAlgn val="ctr"/>
        <c:lblOffset val="100"/>
        <c:noMultiLvlLbl val="0"/>
      </c:catAx>
      <c:valAx>
        <c:axId val="2002401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002385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8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25400">
          <a:solidFill>
            <a:schemeClr val="tx1"/>
          </a:solidFill>
        </a:ln>
      </c:spPr>
    </c:sideWall>
    <c:backWall>
      <c:thickness val="0"/>
      <c:spPr>
        <a:noFill/>
        <a:ln w="25400">
          <a:solidFill>
            <a:schemeClr val="tx1"/>
          </a:solidFill>
        </a:ln>
      </c:spPr>
    </c:backWall>
    <c:plotArea>
      <c:layout>
        <c:manualLayout>
          <c:layoutTarget val="inner"/>
          <c:xMode val="edge"/>
          <c:yMode val="edge"/>
          <c:x val="9.2063384968559897E-2"/>
          <c:y val="4.6923368001476888E-2"/>
          <c:w val="0.90793650793650749"/>
          <c:h val="0.7392344497607655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Fold induction</c:v>
                </c:pt>
              </c:strCache>
            </c:strRef>
          </c:tx>
          <c:spPr>
            <a:solidFill>
              <a:schemeClr val="accent1"/>
            </a:solidFill>
            <a:ln w="5355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Untreated</c:v>
                </c:pt>
                <c:pt idx="1">
                  <c:v>5-2392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2</c:v>
                </c:pt>
                <c:pt idx="1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CE-43DC-BB48-4CF931B066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238962560"/>
        <c:axId val="239038464"/>
        <c:axId val="0"/>
      </c:bar3DChart>
      <c:catAx>
        <c:axId val="238962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339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76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23903846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390384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339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76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238962560"/>
        <c:crosses val="autoZero"/>
        <c:crossBetween val="between"/>
      </c:valAx>
      <c:spPr>
        <a:noFill/>
        <a:ln w="25395">
          <a:noFill/>
        </a:ln>
      </c:spPr>
    </c:plotArea>
    <c:legend>
      <c:legendPos val="r"/>
      <c:layout>
        <c:manualLayout>
          <c:xMode val="edge"/>
          <c:yMode val="edge"/>
          <c:x val="0.35126588421730298"/>
          <c:y val="0.85156258693469777"/>
          <c:w val="0.31012647947308469"/>
          <c:h val="9.3749894166454961E-2"/>
        </c:manualLayout>
      </c:layout>
      <c:overlay val="0"/>
      <c:spPr>
        <a:noFill/>
        <a:ln w="1339">
          <a:solidFill>
            <a:schemeClr val="tx1"/>
          </a:solidFill>
          <a:prstDash val="solid"/>
        </a:ln>
      </c:spPr>
      <c:txPr>
        <a:bodyPr/>
        <a:lstStyle/>
        <a:p>
          <a:pPr>
            <a:defRPr sz="698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76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T abs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452B-4C23-8A5C-FE014160D13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</c:f>
              <c:strCache>
                <c:ptCount val="1"/>
                <c:pt idx="0">
                  <c:v>sc / ha </c:v>
                </c:pt>
              </c:strCache>
            </c:strRef>
          </c:cat>
          <c:val>
            <c:numRef>
              <c:f>Planilha1!$B$2</c:f>
              <c:numCache>
                <c:formatCode>General</c:formatCode>
                <c:ptCount val="1"/>
                <c:pt idx="0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2B-4C23-8A5C-FE014160D135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T1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452B-4C23-8A5C-FE014160D13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pt-BR"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</c:f>
              <c:strCache>
                <c:ptCount val="1"/>
                <c:pt idx="0">
                  <c:v>sc / ha </c:v>
                </c:pt>
              </c:strCache>
            </c:strRef>
          </c:cat>
          <c:val>
            <c:numRef>
              <c:f>Planilha1!$C$2</c:f>
              <c:numCache>
                <c:formatCode>General</c:formatCode>
                <c:ptCount val="1"/>
                <c:pt idx="0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52B-4C23-8A5C-FE014160D135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T2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pt-BR"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</c:f>
              <c:strCache>
                <c:ptCount val="1"/>
                <c:pt idx="0">
                  <c:v>sc / ha </c:v>
                </c:pt>
              </c:strCache>
            </c:strRef>
          </c:cat>
          <c:val>
            <c:numRef>
              <c:f>Planilha1!$D$2</c:f>
              <c:numCache>
                <c:formatCode>General</c:formatCode>
                <c:ptCount val="1"/>
                <c:pt idx="0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08-4D3E-9AA3-EF8F1EDF28D1}"/>
            </c:ext>
          </c:extLst>
        </c:ser>
        <c:ser>
          <c:idx val="3"/>
          <c:order val="3"/>
          <c:tx>
            <c:strRef>
              <c:f>Planilha1!$E$1</c:f>
              <c:strCache>
                <c:ptCount val="1"/>
                <c:pt idx="0">
                  <c:v>T3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pt-BR"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</c:f>
              <c:strCache>
                <c:ptCount val="1"/>
                <c:pt idx="0">
                  <c:v>sc / ha </c:v>
                </c:pt>
              </c:strCache>
            </c:strRef>
          </c:cat>
          <c:val>
            <c:numRef>
              <c:f>Planilha1!$E$2</c:f>
              <c:numCache>
                <c:formatCode>General</c:formatCode>
                <c:ptCount val="1"/>
                <c:pt idx="0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08-4D3E-9AA3-EF8F1EDF28D1}"/>
            </c:ext>
          </c:extLst>
        </c:ser>
        <c:ser>
          <c:idx val="4"/>
          <c:order val="4"/>
          <c:tx>
            <c:strRef>
              <c:f>Planilha1!$F$1</c:f>
              <c:strCache>
                <c:ptCount val="1"/>
                <c:pt idx="0">
                  <c:v>T4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pt-BR"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</c:f>
              <c:strCache>
                <c:ptCount val="1"/>
                <c:pt idx="0">
                  <c:v>sc / ha </c:v>
                </c:pt>
              </c:strCache>
            </c:strRef>
          </c:cat>
          <c:val>
            <c:numRef>
              <c:f>Planilha1!$F$2</c:f>
              <c:numCache>
                <c:formatCode>General</c:formatCode>
                <c:ptCount val="1"/>
                <c:pt idx="0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08-4D3E-9AA3-EF8F1EDF28D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25"/>
        <c:axId val="39634816"/>
        <c:axId val="39636352"/>
      </c:barChart>
      <c:catAx>
        <c:axId val="396348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1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9636352"/>
        <c:crosses val="autoZero"/>
        <c:auto val="1"/>
        <c:lblAlgn val="ctr"/>
        <c:lblOffset val="100"/>
        <c:noMultiLvlLbl val="0"/>
      </c:catAx>
      <c:valAx>
        <c:axId val="39636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9634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pt-B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[Resultados_cereais_folder.xlsx]Planilha2!$D$18</c:f>
              <c:strCache>
                <c:ptCount val="1"/>
                <c:pt idx="0">
                  <c:v>controle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6754852269532182E-2"/>
                  <c:y val="0.1505464513262434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96,4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7B0-4CCF-9685-8E36C2A4C9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[Resultados_cereais_folder.xlsx]Planilha2!$E$17</c:f>
              <c:strCache>
                <c:ptCount val="1"/>
                <c:pt idx="0">
                  <c:v>Produtividade (scs.ha-1)</c:v>
                </c:pt>
              </c:strCache>
            </c:strRef>
          </c:cat>
          <c:val>
            <c:numRef>
              <c:f>[Resultados_cereais_folder.xlsx]Planilha2!$E$18</c:f>
              <c:numCache>
                <c:formatCode>General</c:formatCode>
                <c:ptCount val="1"/>
                <c:pt idx="0">
                  <c:v>69.599999999999994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F0-4717-8D8B-63DB3B1EDBD4}"/>
            </c:ext>
          </c:extLst>
        </c:ser>
        <c:ser>
          <c:idx val="1"/>
          <c:order val="1"/>
          <c:tx>
            <c:strRef>
              <c:f>[Resultados_cereais_folder.xlsx]Planilha2!$D$19</c:f>
              <c:strCache>
                <c:ptCount val="1"/>
                <c:pt idx="0">
                  <c:v>YieldOn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0943730246878459E-2"/>
                  <c:y val="0.55027323588213151"/>
                </c:manualLayout>
              </c:layout>
              <c:tx>
                <c:rich>
                  <a:bodyPr rot="0" vert="horz"/>
                  <a:lstStyle/>
                  <a:p>
                    <a:pPr>
                      <a:defRPr b="1"/>
                    </a:pPr>
                    <a:r>
                      <a:rPr lang="en-US" dirty="0"/>
                      <a:t>105,68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7B0-4CCF-9685-8E36C2A4C9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[Resultados_cereais_folder.xlsx]Planilha2!$E$17</c:f>
              <c:strCache>
                <c:ptCount val="1"/>
                <c:pt idx="0">
                  <c:v>Produtividade (scs.ha-1)</c:v>
                </c:pt>
              </c:strCache>
            </c:strRef>
          </c:cat>
          <c:val>
            <c:numRef>
              <c:f>[Resultados_cereais_folder.xlsx]Planilha2!$E$19</c:f>
              <c:numCache>
                <c:formatCode>General</c:formatCode>
                <c:ptCount val="1"/>
                <c:pt idx="0">
                  <c:v>73.900000000000006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F0-4717-8D8B-63DB3B1EDBD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501097600"/>
        <c:axId val="501099136"/>
        <c:axId val="0"/>
      </c:bar3DChart>
      <c:catAx>
        <c:axId val="501097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pt-BR"/>
          </a:p>
        </c:txPr>
        <c:crossAx val="501099136"/>
        <c:crosses val="autoZero"/>
        <c:auto val="1"/>
        <c:lblAlgn val="ctr"/>
        <c:lblOffset val="100"/>
        <c:noMultiLvlLbl val="0"/>
      </c:catAx>
      <c:valAx>
        <c:axId val="5010991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10976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[Resultados_cereais_folder.xlsx]Planilha2!$D$18</c:f>
              <c:strCache>
                <c:ptCount val="1"/>
                <c:pt idx="0">
                  <c:v>controle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6754852269532182E-2"/>
                  <c:y val="0.1505464513262434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213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A59-4048-AE49-5914D87C83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[Resultados_cereais_folder.xlsx]Planilha2!$E$17</c:f>
              <c:strCache>
                <c:ptCount val="1"/>
                <c:pt idx="0">
                  <c:v>Produtividade (scs.ha-1)</c:v>
                </c:pt>
              </c:strCache>
            </c:strRef>
          </c:cat>
          <c:val>
            <c:numRef>
              <c:f>[Resultados_cereais_folder.xlsx]Planilha2!$E$18</c:f>
              <c:numCache>
                <c:formatCode>General</c:formatCode>
                <c:ptCount val="1"/>
                <c:pt idx="0">
                  <c:v>69.599999999999994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F0-4717-8D8B-63DB3B1EDBD4}"/>
            </c:ext>
          </c:extLst>
        </c:ser>
        <c:ser>
          <c:idx val="1"/>
          <c:order val="1"/>
          <c:tx>
            <c:strRef>
              <c:f>[Resultados_cereais_folder.xlsx]Planilha2!$D$19</c:f>
              <c:strCache>
                <c:ptCount val="1"/>
                <c:pt idx="0">
                  <c:v>YieldOn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0943730246878459E-2"/>
                  <c:y val="0.57103826365126853"/>
                </c:manualLayout>
              </c:layout>
              <c:tx>
                <c:rich>
                  <a:bodyPr rot="0" vert="horz"/>
                  <a:lstStyle/>
                  <a:p>
                    <a:pPr>
                      <a:defRPr b="1"/>
                    </a:pPr>
                    <a:r>
                      <a:rPr lang="en-US" dirty="0"/>
                      <a:t>231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A59-4048-AE49-5914D87C83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[Resultados_cereais_folder.xlsx]Planilha2!$E$17</c:f>
              <c:strCache>
                <c:ptCount val="1"/>
                <c:pt idx="0">
                  <c:v>Produtividade (scs.ha-1)</c:v>
                </c:pt>
              </c:strCache>
            </c:strRef>
          </c:cat>
          <c:val>
            <c:numRef>
              <c:f>[Resultados_cereais_folder.xlsx]Planilha2!$E$19</c:f>
              <c:numCache>
                <c:formatCode>General</c:formatCode>
                <c:ptCount val="1"/>
                <c:pt idx="0">
                  <c:v>73.900000000000006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F0-4717-8D8B-63DB3B1EDBD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501304704"/>
        <c:axId val="501318784"/>
        <c:axId val="0"/>
      </c:bar3DChart>
      <c:catAx>
        <c:axId val="5013047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01318784"/>
        <c:crosses val="autoZero"/>
        <c:auto val="1"/>
        <c:lblAlgn val="ctr"/>
        <c:lblOffset val="100"/>
        <c:noMultiLvlLbl val="0"/>
      </c:catAx>
      <c:valAx>
        <c:axId val="5013187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13047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[Resultados_cereais_folder.xlsx]Planilha2!$D$7</c:f>
              <c:strCache>
                <c:ptCount val="1"/>
                <c:pt idx="0">
                  <c:v>controle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8.2361879290559423E-3"/>
                  <c:y val="0.440743176186414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195-4FF8-863E-053769DDDA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[Resultados_cereais_folder.xlsx]Planilha2!$E$6</c:f>
              <c:strCache>
                <c:ptCount val="1"/>
                <c:pt idx="0">
                  <c:v>Produtividade (scs.ha-1)</c:v>
                </c:pt>
              </c:strCache>
            </c:strRef>
          </c:cat>
          <c:val>
            <c:numRef>
              <c:f>[Resultados_cereais_folder.xlsx]Planilha2!$E$7</c:f>
              <c:numCache>
                <c:formatCode>General</c:formatCode>
                <c:ptCount val="1"/>
                <c:pt idx="0">
                  <c:v>108.62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50-4C2C-A7C7-C7B8E0C7DFD6}"/>
            </c:ext>
          </c:extLst>
        </c:ser>
        <c:ser>
          <c:idx val="1"/>
          <c:order val="1"/>
          <c:tx>
            <c:strRef>
              <c:f>[Resultados_cereais_folder.xlsx]Planilha2!$D$8</c:f>
              <c:strCache>
                <c:ptCount val="1"/>
                <c:pt idx="0">
                  <c:v>Opfifol vegetativo, YieldOn, Megafol , Trinador Mz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6.1773030764755987E-3"/>
                  <c:y val="0.551451177787741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195-4FF8-863E-053769DDDA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[Resultados_cereais_folder.xlsx]Planilha2!$E$6</c:f>
              <c:strCache>
                <c:ptCount val="1"/>
                <c:pt idx="0">
                  <c:v>Produtividade (scs.ha-1)</c:v>
                </c:pt>
              </c:strCache>
            </c:strRef>
          </c:cat>
          <c:val>
            <c:numRef>
              <c:f>[Resultados_cereais_folder.xlsx]Planilha2!$E$8</c:f>
              <c:numCache>
                <c:formatCode>General</c:formatCode>
                <c:ptCount val="1"/>
                <c:pt idx="0">
                  <c:v>131.24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50-4C2C-A7C7-C7B8E0C7DFD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01490816"/>
        <c:axId val="501492352"/>
        <c:axId val="0"/>
      </c:bar3DChart>
      <c:catAx>
        <c:axId val="501490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pt-BR"/>
          </a:p>
        </c:txPr>
        <c:crossAx val="501492352"/>
        <c:crosses val="autoZero"/>
        <c:auto val="1"/>
        <c:lblAlgn val="ctr"/>
        <c:lblOffset val="100"/>
        <c:noMultiLvlLbl val="0"/>
      </c:catAx>
      <c:valAx>
        <c:axId val="5014923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14908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[Resultados_cereais_folder.xlsx]Planilha2!$D$18</c:f>
              <c:strCache>
                <c:ptCount val="1"/>
                <c:pt idx="0">
                  <c:v>controle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6754852269532182E-2"/>
                  <c:y val="0.150546451326243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B43-4789-AD25-B86A1A8E3A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[Resultados_cereais_folder.xlsx]Planilha2!$E$17</c:f>
              <c:strCache>
                <c:ptCount val="1"/>
                <c:pt idx="0">
                  <c:v>Produtividade (scs.ha-1)</c:v>
                </c:pt>
              </c:strCache>
            </c:strRef>
          </c:cat>
          <c:val>
            <c:numRef>
              <c:f>[Resultados_cereais_folder.xlsx]Planilha2!$E$18</c:f>
              <c:numCache>
                <c:formatCode>General</c:formatCode>
                <c:ptCount val="1"/>
                <c:pt idx="0">
                  <c:v>69.599999999999994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F0-4717-8D8B-63DB3B1EDBD4}"/>
            </c:ext>
          </c:extLst>
        </c:ser>
        <c:ser>
          <c:idx val="1"/>
          <c:order val="1"/>
          <c:tx>
            <c:strRef>
              <c:f>[Resultados_cereais_folder.xlsx]Planilha2!$D$19</c:f>
              <c:strCache>
                <c:ptCount val="1"/>
                <c:pt idx="0">
                  <c:v>YieldOn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0943730246878459E-2"/>
                  <c:y val="0.55027323588213151"/>
                </c:manualLayout>
              </c:layout>
              <c:spPr/>
              <c:txPr>
                <a:bodyPr rot="0" vert="horz"/>
                <a:lstStyle/>
                <a:p>
                  <a:pPr>
                    <a:defRPr b="1"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B43-4789-AD25-B86A1A8E3A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[Resultados_cereais_folder.xlsx]Planilha2!$E$17</c:f>
              <c:strCache>
                <c:ptCount val="1"/>
                <c:pt idx="0">
                  <c:v>Produtividade (scs.ha-1)</c:v>
                </c:pt>
              </c:strCache>
            </c:strRef>
          </c:cat>
          <c:val>
            <c:numRef>
              <c:f>[Resultados_cereais_folder.xlsx]Planilha2!$E$19</c:f>
              <c:numCache>
                <c:formatCode>General</c:formatCode>
                <c:ptCount val="1"/>
                <c:pt idx="0">
                  <c:v>73.900000000000006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F0-4717-8D8B-63DB3B1EDBD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501682176"/>
        <c:axId val="501683712"/>
        <c:axId val="0"/>
      </c:bar3DChart>
      <c:catAx>
        <c:axId val="501682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pt-BR"/>
          </a:p>
        </c:txPr>
        <c:crossAx val="501683712"/>
        <c:crosses val="autoZero"/>
        <c:auto val="1"/>
        <c:lblAlgn val="ctr"/>
        <c:lblOffset val="100"/>
        <c:noMultiLvlLbl val="0"/>
      </c:catAx>
      <c:valAx>
        <c:axId val="5016837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16821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[Resultados_cereais_folder.xlsx]Planilha2!$D$64</c:f>
              <c:strCache>
                <c:ptCount val="1"/>
                <c:pt idx="0">
                  <c:v>Controle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0555793035211749E-3"/>
                  <c:y val="0.137968570325133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E33-4063-BE9D-8BD46F1E74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[Resultados_cereais_folder.xlsx]Planilha2!$E$63</c:f>
              <c:strCache>
                <c:ptCount val="1"/>
                <c:pt idx="0">
                  <c:v>Produtividade sc/ha</c:v>
                </c:pt>
              </c:strCache>
            </c:strRef>
          </c:cat>
          <c:val>
            <c:numRef>
              <c:f>[Resultados_cereais_folder.xlsx]Planilha2!$E$64</c:f>
              <c:numCache>
                <c:formatCode>General</c:formatCode>
                <c:ptCount val="1"/>
                <c:pt idx="0">
                  <c:v>74.900000000000006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9F-4B68-8B60-C774ED7EDCAC}"/>
            </c:ext>
          </c:extLst>
        </c:ser>
        <c:ser>
          <c:idx val="1"/>
          <c:order val="1"/>
          <c:tx>
            <c:strRef>
              <c:f>[Resultados_cereais_folder.xlsx]Planilha2!$D$65</c:f>
              <c:strCache>
                <c:ptCount val="1"/>
                <c:pt idx="0">
                  <c:v>Valagro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6.1668997672015974E-3"/>
                  <c:y val="0.50588475785882203"/>
                </c:manualLayout>
              </c:layout>
              <c:spPr/>
              <c:txPr>
                <a:bodyPr rot="0" vert="horz"/>
                <a:lstStyle/>
                <a:p>
                  <a:pPr>
                    <a:defRPr b="1"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E33-4063-BE9D-8BD46F1E74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[Resultados_cereais_folder.xlsx]Planilha2!$E$63</c:f>
              <c:strCache>
                <c:ptCount val="1"/>
                <c:pt idx="0">
                  <c:v>Produtividade sc/ha</c:v>
                </c:pt>
              </c:strCache>
            </c:strRef>
          </c:cat>
          <c:val>
            <c:numRef>
              <c:f>[Resultados_cereais_folder.xlsx]Planilha2!$E$65</c:f>
              <c:numCache>
                <c:formatCode>General</c:formatCode>
                <c:ptCount val="1"/>
                <c:pt idx="0">
                  <c:v>79.3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9F-4B68-8B60-C774ED7EDCA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501729152"/>
        <c:axId val="501730688"/>
        <c:axId val="0"/>
      </c:bar3DChart>
      <c:catAx>
        <c:axId val="501729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pt-BR"/>
          </a:p>
        </c:txPr>
        <c:crossAx val="501730688"/>
        <c:crosses val="autoZero"/>
        <c:auto val="1"/>
        <c:lblAlgn val="ctr"/>
        <c:lblOffset val="100"/>
        <c:noMultiLvlLbl val="0"/>
      </c:catAx>
      <c:valAx>
        <c:axId val="5017306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17291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3.53538E-7</cdr:x>
      <cdr:y>0.48238</cdr:y>
    </cdr:from>
    <cdr:to>
      <cdr:x>0.03264</cdr:x>
      <cdr:y>0.61194</cdr:y>
    </cdr:to>
    <cdr:sp macro="" textlink="">
      <cdr:nvSpPr>
        <cdr:cNvPr id="2" name="Rectangle 85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 rot="16200000">
          <a:off x="-95217" y="1491715"/>
          <a:ext cx="375103" cy="18466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0" tIns="0" rIns="0" bIns="0">
          <a:spAutoFit/>
        </a:bodyPr>
        <a:lstStyle xmlns:a="http://schemas.openxmlformats.org/drawingml/2006/main">
          <a:defPPr>
            <a:defRPr lang="it-IT"/>
          </a:defPPr>
          <a:lvl1pPr algn="l" rtl="0" fontAlgn="base">
            <a:spcBef>
              <a:spcPct val="0"/>
            </a:spcBef>
            <a:spcAft>
              <a:spcPct val="0"/>
            </a:spcAft>
            <a:defRPr sz="1900" b="1" kern="1200">
              <a:solidFill>
                <a:srgbClr val="339933"/>
              </a:solidFill>
              <a:latin typeface="Tahoma" pitchFamily="34" charset="0"/>
              <a:cs typeface="Arial" pitchFamily="34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1900" b="1" kern="1200">
              <a:solidFill>
                <a:srgbClr val="339933"/>
              </a:solidFill>
              <a:latin typeface="Tahoma" pitchFamily="34" charset="0"/>
              <a:cs typeface="Arial" pitchFamily="34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1900" b="1" kern="1200">
              <a:solidFill>
                <a:srgbClr val="339933"/>
              </a:solidFill>
              <a:latin typeface="Tahoma" pitchFamily="34" charset="0"/>
              <a:cs typeface="Arial" pitchFamily="34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1900" b="1" kern="1200">
              <a:solidFill>
                <a:srgbClr val="339933"/>
              </a:solidFill>
              <a:latin typeface="Tahoma" pitchFamily="34" charset="0"/>
              <a:cs typeface="Arial" pitchFamily="34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1900" b="1" kern="1200">
              <a:solidFill>
                <a:srgbClr val="339933"/>
              </a:solidFill>
              <a:latin typeface="Tahoma" pitchFamily="34" charset="0"/>
              <a:cs typeface="Arial" pitchFamily="34" charset="0"/>
            </a:defRPr>
          </a:lvl5pPr>
          <a:lvl6pPr marL="2286000" algn="l" defTabSz="914400" rtl="0" eaLnBrk="1" latinLnBrk="0" hangingPunct="1">
            <a:defRPr sz="1900" b="1" kern="1200">
              <a:solidFill>
                <a:srgbClr val="339933"/>
              </a:solidFill>
              <a:latin typeface="Tahoma" pitchFamily="34" charset="0"/>
              <a:cs typeface="Arial" pitchFamily="34" charset="0"/>
            </a:defRPr>
          </a:lvl6pPr>
          <a:lvl7pPr marL="2743200" algn="l" defTabSz="914400" rtl="0" eaLnBrk="1" latinLnBrk="0" hangingPunct="1">
            <a:defRPr sz="1900" b="1" kern="1200">
              <a:solidFill>
                <a:srgbClr val="339933"/>
              </a:solidFill>
              <a:latin typeface="Tahoma" pitchFamily="34" charset="0"/>
              <a:cs typeface="Arial" pitchFamily="34" charset="0"/>
            </a:defRPr>
          </a:lvl7pPr>
          <a:lvl8pPr marL="3200400" algn="l" defTabSz="914400" rtl="0" eaLnBrk="1" latinLnBrk="0" hangingPunct="1">
            <a:defRPr sz="1900" b="1" kern="1200">
              <a:solidFill>
                <a:srgbClr val="339933"/>
              </a:solidFill>
              <a:latin typeface="Tahoma" pitchFamily="34" charset="0"/>
              <a:cs typeface="Arial" pitchFamily="34" charset="0"/>
            </a:defRPr>
          </a:lvl8pPr>
          <a:lvl9pPr marL="3657600" algn="l" defTabSz="914400" rtl="0" eaLnBrk="1" latinLnBrk="0" hangingPunct="1">
            <a:defRPr sz="1900" b="1" kern="1200">
              <a:solidFill>
                <a:srgbClr val="339933"/>
              </a:solidFill>
              <a:latin typeface="Tahoma" pitchFamily="34" charset="0"/>
              <a:cs typeface="Arial" pitchFamily="34" charset="0"/>
            </a:defRPr>
          </a:lvl9pPr>
        </a:lstStyle>
        <a:p xmlns:a="http://schemas.openxmlformats.org/drawingml/2006/main">
          <a:pPr eaLnBrk="0" hangingPunct="0"/>
          <a:r>
            <a:rPr lang="it-IT" sz="1200" dirty="0">
              <a:solidFill>
                <a:srgbClr val="375B49"/>
              </a:solidFill>
              <a:latin typeface="Arial" pitchFamily="34" charset="0"/>
            </a:rPr>
            <a:t>Delta</a:t>
          </a:r>
          <a:endParaRPr lang="it-IT" sz="1500" dirty="0">
            <a:solidFill>
              <a:srgbClr val="375B49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5475" cy="355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5797550" y="0"/>
            <a:ext cx="4435475" cy="355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7A2B0E-913E-CB42-880B-46E4F6DE3CCD}" type="datetime1">
              <a:rPr lang="it-IT" smtClean="0"/>
              <a:t>05/06/2019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6743700"/>
            <a:ext cx="4435475" cy="3540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5797550" y="6743700"/>
            <a:ext cx="4435475" cy="3540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C37D8E-DDD6-2B49-9D57-40E01962911C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4529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5475" cy="355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797550" y="0"/>
            <a:ext cx="4435475" cy="355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2F29F-58E0-E743-B118-B516EEEB69BF}" type="datetime1">
              <a:rPr lang="it-IT" smtClean="0"/>
              <a:t>05/06/2019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989263" y="887413"/>
            <a:ext cx="4256087" cy="23955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1023938" y="3416300"/>
            <a:ext cx="8186737" cy="27955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743700"/>
            <a:ext cx="4435475" cy="355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797550" y="6743700"/>
            <a:ext cx="4435475" cy="355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CFC18-0B3E-4EA0-BBC3-8A95CB37A93A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85297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CFC18-0B3E-4EA0-BBC3-8A95CB37A93A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91536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Maximização fisiológica de 3 principais</a:t>
            </a:r>
            <a:r>
              <a:rPr lang="pt-BR" baseline="0" dirty="0"/>
              <a:t> fases:</a:t>
            </a:r>
          </a:p>
          <a:p>
            <a:r>
              <a:rPr lang="pt-BR" baseline="0" dirty="0"/>
              <a:t>Fase 1 – germinação e emergência, formação de órgão de absorção de água, nutrientes (raiz) e início da atividade fotossintética (folha);</a:t>
            </a:r>
          </a:p>
          <a:p>
            <a:r>
              <a:rPr lang="pt-BR" baseline="0" dirty="0"/>
              <a:t>Fase 2 – produção de folhas e caules que darão suporte ao crescimento vegetativo;</a:t>
            </a:r>
          </a:p>
          <a:p>
            <a:r>
              <a:rPr lang="pt-BR" baseline="0" dirty="0"/>
              <a:t>Fase 3 – produção de flores e translocação de reservas em sementes e frutos. 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F137AF-EA02-41EE-AE42-361AC312908D}" type="slidenum">
              <a:rPr lang="it-IT" smtClean="0"/>
              <a:pPr>
                <a:defRPr/>
              </a:pPr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4192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Innovation</a:t>
            </a:r>
            <a:r>
              <a:rPr lang="it-IT" dirty="0"/>
              <a:t> way to </a:t>
            </a:r>
            <a:r>
              <a:rPr lang="it-IT" dirty="0" err="1"/>
              <a:t>get</a:t>
            </a:r>
            <a:r>
              <a:rPr lang="it-IT" dirty="0"/>
              <a:t> </a:t>
            </a:r>
            <a:r>
              <a:rPr lang="it-IT" dirty="0" err="1"/>
              <a:t>YieldOn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carried</a:t>
            </a:r>
            <a:r>
              <a:rPr lang="it-IT" dirty="0"/>
              <a:t> out </a:t>
            </a:r>
            <a:r>
              <a:rPr lang="en-US" sz="1200" dirty="0">
                <a:solidFill>
                  <a:srgbClr val="083D31"/>
                </a:solidFill>
                <a:latin typeface="DIN-Light"/>
              </a:rPr>
              <a:t>“omics &amp; field-trials” approach to characterize the physiological effect of </a:t>
            </a:r>
            <a:r>
              <a:rPr lang="en-US" sz="1200" dirty="0" err="1">
                <a:solidFill>
                  <a:srgbClr val="083D31"/>
                </a:solidFill>
                <a:latin typeface="DIN-Light"/>
              </a:rPr>
              <a:t>YieldOn</a:t>
            </a:r>
            <a:r>
              <a:rPr lang="en-US" sz="1200" dirty="0">
                <a:solidFill>
                  <a:srgbClr val="083D31"/>
                </a:solidFill>
                <a:latin typeface="DIN-Light"/>
              </a:rPr>
              <a:t>.</a:t>
            </a:r>
          </a:p>
          <a:p>
            <a:r>
              <a:rPr lang="en-US" sz="1200" dirty="0">
                <a:solidFill>
                  <a:srgbClr val="083D31"/>
                </a:solidFill>
                <a:latin typeface="DIN-Light"/>
              </a:rPr>
              <a:t>At</a:t>
            </a:r>
            <a:r>
              <a:rPr lang="en-US" sz="1200" baseline="0" dirty="0">
                <a:solidFill>
                  <a:srgbClr val="083D31"/>
                </a:solidFill>
                <a:latin typeface="DIN-Light"/>
              </a:rPr>
              <a:t> the beginning we used A thaliana through genomics, then we moved directly on the crops of interest such as soybean and corn thanks to </a:t>
            </a:r>
            <a:r>
              <a:rPr lang="en-US" sz="1200" baseline="0" dirty="0" err="1">
                <a:solidFill>
                  <a:srgbClr val="083D31"/>
                </a:solidFill>
                <a:latin typeface="DIN-Light"/>
              </a:rPr>
              <a:t>phenomic</a:t>
            </a:r>
            <a:r>
              <a:rPr lang="en-US" sz="1200" baseline="0" dirty="0">
                <a:solidFill>
                  <a:srgbClr val="083D31"/>
                </a:solidFill>
                <a:latin typeface="DIN-Light"/>
              </a:rPr>
              <a:t> and the latest technology next generation sequencing. In the end experimental field trials demonstrated the efficacy of the product at different </a:t>
            </a:r>
            <a:r>
              <a:rPr lang="en-US" sz="1200" baseline="0" dirty="0" err="1">
                <a:solidFill>
                  <a:srgbClr val="083D31"/>
                </a:solidFill>
                <a:latin typeface="DIN-Light"/>
              </a:rPr>
              <a:t>pedo</a:t>
            </a:r>
            <a:r>
              <a:rPr lang="en-US" sz="1200" baseline="0" dirty="0">
                <a:solidFill>
                  <a:srgbClr val="083D31"/>
                </a:solidFill>
                <a:latin typeface="DIN-Light"/>
              </a:rPr>
              <a:t>-climatic conditions and also on other crops like rice, cotton , wheat, oil seed rape.</a:t>
            </a:r>
            <a:endParaRPr lang="en-US" sz="1200" dirty="0">
              <a:solidFill>
                <a:srgbClr val="083D31"/>
              </a:solidFill>
              <a:latin typeface="DIN-Light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CFC18-0B3E-4EA0-BBC3-8A95CB37A93A}" type="slidenum">
              <a:rPr lang="it-IT" smtClean="0">
                <a:solidFill>
                  <a:prstClr val="black"/>
                </a:solidFill>
              </a:rPr>
              <a:pPr/>
              <a:t>22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283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a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revolutionary</a:t>
            </a:r>
            <a:r>
              <a:rPr lang="it-IT" dirty="0"/>
              <a:t> </a:t>
            </a:r>
            <a:r>
              <a:rPr lang="it-IT" dirty="0" err="1"/>
              <a:t>formulation</a:t>
            </a:r>
            <a:r>
              <a:rPr lang="it-IT" dirty="0"/>
              <a:t> </a:t>
            </a:r>
            <a:r>
              <a:rPr lang="it-IT" dirty="0" err="1"/>
              <a:t>behind</a:t>
            </a:r>
            <a:r>
              <a:rPr lang="it-IT" dirty="0"/>
              <a:t> </a:t>
            </a:r>
            <a:r>
              <a:rPr lang="it-IT" dirty="0" err="1"/>
              <a:t>YieldOn</a:t>
            </a:r>
            <a:r>
              <a:rPr lang="it-IT" dirty="0"/>
              <a:t>, </a:t>
            </a:r>
            <a:r>
              <a:rPr lang="it-IT" dirty="0" err="1"/>
              <a:t>indeed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characterized</a:t>
            </a:r>
            <a:r>
              <a:rPr lang="it-IT" dirty="0"/>
              <a:t> by a new </a:t>
            </a:r>
            <a:r>
              <a:rPr lang="it-IT" dirty="0" err="1"/>
              <a:t>combination</a:t>
            </a:r>
            <a:r>
              <a:rPr lang="it-IT" dirty="0"/>
              <a:t> of </a:t>
            </a:r>
            <a:r>
              <a:rPr lang="it-IT" dirty="0" err="1"/>
              <a:t>extracts</a:t>
            </a:r>
            <a:r>
              <a:rPr lang="it-IT" dirty="0"/>
              <a:t> </a:t>
            </a:r>
            <a:r>
              <a:rPr lang="it-IT" dirty="0" err="1"/>
              <a:t>never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</a:t>
            </a:r>
            <a:r>
              <a:rPr lang="it-IT" dirty="0" err="1"/>
              <a:t>before</a:t>
            </a:r>
            <a:r>
              <a:rPr lang="it-IT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608D26"/>
                </a:solidFill>
                <a:latin typeface="DIN-Light"/>
              </a:rPr>
              <a:t>More than 65% of the composition on a dry base, is characterized by a selection of extracts </a:t>
            </a:r>
            <a:r>
              <a:rPr lang="en-US" sz="1200" b="1" dirty="0">
                <a:solidFill>
                  <a:srgbClr val="608D26"/>
                </a:solidFill>
                <a:latin typeface="DIN-Light"/>
              </a:rPr>
              <a:t>from three distinct families of plants and seaweeds enriched with trace elements </a:t>
            </a:r>
            <a:r>
              <a:rPr lang="en-US" sz="1200" b="1" dirty="0" err="1">
                <a:solidFill>
                  <a:srgbClr val="608D26"/>
                </a:solidFill>
                <a:latin typeface="DIN-Light"/>
              </a:rPr>
              <a:t>Mn</a:t>
            </a:r>
            <a:r>
              <a:rPr lang="en-US" sz="1200" b="1" dirty="0">
                <a:solidFill>
                  <a:srgbClr val="608D26"/>
                </a:solidFill>
                <a:latin typeface="DIN-Light"/>
              </a:rPr>
              <a:t>, Zn and Mo (these 3 </a:t>
            </a:r>
            <a:r>
              <a:rPr lang="en-US" sz="1200" b="1" dirty="0" err="1">
                <a:solidFill>
                  <a:srgbClr val="608D26"/>
                </a:solidFill>
                <a:latin typeface="DIN-Light"/>
              </a:rPr>
              <a:t>Te</a:t>
            </a:r>
            <a:r>
              <a:rPr lang="en-US" sz="1200" b="1" baseline="0" dirty="0">
                <a:solidFill>
                  <a:srgbClr val="608D26"/>
                </a:solidFill>
                <a:latin typeface="DIN-Light"/>
              </a:rPr>
              <a:t> are crucial for row crops nutrition)</a:t>
            </a:r>
            <a:r>
              <a:rPr lang="en-US" sz="1200" dirty="0">
                <a:solidFill>
                  <a:srgbClr val="608D26"/>
                </a:solidFill>
                <a:latin typeface="DIN-Light"/>
              </a:rPr>
              <a:t>. The distinctive</a:t>
            </a:r>
            <a:r>
              <a:rPr lang="en-US" sz="1200" baseline="0" dirty="0">
                <a:solidFill>
                  <a:srgbClr val="608D26"/>
                </a:solidFill>
                <a:latin typeface="DIN-Light"/>
              </a:rPr>
              <a:t> families are  </a:t>
            </a:r>
            <a:r>
              <a:rPr lang="en-US" sz="1200" baseline="0" dirty="0" err="1">
                <a:solidFill>
                  <a:srgbClr val="608D26"/>
                </a:solidFill>
                <a:latin typeface="DIN-Light"/>
              </a:rPr>
              <a:t>Fucaceae</a:t>
            </a:r>
            <a:r>
              <a:rPr lang="en-US" sz="1200" baseline="0" dirty="0">
                <a:solidFill>
                  <a:srgbClr val="608D26"/>
                </a:solidFill>
                <a:latin typeface="DIN-Light"/>
              </a:rPr>
              <a:t>, </a:t>
            </a:r>
            <a:r>
              <a:rPr lang="en-US" sz="1200" baseline="0" dirty="0" err="1">
                <a:solidFill>
                  <a:srgbClr val="608D26"/>
                </a:solidFill>
                <a:latin typeface="DIN-Light"/>
              </a:rPr>
              <a:t>Poaceae</a:t>
            </a:r>
            <a:r>
              <a:rPr lang="en-US" sz="1200" baseline="0" dirty="0">
                <a:solidFill>
                  <a:srgbClr val="608D26"/>
                </a:solidFill>
                <a:latin typeface="DIN-Light"/>
              </a:rPr>
              <a:t>, </a:t>
            </a:r>
            <a:r>
              <a:rPr lang="en-US" sz="1200" baseline="0" dirty="0" err="1">
                <a:solidFill>
                  <a:srgbClr val="608D26"/>
                </a:solidFill>
                <a:latin typeface="DIN-Light"/>
              </a:rPr>
              <a:t>Chenopodiaceae</a:t>
            </a:r>
            <a:endParaRPr lang="en-US" sz="1200" dirty="0">
              <a:solidFill>
                <a:srgbClr val="608D26"/>
              </a:solidFill>
              <a:latin typeface="DIN-Light"/>
            </a:endParaRPr>
          </a:p>
          <a:p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already</a:t>
            </a:r>
            <a:r>
              <a:rPr lang="it-IT" baseline="0" dirty="0"/>
              <a:t> </a:t>
            </a:r>
            <a:r>
              <a:rPr lang="it-IT" baseline="0" dirty="0" err="1"/>
              <a:t>used</a:t>
            </a:r>
            <a:r>
              <a:rPr lang="it-IT" baseline="0" dirty="0"/>
              <a:t> </a:t>
            </a:r>
            <a:r>
              <a:rPr lang="it-IT" baseline="0" dirty="0" err="1"/>
              <a:t>these</a:t>
            </a:r>
            <a:r>
              <a:rPr lang="it-IT" baseline="0" dirty="0"/>
              <a:t> 3 </a:t>
            </a:r>
            <a:r>
              <a:rPr lang="it-IT" baseline="0" dirty="0" err="1"/>
              <a:t>different</a:t>
            </a:r>
            <a:r>
              <a:rPr lang="it-IT" baseline="0" dirty="0"/>
              <a:t> </a:t>
            </a:r>
            <a:r>
              <a:rPr lang="it-IT" baseline="0" dirty="0" err="1"/>
              <a:t>extracts</a:t>
            </a:r>
            <a:r>
              <a:rPr lang="it-IT" baseline="0" dirty="0"/>
              <a:t> in </a:t>
            </a:r>
            <a:r>
              <a:rPr lang="it-IT" baseline="0" dirty="0" err="1"/>
              <a:t>other</a:t>
            </a:r>
            <a:r>
              <a:rPr lang="it-IT" baseline="0" dirty="0"/>
              <a:t> </a:t>
            </a:r>
            <a:r>
              <a:rPr lang="it-IT" baseline="0" dirty="0" err="1"/>
              <a:t>our</a:t>
            </a:r>
            <a:r>
              <a:rPr lang="it-IT" baseline="0" dirty="0"/>
              <a:t> </a:t>
            </a:r>
            <a:r>
              <a:rPr lang="it-IT" baseline="0" dirty="0" err="1"/>
              <a:t>products</a:t>
            </a:r>
            <a:r>
              <a:rPr lang="it-IT" baseline="0" dirty="0"/>
              <a:t>, </a:t>
            </a:r>
            <a:r>
              <a:rPr lang="it-IT" baseline="0" dirty="0" err="1"/>
              <a:t>but</a:t>
            </a:r>
            <a:r>
              <a:rPr lang="it-IT" baseline="0" dirty="0"/>
              <a:t>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never</a:t>
            </a:r>
            <a:r>
              <a:rPr lang="it-IT" baseline="0" dirty="0"/>
              <a:t> put </a:t>
            </a:r>
            <a:r>
              <a:rPr lang="it-IT" baseline="0" dirty="0" err="1"/>
              <a:t>them</a:t>
            </a:r>
            <a:r>
              <a:rPr lang="it-IT" baseline="0" dirty="0"/>
              <a:t> </a:t>
            </a:r>
            <a:r>
              <a:rPr lang="it-IT" baseline="0" dirty="0" err="1"/>
              <a:t>together</a:t>
            </a:r>
            <a:r>
              <a:rPr lang="it-IT" baseline="0" dirty="0"/>
              <a:t>, in </a:t>
            </a:r>
            <a:r>
              <a:rPr lang="it-IT" baseline="0" dirty="0" err="1"/>
              <a:t>this</a:t>
            </a:r>
            <a:r>
              <a:rPr lang="it-IT" baseline="0" dirty="0"/>
              <a:t> case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created</a:t>
            </a:r>
            <a:r>
              <a:rPr lang="it-IT" baseline="0" dirty="0"/>
              <a:t> the best and </a:t>
            </a:r>
            <a:r>
              <a:rPr lang="it-IT" baseline="0" dirty="0" err="1"/>
              <a:t>unique</a:t>
            </a:r>
            <a:r>
              <a:rPr lang="it-IT" baseline="0" dirty="0"/>
              <a:t> </a:t>
            </a:r>
            <a:r>
              <a:rPr lang="it-IT" baseline="0" dirty="0" err="1"/>
              <a:t>blend</a:t>
            </a:r>
            <a:r>
              <a:rPr lang="it-IT" baseline="0" dirty="0"/>
              <a:t> </a:t>
            </a:r>
            <a:r>
              <a:rPr lang="en-US" baseline="0" dirty="0"/>
              <a:t>with the highest synergic effect that we could get.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CFC18-0B3E-4EA0-BBC3-8A95CB37A93A}" type="slidenum">
              <a:rPr lang="it-IT" smtClean="0">
                <a:solidFill>
                  <a:prstClr val="black"/>
                </a:solidFill>
              </a:rPr>
              <a:pPr/>
              <a:t>23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396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Lets</a:t>
            </a:r>
            <a:r>
              <a:rPr lang="it-IT" dirty="0"/>
              <a:t> </a:t>
            </a:r>
            <a:r>
              <a:rPr lang="it-IT" dirty="0" err="1"/>
              <a:t>know</a:t>
            </a:r>
            <a:r>
              <a:rPr lang="it-IT" dirty="0"/>
              <a:t> </a:t>
            </a:r>
            <a:r>
              <a:rPr lang="it-IT" dirty="0" err="1"/>
              <a:t>deeper</a:t>
            </a:r>
            <a:r>
              <a:rPr lang="it-IT" dirty="0"/>
              <a:t> </a:t>
            </a:r>
            <a:r>
              <a:rPr lang="it-IT" dirty="0" err="1"/>
              <a:t>YieldOn</a:t>
            </a:r>
            <a:r>
              <a:rPr lang="it-IT" dirty="0"/>
              <a:t> and </a:t>
            </a:r>
            <a:r>
              <a:rPr lang="it-IT" dirty="0" err="1"/>
              <a:t>how</a:t>
            </a:r>
            <a:r>
              <a:rPr lang="it-IT" dirty="0"/>
              <a:t> the </a:t>
            </a:r>
            <a:r>
              <a:rPr lang="it-IT" dirty="0" err="1"/>
              <a:t>product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able</a:t>
            </a:r>
            <a:r>
              <a:rPr lang="it-IT" dirty="0"/>
              <a:t> to </a:t>
            </a:r>
            <a:r>
              <a:rPr lang="it-IT" dirty="0" err="1"/>
              <a:t>increase</a:t>
            </a:r>
            <a:r>
              <a:rPr lang="it-IT" dirty="0"/>
              <a:t> </a:t>
            </a:r>
            <a:r>
              <a:rPr lang="it-IT" dirty="0" err="1"/>
              <a:t>productivity</a:t>
            </a:r>
            <a:r>
              <a:rPr lang="it-IT" dirty="0"/>
              <a:t>.</a:t>
            </a:r>
          </a:p>
          <a:p>
            <a:r>
              <a:rPr lang="en-US" sz="1200" dirty="0">
                <a:solidFill>
                  <a:srgbClr val="083D31"/>
                </a:solidFill>
                <a:latin typeface="DIN-Light"/>
              </a:rPr>
              <a:t>Next Generation Sequencing (NGS) allowed to detect expressed genes,</a:t>
            </a:r>
          </a:p>
          <a:p>
            <a:r>
              <a:rPr lang="en-US" sz="1200" dirty="0">
                <a:solidFill>
                  <a:srgbClr val="083D31"/>
                </a:solidFill>
                <a:latin typeface="DIN-Light"/>
              </a:rPr>
              <a:t>related to the increase of plant productivity, directly in </a:t>
            </a:r>
            <a:r>
              <a:rPr lang="en-US" sz="1200" b="1" dirty="0">
                <a:solidFill>
                  <a:srgbClr val="083D31"/>
                </a:solidFill>
                <a:latin typeface="DIN-Bold"/>
              </a:rPr>
              <a:t>corn </a:t>
            </a:r>
            <a:r>
              <a:rPr lang="en-US" sz="1200" dirty="0">
                <a:solidFill>
                  <a:srgbClr val="083D31"/>
                </a:solidFill>
                <a:latin typeface="DIN-Light"/>
              </a:rPr>
              <a:t>and </a:t>
            </a:r>
            <a:r>
              <a:rPr lang="en-US" sz="1200" b="1" dirty="0">
                <a:solidFill>
                  <a:srgbClr val="083D31"/>
                </a:solidFill>
                <a:latin typeface="DIN-Bold"/>
              </a:rPr>
              <a:t>soybean</a:t>
            </a:r>
            <a:r>
              <a:rPr lang="en-US" sz="1200" dirty="0">
                <a:solidFill>
                  <a:srgbClr val="083D31"/>
                </a:solidFill>
                <a:latin typeface="DIN-Light"/>
              </a:rPr>
              <a:t>.</a:t>
            </a:r>
          </a:p>
          <a:p>
            <a:r>
              <a:rPr lang="en-US" sz="1200" dirty="0">
                <a:solidFill>
                  <a:srgbClr val="083D31"/>
                </a:solidFill>
                <a:latin typeface="DIN-Light"/>
              </a:rPr>
              <a:t>Thanks to this technology we explained the </a:t>
            </a:r>
            <a:r>
              <a:rPr lang="en-US" sz="1200" b="1" dirty="0">
                <a:solidFill>
                  <a:srgbClr val="083D31"/>
                </a:solidFill>
                <a:latin typeface="DIN-Bold"/>
              </a:rPr>
              <a:t>mode of action </a:t>
            </a:r>
            <a:r>
              <a:rPr lang="en-US" sz="1200" b="1" dirty="0">
                <a:solidFill>
                  <a:srgbClr val="083D31"/>
                </a:solidFill>
                <a:latin typeface="DIN-Light"/>
              </a:rPr>
              <a:t>of </a:t>
            </a:r>
            <a:r>
              <a:rPr lang="en-US" sz="1200" b="1" dirty="0" err="1">
                <a:solidFill>
                  <a:srgbClr val="083D31"/>
                </a:solidFill>
                <a:latin typeface="DIN-Light"/>
              </a:rPr>
              <a:t>YieldOn</a:t>
            </a:r>
            <a:r>
              <a:rPr lang="en-US" sz="1200" dirty="0">
                <a:solidFill>
                  <a:srgbClr val="083D31"/>
                </a:solidFill>
                <a:latin typeface="DIN-Light"/>
              </a:rPr>
              <a:t> at molecular level:</a:t>
            </a:r>
          </a:p>
          <a:p>
            <a:endParaRPr lang="en-US" sz="1100" dirty="0">
              <a:solidFill>
                <a:srgbClr val="58595B"/>
              </a:solidFill>
              <a:latin typeface="DIN-Light"/>
            </a:endParaRPr>
          </a:p>
          <a:p>
            <a:r>
              <a:rPr lang="en-US" sz="1200" b="1" dirty="0">
                <a:solidFill>
                  <a:srgbClr val="608D26"/>
                </a:solidFill>
                <a:latin typeface="DIN-Bold"/>
              </a:rPr>
              <a:t>1. Better transport of sugars and nutrients</a:t>
            </a:r>
          </a:p>
          <a:p>
            <a:r>
              <a:rPr lang="en-US" sz="1200" b="1" dirty="0">
                <a:solidFill>
                  <a:srgbClr val="608D26"/>
                </a:solidFill>
                <a:latin typeface="DIN-Bold"/>
              </a:rPr>
              <a:t>2. Promotion of cell division &gt; more and larger seeds</a:t>
            </a:r>
          </a:p>
          <a:p>
            <a:r>
              <a:rPr lang="en-US" sz="1200" b="1" dirty="0">
                <a:solidFill>
                  <a:srgbClr val="608D26"/>
                </a:solidFill>
                <a:latin typeface="DIN-Bold"/>
              </a:rPr>
              <a:t>3. Fatty acids biosynthesis and transport </a:t>
            </a:r>
            <a:r>
              <a:rPr lang="en-US" sz="1200" dirty="0">
                <a:solidFill>
                  <a:srgbClr val="608D26"/>
                </a:solidFill>
                <a:latin typeface="DIN-Bold"/>
              </a:rPr>
              <a:t>(observed in Soybean)</a:t>
            </a:r>
            <a:endParaRPr lang="it-IT" sz="1200" dirty="0">
              <a:solidFill>
                <a:srgbClr val="608D26"/>
              </a:solidFill>
            </a:endParaRPr>
          </a:p>
          <a:p>
            <a:endParaRPr lang="it-IT" dirty="0"/>
          </a:p>
          <a:p>
            <a:r>
              <a:rPr lang="en-US" sz="1200" dirty="0">
                <a:solidFill>
                  <a:srgbClr val="083D31"/>
                </a:solidFill>
                <a:latin typeface="DIN-Light"/>
              </a:rPr>
              <a:t>This resulted in the identification in </a:t>
            </a:r>
            <a:r>
              <a:rPr lang="en-US" sz="1200" b="1" dirty="0">
                <a:solidFill>
                  <a:srgbClr val="083D31"/>
                </a:solidFill>
                <a:latin typeface="DIN-Medium"/>
                <a:cs typeface="DIN-Medium"/>
              </a:rPr>
              <a:t>949 differentially expressed genes for corn and 134 for soybean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CFC18-0B3E-4EA0-BBC3-8A95CB37A93A}" type="slidenum">
              <a:rPr lang="it-IT" smtClean="0">
                <a:solidFill>
                  <a:prstClr val="black"/>
                </a:solidFill>
              </a:rPr>
              <a:pPr/>
              <a:t>24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3645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Lets</a:t>
            </a:r>
            <a:r>
              <a:rPr lang="it-IT" dirty="0"/>
              <a:t> </a:t>
            </a:r>
            <a:r>
              <a:rPr lang="it-IT" dirty="0" err="1"/>
              <a:t>know</a:t>
            </a:r>
            <a:r>
              <a:rPr lang="it-IT" dirty="0"/>
              <a:t> </a:t>
            </a:r>
            <a:r>
              <a:rPr lang="it-IT" dirty="0" err="1"/>
              <a:t>better</a:t>
            </a:r>
            <a:r>
              <a:rPr lang="it-IT" dirty="0"/>
              <a:t>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function</a:t>
            </a:r>
            <a:r>
              <a:rPr lang="it-IT" dirty="0"/>
              <a:t>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dirty="0" err="1">
                <a:solidFill>
                  <a:srgbClr val="083D31"/>
                </a:solidFill>
                <a:latin typeface="DIN-Bold"/>
              </a:rPr>
              <a:t>YieldON</a:t>
            </a:r>
            <a:r>
              <a:rPr lang="it-IT" sz="1200" b="1" dirty="0">
                <a:solidFill>
                  <a:srgbClr val="083D31"/>
                </a:solidFill>
                <a:latin typeface="DIN-Bold"/>
              </a:rPr>
              <a:t> </a:t>
            </a:r>
            <a:r>
              <a:rPr lang="it-IT" sz="1200" b="1" dirty="0" err="1">
                <a:solidFill>
                  <a:srgbClr val="083D31"/>
                </a:solidFill>
                <a:latin typeface="DIN-Bold"/>
              </a:rPr>
              <a:t>improves</a:t>
            </a:r>
            <a:r>
              <a:rPr lang="it-IT" sz="1200" b="1" dirty="0">
                <a:solidFill>
                  <a:srgbClr val="083D31"/>
                </a:solidFill>
                <a:latin typeface="DIN-Bold"/>
              </a:rPr>
              <a:t> </a:t>
            </a:r>
            <a:r>
              <a:rPr lang="it-IT" sz="1200" b="1" dirty="0" err="1">
                <a:solidFill>
                  <a:srgbClr val="083D31"/>
                </a:solidFill>
                <a:latin typeface="DIN-Bold"/>
              </a:rPr>
              <a:t>uptake</a:t>
            </a:r>
            <a:r>
              <a:rPr lang="it-IT" sz="1200" b="1" dirty="0">
                <a:solidFill>
                  <a:srgbClr val="083D31"/>
                </a:solidFill>
                <a:latin typeface="DIN-Bold"/>
              </a:rPr>
              <a:t> and </a:t>
            </a:r>
            <a:r>
              <a:rPr lang="it-IT" sz="1200" b="1" dirty="0" err="1">
                <a:solidFill>
                  <a:srgbClr val="083D31"/>
                </a:solidFill>
                <a:latin typeface="DIN-Bold"/>
              </a:rPr>
              <a:t>transport</a:t>
            </a:r>
            <a:r>
              <a:rPr lang="it-IT" sz="1200" b="1" dirty="0">
                <a:solidFill>
                  <a:srgbClr val="083D31"/>
                </a:solidFill>
                <a:latin typeface="DIN-Bold"/>
              </a:rPr>
              <a:t> of the nitrate and the </a:t>
            </a:r>
            <a:r>
              <a:rPr lang="it-IT" sz="1200" b="1" dirty="0" err="1">
                <a:solidFill>
                  <a:srgbClr val="083D31"/>
                </a:solidFill>
                <a:latin typeface="DIN-Bold"/>
              </a:rPr>
              <a:t>microelements</a:t>
            </a:r>
            <a:r>
              <a:rPr lang="it-IT" sz="1200" b="1" dirty="0">
                <a:solidFill>
                  <a:srgbClr val="083D31"/>
                </a:solidFill>
                <a:latin typeface="DIN-Bold"/>
              </a:rPr>
              <a:t> Zn and Fe, and </a:t>
            </a:r>
            <a:r>
              <a:rPr lang="it-IT" sz="1200" b="1" dirty="0" err="1">
                <a:solidFill>
                  <a:srgbClr val="083D31"/>
                </a:solidFill>
                <a:latin typeface="DIN-Bold"/>
              </a:rPr>
              <a:t>at</a:t>
            </a:r>
            <a:r>
              <a:rPr lang="it-IT" sz="1200" b="1" dirty="0">
                <a:solidFill>
                  <a:srgbClr val="083D31"/>
                </a:solidFill>
                <a:latin typeface="DIN-Bold"/>
              </a:rPr>
              <a:t> the </a:t>
            </a:r>
            <a:r>
              <a:rPr lang="it-IT" sz="1200" b="1" dirty="0" err="1">
                <a:solidFill>
                  <a:srgbClr val="083D31"/>
                </a:solidFill>
                <a:latin typeface="DIN-Bold"/>
              </a:rPr>
              <a:t>same</a:t>
            </a:r>
            <a:r>
              <a:rPr lang="it-IT" sz="1200" b="1" dirty="0">
                <a:solidFill>
                  <a:srgbClr val="083D31"/>
                </a:solidFill>
                <a:latin typeface="DIN-Bold"/>
              </a:rPr>
              <a:t> time </a:t>
            </a:r>
            <a:r>
              <a:rPr lang="it-IT" sz="1200" b="1" dirty="0" err="1">
                <a:solidFill>
                  <a:srgbClr val="083D31"/>
                </a:solidFill>
                <a:latin typeface="DIN-Bold"/>
              </a:rPr>
              <a:t>increases</a:t>
            </a:r>
            <a:r>
              <a:rPr lang="it-IT" sz="1200" b="1" dirty="0">
                <a:solidFill>
                  <a:srgbClr val="083D31"/>
                </a:solidFill>
                <a:latin typeface="DIN-Bold"/>
              </a:rPr>
              <a:t> </a:t>
            </a:r>
            <a:r>
              <a:rPr lang="it-IT" sz="1200" b="1" dirty="0" err="1">
                <a:solidFill>
                  <a:srgbClr val="083D31"/>
                </a:solidFill>
                <a:latin typeface="DIN-Bold"/>
              </a:rPr>
              <a:t>phosphate</a:t>
            </a:r>
            <a:r>
              <a:rPr lang="it-IT" sz="1200" b="1" dirty="0">
                <a:solidFill>
                  <a:srgbClr val="083D31"/>
                </a:solidFill>
                <a:latin typeface="DIN-Bold"/>
              </a:rPr>
              <a:t> use </a:t>
            </a:r>
            <a:r>
              <a:rPr lang="it-IT" sz="1200" b="1" dirty="0" err="1">
                <a:solidFill>
                  <a:srgbClr val="083D31"/>
                </a:solidFill>
                <a:latin typeface="DIN-Bold"/>
              </a:rPr>
              <a:t>efficiency</a:t>
            </a:r>
            <a:r>
              <a:rPr lang="it-IT" sz="1200" b="1" dirty="0">
                <a:solidFill>
                  <a:srgbClr val="083D31"/>
                </a:solidFill>
                <a:latin typeface="DIN-Bold"/>
              </a:rPr>
              <a:t>.</a:t>
            </a:r>
          </a:p>
          <a:p>
            <a:pPr rtl="0" eaLnBrk="1" fontAlgn="ctr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this up-regulated genes in the chart are connected with this function</a:t>
            </a:r>
          </a:p>
          <a:p>
            <a:pPr rtl="0" eaLnBrk="1" fontAlgn="ctr" latinLnBrk="0" hangingPunct="1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instance this genes: involved in…</a:t>
            </a:r>
          </a:p>
          <a:p>
            <a:pPr rtl="0" eaLnBrk="1" fontAlgn="ctr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zinc and iron uptake and transport</a:t>
            </a:r>
            <a:endParaRPr lang="it-I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up-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regulated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27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more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untreated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test</a:t>
            </a:r>
            <a:endParaRPr lang="it-I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  <a:p>
            <a:pPr rtl="0" eaLnBrk="1" fontAlgn="ctr" latinLnBrk="0" hangingPunct="1"/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gene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involved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nitrate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/peptide/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hormone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transport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endParaRPr lang="it-I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up-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regulated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30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more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untreated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test</a:t>
            </a:r>
            <a:endParaRPr lang="it-I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  <a:p>
            <a:r>
              <a:rPr lang="it-IT" dirty="0" err="1"/>
              <a:t>Furthermore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can </a:t>
            </a:r>
            <a:r>
              <a:rPr lang="it-IT" dirty="0" err="1"/>
              <a:t>see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important</a:t>
            </a:r>
            <a:r>
              <a:rPr lang="it-IT" baseline="0" dirty="0"/>
              <a:t> gene </a:t>
            </a:r>
            <a:r>
              <a:rPr lang="it-IT" baseline="0" dirty="0" err="1"/>
              <a:t>involved</a:t>
            </a:r>
            <a:r>
              <a:rPr lang="it-IT" baseline="0" dirty="0"/>
              <a:t> in </a:t>
            </a:r>
            <a:r>
              <a:rPr lang="it-IT" baseline="0" dirty="0" err="1"/>
              <a:t>phloem</a:t>
            </a:r>
            <a:r>
              <a:rPr lang="it-IT" baseline="0" dirty="0"/>
              <a:t> </a:t>
            </a:r>
            <a:r>
              <a:rPr lang="it-IT" baseline="0" dirty="0" err="1"/>
              <a:t>loading</a:t>
            </a:r>
            <a:r>
              <a:rPr lang="it-IT" baseline="0" dirty="0"/>
              <a:t>….up </a:t>
            </a:r>
            <a:r>
              <a:rPr lang="it-IT" baseline="0" dirty="0" err="1"/>
              <a:t>regulated</a:t>
            </a:r>
            <a:r>
              <a:rPr lang="it-IT" baseline="0" dirty="0"/>
              <a:t> by </a:t>
            </a:r>
            <a:r>
              <a:rPr lang="it-IT" baseline="0" dirty="0" err="1"/>
              <a:t>YieldOn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CFC18-0B3E-4EA0-BBC3-8A95CB37A93A}" type="slidenum">
              <a:rPr lang="it-IT" smtClean="0">
                <a:solidFill>
                  <a:prstClr val="black"/>
                </a:solidFill>
              </a:rPr>
              <a:pPr/>
              <a:t>25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4101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means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Yieldon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able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to</a:t>
            </a:r>
            <a:r>
              <a:rPr lang="it-IT" baseline="0" dirty="0"/>
              <a:t> </a:t>
            </a:r>
            <a:r>
              <a:rPr lang="it-IT" baseline="0" dirty="0" err="1"/>
              <a:t>increase</a:t>
            </a:r>
            <a:r>
              <a:rPr lang="it-IT" baseline="0" dirty="0"/>
              <a:t> </a:t>
            </a:r>
            <a:r>
              <a:rPr lang="it-IT" baseline="0" dirty="0" err="1"/>
              <a:t>phloem</a:t>
            </a:r>
            <a:r>
              <a:rPr lang="it-IT" baseline="0" dirty="0"/>
              <a:t> </a:t>
            </a:r>
            <a:r>
              <a:rPr lang="it-IT" baseline="0" dirty="0" err="1"/>
              <a:t>loading</a:t>
            </a:r>
            <a:r>
              <a:rPr lang="it-IT" baseline="0" dirty="0"/>
              <a:t> so sugar </a:t>
            </a:r>
            <a:r>
              <a:rPr lang="it-IT" baseline="0" dirty="0" err="1"/>
              <a:t>transport</a:t>
            </a:r>
            <a:r>
              <a:rPr lang="it-IT" baseline="0" dirty="0"/>
              <a:t> in the </a:t>
            </a:r>
            <a:r>
              <a:rPr lang="it-IT" baseline="0" dirty="0" err="1"/>
              <a:t>plant</a:t>
            </a:r>
            <a:r>
              <a:rPr lang="it-IT" baseline="0" dirty="0"/>
              <a:t> </a:t>
            </a:r>
            <a:r>
              <a:rPr lang="it-IT" baseline="0" dirty="0" err="1"/>
              <a:t>towards</a:t>
            </a:r>
            <a:r>
              <a:rPr lang="it-IT" baseline="0" dirty="0"/>
              <a:t> </a:t>
            </a:r>
            <a:r>
              <a:rPr lang="it-IT" baseline="0" dirty="0" err="1"/>
              <a:t>seeds</a:t>
            </a:r>
            <a:r>
              <a:rPr lang="it-IT" baseline="0" dirty="0"/>
              <a:t> </a:t>
            </a:r>
            <a:r>
              <a:rPr lang="it-IT" baseline="0" dirty="0" err="1"/>
              <a:t>supporting</a:t>
            </a:r>
            <a:r>
              <a:rPr lang="it-IT" baseline="0" dirty="0"/>
              <a:t> </a:t>
            </a:r>
            <a:r>
              <a:rPr lang="it-IT" baseline="0" dirty="0" err="1"/>
              <a:t>their</a:t>
            </a:r>
            <a:r>
              <a:rPr lang="it-IT" baseline="0" dirty="0"/>
              <a:t> </a:t>
            </a:r>
            <a:r>
              <a:rPr lang="it-IT" baseline="0" dirty="0" err="1"/>
              <a:t>development</a:t>
            </a:r>
            <a:r>
              <a:rPr lang="it-IT" baseline="0" dirty="0"/>
              <a:t>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CFC18-0B3E-4EA0-BBC3-8A95CB37A93A}" type="slidenum">
              <a:rPr lang="it-IT" smtClean="0">
                <a:solidFill>
                  <a:prstClr val="black"/>
                </a:solidFill>
              </a:rPr>
              <a:pPr/>
              <a:t>27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4608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dirty="0" err="1">
                <a:solidFill>
                  <a:srgbClr val="083D31"/>
                </a:solidFill>
                <a:latin typeface="DIN-Light"/>
              </a:rPr>
              <a:t>Lets</a:t>
            </a:r>
            <a:r>
              <a:rPr lang="it-IT" sz="1200" dirty="0">
                <a:solidFill>
                  <a:srgbClr val="083D31"/>
                </a:solidFill>
                <a:latin typeface="DIN-Light"/>
              </a:rPr>
              <a:t> </a:t>
            </a:r>
            <a:r>
              <a:rPr lang="it-IT" sz="1200" dirty="0" err="1">
                <a:solidFill>
                  <a:srgbClr val="083D31"/>
                </a:solidFill>
                <a:latin typeface="DIN-Light"/>
              </a:rPr>
              <a:t>know</a:t>
            </a:r>
            <a:r>
              <a:rPr lang="it-IT" sz="1200" dirty="0">
                <a:solidFill>
                  <a:srgbClr val="083D31"/>
                </a:solidFill>
                <a:latin typeface="DIN-Light"/>
              </a:rPr>
              <a:t> the </a:t>
            </a:r>
            <a:r>
              <a:rPr lang="it-IT" sz="1200" dirty="0" err="1">
                <a:solidFill>
                  <a:srgbClr val="083D31"/>
                </a:solidFill>
                <a:latin typeface="DIN-Light"/>
              </a:rPr>
              <a:t>second</a:t>
            </a:r>
            <a:r>
              <a:rPr lang="it-IT" sz="1200" dirty="0">
                <a:solidFill>
                  <a:srgbClr val="083D31"/>
                </a:solidFill>
                <a:latin typeface="DIN-Light"/>
              </a:rPr>
              <a:t> mode of </a:t>
            </a:r>
            <a:r>
              <a:rPr lang="it-IT" sz="1200" dirty="0" err="1">
                <a:solidFill>
                  <a:srgbClr val="083D31"/>
                </a:solidFill>
                <a:latin typeface="DIN-Light"/>
              </a:rPr>
              <a:t>action</a:t>
            </a:r>
            <a:r>
              <a:rPr lang="it-IT" sz="1200" dirty="0">
                <a:solidFill>
                  <a:srgbClr val="083D31"/>
                </a:solidFill>
                <a:latin typeface="DIN-Light"/>
              </a:rPr>
              <a:t> of </a:t>
            </a:r>
            <a:r>
              <a:rPr lang="it-IT" sz="1200" dirty="0" err="1">
                <a:solidFill>
                  <a:srgbClr val="083D31"/>
                </a:solidFill>
                <a:latin typeface="DIN-Light"/>
              </a:rPr>
              <a:t>YieldOn</a:t>
            </a:r>
            <a:r>
              <a:rPr lang="it-IT" sz="1200" dirty="0">
                <a:solidFill>
                  <a:srgbClr val="083D31"/>
                </a:solidFill>
                <a:latin typeface="DIN-Light"/>
              </a:rPr>
              <a:t>…. </a:t>
            </a:r>
            <a:r>
              <a:rPr lang="en-US" sz="1200" dirty="0">
                <a:solidFill>
                  <a:srgbClr val="163D28"/>
                </a:solidFill>
                <a:latin typeface="DIN-Light"/>
                <a:cs typeface="DIN-Light"/>
              </a:rPr>
              <a:t>2-</a:t>
            </a:r>
            <a:r>
              <a:rPr lang="en-US" sz="1200" b="1" dirty="0">
                <a:solidFill>
                  <a:srgbClr val="163D28"/>
                </a:solidFill>
                <a:latin typeface="DIN-Light"/>
                <a:cs typeface="DIN-Light"/>
              </a:rPr>
              <a:t>PROMOTES CELL DIVISION </a:t>
            </a:r>
            <a:endParaRPr lang="it-IT" sz="1200" dirty="0">
              <a:solidFill>
                <a:srgbClr val="083D31"/>
              </a:solidFill>
              <a:latin typeface="DIN-Light"/>
            </a:endParaRPr>
          </a:p>
          <a:p>
            <a:r>
              <a:rPr lang="it-IT" sz="1200" dirty="0">
                <a:solidFill>
                  <a:srgbClr val="083D31"/>
                </a:solidFill>
                <a:latin typeface="DIN-Light"/>
              </a:rPr>
              <a:t>Cell </a:t>
            </a:r>
            <a:r>
              <a:rPr lang="it-IT" sz="1200" dirty="0" err="1">
                <a:solidFill>
                  <a:srgbClr val="083D31"/>
                </a:solidFill>
                <a:latin typeface="DIN-Light"/>
              </a:rPr>
              <a:t>division</a:t>
            </a:r>
            <a:r>
              <a:rPr lang="it-IT" sz="1200" dirty="0">
                <a:solidFill>
                  <a:srgbClr val="083D31"/>
                </a:solidFill>
                <a:latin typeface="DIN-Light"/>
              </a:rPr>
              <a:t> and </a:t>
            </a:r>
            <a:r>
              <a:rPr lang="it-IT" sz="1200" dirty="0" err="1">
                <a:solidFill>
                  <a:srgbClr val="083D31"/>
                </a:solidFill>
                <a:latin typeface="DIN-Light"/>
              </a:rPr>
              <a:t>expansion</a:t>
            </a:r>
            <a:r>
              <a:rPr lang="it-IT" sz="1200" dirty="0">
                <a:solidFill>
                  <a:srgbClr val="083D31"/>
                </a:solidFill>
                <a:latin typeface="DIN-Light"/>
              </a:rPr>
              <a:t> are </a:t>
            </a:r>
            <a:r>
              <a:rPr lang="it-IT" sz="1200" dirty="0" err="1">
                <a:solidFill>
                  <a:srgbClr val="083D31"/>
                </a:solidFill>
                <a:latin typeface="DIN-Light"/>
              </a:rPr>
              <a:t>crucial</a:t>
            </a:r>
            <a:r>
              <a:rPr lang="it-IT" sz="1200" dirty="0">
                <a:solidFill>
                  <a:srgbClr val="083D31"/>
                </a:solidFill>
                <a:latin typeface="DIN-Light"/>
              </a:rPr>
              <a:t> for </a:t>
            </a:r>
            <a:r>
              <a:rPr lang="it-IT" sz="1200" dirty="0" err="1">
                <a:solidFill>
                  <a:srgbClr val="083D31"/>
                </a:solidFill>
                <a:latin typeface="DIN-Light"/>
              </a:rPr>
              <a:t>optimal</a:t>
            </a:r>
            <a:r>
              <a:rPr lang="it-IT" sz="1200" dirty="0">
                <a:solidFill>
                  <a:srgbClr val="083D31"/>
                </a:solidFill>
                <a:latin typeface="DIN-Light"/>
              </a:rPr>
              <a:t> </a:t>
            </a:r>
            <a:r>
              <a:rPr lang="it-IT" sz="1200" dirty="0" err="1">
                <a:solidFill>
                  <a:srgbClr val="083D31"/>
                </a:solidFill>
                <a:latin typeface="DIN-Light"/>
              </a:rPr>
              <a:t>embryogenesis</a:t>
            </a:r>
            <a:r>
              <a:rPr lang="it-IT" sz="1200" dirty="0">
                <a:solidFill>
                  <a:srgbClr val="083D31"/>
                </a:solidFill>
                <a:latin typeface="DIN-Light"/>
              </a:rPr>
              <a:t> and </a:t>
            </a:r>
            <a:r>
              <a:rPr lang="it-IT" sz="1200" dirty="0" err="1">
                <a:solidFill>
                  <a:srgbClr val="083D31"/>
                </a:solidFill>
                <a:latin typeface="DIN-Light"/>
              </a:rPr>
              <a:t>seed</a:t>
            </a:r>
            <a:r>
              <a:rPr lang="it-IT" sz="1200" dirty="0">
                <a:solidFill>
                  <a:srgbClr val="083D31"/>
                </a:solidFill>
                <a:latin typeface="DIN-Light"/>
              </a:rPr>
              <a:t> </a:t>
            </a:r>
            <a:r>
              <a:rPr lang="it-IT" sz="1200" dirty="0" err="1">
                <a:solidFill>
                  <a:srgbClr val="083D31"/>
                </a:solidFill>
                <a:latin typeface="DIN-Light"/>
              </a:rPr>
              <a:t>development</a:t>
            </a:r>
            <a:r>
              <a:rPr lang="it-IT" sz="1200" dirty="0">
                <a:solidFill>
                  <a:srgbClr val="083D31"/>
                </a:solidFill>
                <a:latin typeface="DIN-Light"/>
              </a:rPr>
              <a:t>.</a:t>
            </a:r>
          </a:p>
          <a:p>
            <a:endParaRPr lang="it-IT" sz="1200" dirty="0">
              <a:solidFill>
                <a:srgbClr val="083D31"/>
              </a:solidFill>
              <a:latin typeface="DIN-Light"/>
            </a:endParaRPr>
          </a:p>
          <a:p>
            <a:r>
              <a:rPr lang="it-IT" sz="1200" dirty="0" err="1">
                <a:solidFill>
                  <a:srgbClr val="083D31"/>
                </a:solidFill>
                <a:latin typeface="DIN-Light"/>
              </a:rPr>
              <a:t>Next</a:t>
            </a:r>
            <a:r>
              <a:rPr lang="it-IT" sz="1200" dirty="0">
                <a:solidFill>
                  <a:srgbClr val="083D31"/>
                </a:solidFill>
                <a:latin typeface="DIN-Light"/>
              </a:rPr>
              <a:t> generation </a:t>
            </a:r>
            <a:r>
              <a:rPr lang="it-IT" sz="1200" dirty="0" err="1">
                <a:solidFill>
                  <a:srgbClr val="083D31"/>
                </a:solidFill>
                <a:latin typeface="DIN-Light"/>
              </a:rPr>
              <a:t>sequencing</a:t>
            </a:r>
            <a:r>
              <a:rPr lang="it-IT" sz="1200" dirty="0">
                <a:solidFill>
                  <a:srgbClr val="083D31"/>
                </a:solidFill>
                <a:latin typeface="DIN-Light"/>
              </a:rPr>
              <a:t> </a:t>
            </a:r>
            <a:r>
              <a:rPr lang="it-IT" sz="1200" dirty="0" err="1">
                <a:solidFill>
                  <a:srgbClr val="083D31"/>
                </a:solidFill>
                <a:latin typeface="DIN-Light"/>
              </a:rPr>
              <a:t>demonstarted</a:t>
            </a:r>
            <a:r>
              <a:rPr lang="it-IT" sz="1200" dirty="0">
                <a:solidFill>
                  <a:srgbClr val="083D31"/>
                </a:solidFill>
                <a:latin typeface="DIN-Light"/>
              </a:rPr>
              <a:t> </a:t>
            </a:r>
            <a:r>
              <a:rPr lang="it-IT" sz="1200" dirty="0" err="1">
                <a:solidFill>
                  <a:srgbClr val="083D31"/>
                </a:solidFill>
                <a:latin typeface="DIN-Light"/>
              </a:rPr>
              <a:t>that</a:t>
            </a:r>
            <a:r>
              <a:rPr lang="it-IT" sz="1200" dirty="0">
                <a:solidFill>
                  <a:srgbClr val="083D31"/>
                </a:solidFill>
                <a:latin typeface="DIN-Light"/>
              </a:rPr>
              <a:t> </a:t>
            </a:r>
            <a:r>
              <a:rPr lang="it-IT" sz="1200" dirty="0" err="1">
                <a:solidFill>
                  <a:srgbClr val="083D31"/>
                </a:solidFill>
                <a:latin typeface="DIN-Light"/>
              </a:rPr>
              <a:t>YieldOn</a:t>
            </a:r>
            <a:r>
              <a:rPr lang="it-IT" sz="1200" dirty="0">
                <a:solidFill>
                  <a:srgbClr val="083D31"/>
                </a:solidFill>
                <a:latin typeface="DIN-Light"/>
              </a:rPr>
              <a:t> </a:t>
            </a:r>
            <a:r>
              <a:rPr lang="it-IT" sz="1200" dirty="0" err="1">
                <a:solidFill>
                  <a:srgbClr val="083D31"/>
                </a:solidFill>
                <a:latin typeface="DIN-Light"/>
              </a:rPr>
              <a:t>increases</a:t>
            </a:r>
            <a:r>
              <a:rPr lang="it-IT" sz="1200" dirty="0">
                <a:solidFill>
                  <a:srgbClr val="083D31"/>
                </a:solidFill>
                <a:latin typeface="DIN-Light"/>
              </a:rPr>
              <a:t> </a:t>
            </a:r>
            <a:r>
              <a:rPr lang="it-IT" sz="1200" dirty="0" err="1">
                <a:solidFill>
                  <a:srgbClr val="083D31"/>
                </a:solidFill>
                <a:latin typeface="DIN-Light"/>
              </a:rPr>
              <a:t>auxin</a:t>
            </a:r>
            <a:r>
              <a:rPr lang="it-IT" sz="1200" dirty="0">
                <a:solidFill>
                  <a:srgbClr val="083D31"/>
                </a:solidFill>
                <a:latin typeface="DIN-Light"/>
              </a:rPr>
              <a:t> </a:t>
            </a:r>
            <a:r>
              <a:rPr lang="it-IT" sz="1200" dirty="0" err="1">
                <a:solidFill>
                  <a:srgbClr val="083D31"/>
                </a:solidFill>
                <a:latin typeface="DIN-Light"/>
              </a:rPr>
              <a:t>response</a:t>
            </a:r>
            <a:r>
              <a:rPr lang="it-IT" sz="1200" baseline="0" dirty="0">
                <a:solidFill>
                  <a:srgbClr val="083D31"/>
                </a:solidFill>
                <a:latin typeface="DIN-Light"/>
              </a:rPr>
              <a:t> </a:t>
            </a:r>
            <a:r>
              <a:rPr lang="it-IT" sz="1200" baseline="0" dirty="0" err="1">
                <a:solidFill>
                  <a:srgbClr val="083D31"/>
                </a:solidFill>
                <a:latin typeface="DIN-Light"/>
              </a:rPr>
              <a:t>reducing</a:t>
            </a:r>
            <a:r>
              <a:rPr lang="it-IT" sz="1200" baseline="0" dirty="0">
                <a:solidFill>
                  <a:srgbClr val="083D31"/>
                </a:solidFill>
                <a:latin typeface="DIN-Light"/>
              </a:rPr>
              <a:t> </a:t>
            </a:r>
            <a:r>
              <a:rPr lang="it-IT" sz="1200" baseline="0" dirty="0" err="1">
                <a:solidFill>
                  <a:srgbClr val="083D31"/>
                </a:solidFill>
                <a:latin typeface="DIN-Light"/>
              </a:rPr>
              <a:t>Cytokinin</a:t>
            </a:r>
            <a:r>
              <a:rPr lang="it-IT" sz="1200" baseline="0" dirty="0">
                <a:solidFill>
                  <a:srgbClr val="083D31"/>
                </a:solidFill>
                <a:latin typeface="DIN-Light"/>
              </a:rPr>
              <a:t> </a:t>
            </a:r>
            <a:r>
              <a:rPr lang="it-IT" sz="1200" baseline="0" dirty="0" err="1">
                <a:solidFill>
                  <a:srgbClr val="083D31"/>
                </a:solidFill>
                <a:latin typeface="DIN-Light"/>
              </a:rPr>
              <a:t>content</a:t>
            </a:r>
            <a:r>
              <a:rPr lang="it-IT" sz="1200" baseline="0" dirty="0">
                <a:solidFill>
                  <a:srgbClr val="083D31"/>
                </a:solidFill>
                <a:latin typeface="DIN-Light"/>
              </a:rPr>
              <a:t>--</a:t>
            </a:r>
            <a:r>
              <a:rPr lang="it-IT" sz="1200" baseline="0" dirty="0">
                <a:solidFill>
                  <a:srgbClr val="083D31"/>
                </a:solidFill>
                <a:latin typeface="DIN-Light"/>
                <a:sym typeface="Wingdings" panose="05000000000000000000" pitchFamily="2" charset="2"/>
              </a:rPr>
              <a:t></a:t>
            </a:r>
            <a:r>
              <a:rPr lang="it-IT" sz="1050" baseline="0" dirty="0">
                <a:solidFill>
                  <a:srgbClr val="083D31"/>
                </a:solidFill>
                <a:latin typeface="DIN-Light"/>
                <a:sym typeface="Wingdings" panose="05000000000000000000" pitchFamily="2" charset="2"/>
              </a:rPr>
              <a:t>the </a:t>
            </a:r>
            <a:r>
              <a:rPr lang="it-IT" sz="1050" baseline="0" dirty="0" err="1">
                <a:solidFill>
                  <a:srgbClr val="083D31"/>
                </a:solidFill>
                <a:latin typeface="DIN-Light"/>
                <a:sym typeface="Wingdings" panose="05000000000000000000" pitchFamily="2" charset="2"/>
              </a:rPr>
              <a:t>results</a:t>
            </a:r>
            <a:r>
              <a:rPr lang="it-IT" sz="1050" baseline="0" dirty="0">
                <a:solidFill>
                  <a:srgbClr val="083D31"/>
                </a:solidFill>
                <a:latin typeface="DIN-Light"/>
                <a:sym typeface="Wingdings" panose="05000000000000000000" pitchFamily="2" charset="2"/>
              </a:rPr>
              <a:t> </a:t>
            </a:r>
            <a:r>
              <a:rPr lang="it-IT" sz="1050" baseline="0" dirty="0" err="1">
                <a:solidFill>
                  <a:srgbClr val="083D31"/>
                </a:solidFill>
                <a:latin typeface="DIN-Light"/>
                <a:sym typeface="Wingdings" panose="05000000000000000000" pitchFamily="2" charset="2"/>
              </a:rPr>
              <a:t>is</a:t>
            </a:r>
            <a:r>
              <a:rPr lang="it-IT" sz="1050" baseline="0" dirty="0">
                <a:solidFill>
                  <a:srgbClr val="083D31"/>
                </a:solidFill>
                <a:latin typeface="DIN-Light"/>
                <a:sym typeface="Wingdings" panose="05000000000000000000" pitchFamily="2" charset="2"/>
              </a:rPr>
              <a:t> an </a:t>
            </a:r>
            <a:r>
              <a:rPr lang="en-US" sz="1200" b="1" dirty="0">
                <a:solidFill>
                  <a:srgbClr val="083D31"/>
                </a:solidFill>
                <a:latin typeface="DIN-Light"/>
              </a:rPr>
              <a:t>optimal cell division and proper seed development</a:t>
            </a:r>
            <a:r>
              <a:rPr lang="en-US" sz="1200" b="1" baseline="0" dirty="0">
                <a:solidFill>
                  <a:srgbClr val="083D31"/>
                </a:solidFill>
                <a:latin typeface="DIN-Light"/>
              </a:rPr>
              <a:t> and </a:t>
            </a:r>
            <a:r>
              <a:rPr lang="en-US" sz="1200" b="1" dirty="0">
                <a:solidFill>
                  <a:srgbClr val="083D31"/>
                </a:solidFill>
                <a:latin typeface="DIN-Light"/>
              </a:rPr>
              <a:t>maturation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CFC18-0B3E-4EA0-BBC3-8A95CB37A93A}" type="slidenum">
              <a:rPr lang="it-IT" smtClean="0">
                <a:solidFill>
                  <a:prstClr val="black"/>
                </a:solidFill>
              </a:rPr>
              <a:pPr/>
              <a:t>29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203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8FF1-A5EF-4CEA-A68A-B22B648A377F}" type="slidenum">
              <a:rPr lang="pt-BR" smtClean="0"/>
              <a:pPr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55346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  <a:cs typeface="+mn-cs"/>
              </a:rPr>
              <a:t>Saúde da planta entendemos o efeito verde da permanência que é muito importante no trigo. Se conseguirmos aumentar esse parâmetro, a planta pode estender a atividade fotossintética e produzir mais energia para aumentar a produtividade.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CFC18-0B3E-4EA0-BBC3-8A95CB37A93A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88485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dirty="0"/>
              <a:t>W can </a:t>
            </a:r>
            <a:r>
              <a:rPr lang="it-IT" sz="1200" dirty="0" err="1"/>
              <a:t>see</a:t>
            </a:r>
            <a:r>
              <a:rPr lang="it-IT" sz="1200" dirty="0"/>
              <a:t> </a:t>
            </a:r>
            <a:r>
              <a:rPr lang="it-IT" sz="1200" dirty="0" err="1"/>
              <a:t>better</a:t>
            </a:r>
            <a:r>
              <a:rPr lang="it-IT" sz="1200" dirty="0"/>
              <a:t> </a:t>
            </a:r>
            <a:r>
              <a:rPr lang="it-IT" sz="1200" dirty="0" err="1"/>
              <a:t>this</a:t>
            </a:r>
            <a:r>
              <a:rPr lang="it-IT" sz="1200" dirty="0"/>
              <a:t> </a:t>
            </a:r>
            <a:r>
              <a:rPr lang="it-IT" sz="1200" dirty="0" err="1"/>
              <a:t>difffrence</a:t>
            </a:r>
            <a:r>
              <a:rPr lang="it-IT" sz="1200" dirty="0"/>
              <a:t> by </a:t>
            </a:r>
            <a:r>
              <a:rPr lang="it-IT" sz="1200" dirty="0" err="1"/>
              <a:t>using</a:t>
            </a:r>
            <a:r>
              <a:rPr lang="it-IT" sz="1200" dirty="0"/>
              <a:t> </a:t>
            </a:r>
            <a:r>
              <a:rPr lang="it-IT" sz="1200" dirty="0" err="1"/>
              <a:t>RGb</a:t>
            </a:r>
            <a:r>
              <a:rPr lang="it-IT" sz="1200" dirty="0"/>
              <a:t> Colour </a:t>
            </a:r>
            <a:r>
              <a:rPr lang="it-IT" sz="1200" dirty="0" err="1"/>
              <a:t>analysis</a:t>
            </a:r>
            <a:r>
              <a:rPr lang="it-IT" sz="1200" dirty="0"/>
              <a:t>,</a:t>
            </a:r>
          </a:p>
          <a:p>
            <a:r>
              <a:rPr lang="it-IT" sz="1200" dirty="0"/>
              <a:t>Red, green and</a:t>
            </a:r>
            <a:r>
              <a:rPr lang="it-IT" sz="1200" baseline="0" dirty="0"/>
              <a:t> blue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defines the intensity of the color as an integer between 0 and 255.</a:t>
            </a:r>
            <a:endParaRPr lang="it-IT" sz="1200" dirty="0"/>
          </a:p>
          <a:p>
            <a:endParaRPr lang="it-IT" sz="1200" dirty="0"/>
          </a:p>
          <a:p>
            <a:endParaRPr lang="it-IT" sz="1200" dirty="0"/>
          </a:p>
          <a:p>
            <a:r>
              <a:rPr lang="it-IT" sz="1200" dirty="0"/>
              <a:t>-Leggeremo l’incremento del verde scuro. In fase di </a:t>
            </a:r>
          </a:p>
          <a:p>
            <a:r>
              <a:rPr lang="it-IT" sz="1200" dirty="0"/>
              <a:t>senescenza le piante UTC risultano essere </a:t>
            </a:r>
            <a:r>
              <a:rPr lang="it-IT" sz="1200" dirty="0" err="1"/>
              <a:t>piu</a:t>
            </a:r>
            <a:r>
              <a:rPr lang="it-IT" sz="1200" dirty="0"/>
              <a:t> gialle,</a:t>
            </a:r>
          </a:p>
          <a:p>
            <a:r>
              <a:rPr lang="it-IT" sz="1200" dirty="0"/>
              <a:t>mentre quelle trattate con </a:t>
            </a:r>
            <a:r>
              <a:rPr lang="it-IT" sz="1200" dirty="0" err="1"/>
              <a:t>YieldOn</a:t>
            </a:r>
            <a:r>
              <a:rPr lang="it-IT" sz="1200" dirty="0"/>
              <a:t> presentano un indice </a:t>
            </a:r>
          </a:p>
          <a:p>
            <a:r>
              <a:rPr lang="it-IT" sz="1200" dirty="0"/>
              <a:t>di verde </a:t>
            </a:r>
            <a:r>
              <a:rPr lang="it-IT" sz="1200" dirty="0" err="1"/>
              <a:t>piu</a:t>
            </a:r>
            <a:r>
              <a:rPr lang="it-IT" sz="1200" dirty="0"/>
              <a:t> alto, uno </a:t>
            </a:r>
            <a:r>
              <a:rPr lang="it-IT" sz="1200" dirty="0" err="1"/>
              <a:t>StayGreen</a:t>
            </a:r>
            <a:r>
              <a:rPr lang="it-IT" sz="1200" dirty="0"/>
              <a:t> </a:t>
            </a:r>
            <a:r>
              <a:rPr lang="it-IT" sz="1200" dirty="0" err="1"/>
              <a:t>piu</a:t>
            </a:r>
            <a:r>
              <a:rPr lang="it-IT" sz="1200" dirty="0"/>
              <a:t> alto 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CFC18-0B3E-4EA0-BBC3-8A95CB37A93A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455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F137AF-EA02-41EE-AE42-361AC312908D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47894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dirty="0" err="1"/>
              <a:t>Let’s</a:t>
            </a:r>
            <a:r>
              <a:rPr lang="it-IT" sz="1200" dirty="0"/>
              <a:t> </a:t>
            </a:r>
            <a:r>
              <a:rPr lang="it-IT" sz="1200" dirty="0" err="1"/>
              <a:t>move</a:t>
            </a:r>
            <a:r>
              <a:rPr lang="it-IT" sz="1200" dirty="0"/>
              <a:t> to UV camera </a:t>
            </a:r>
            <a:r>
              <a:rPr lang="it-IT" sz="1200" dirty="0" err="1"/>
              <a:t>where</a:t>
            </a:r>
            <a:r>
              <a:rPr lang="it-IT" sz="1200" dirty="0"/>
              <a:t> </a:t>
            </a:r>
            <a:r>
              <a:rPr lang="it-IT" sz="1200" dirty="0" err="1"/>
              <a:t>is</a:t>
            </a:r>
            <a:r>
              <a:rPr lang="it-IT" sz="1200" dirty="0"/>
              <a:t> </a:t>
            </a:r>
            <a:r>
              <a:rPr lang="it-IT" sz="1200" dirty="0" err="1"/>
              <a:t>possible</a:t>
            </a:r>
            <a:r>
              <a:rPr lang="it-IT" sz="1200" dirty="0"/>
              <a:t> to </a:t>
            </a:r>
            <a:r>
              <a:rPr lang="it-IT" sz="1200" dirty="0" err="1"/>
              <a:t>detect</a:t>
            </a:r>
            <a:r>
              <a:rPr lang="it-IT" sz="1200" dirty="0"/>
              <a:t> </a:t>
            </a:r>
            <a:r>
              <a:rPr lang="it-IT" sz="1200" dirty="0" err="1"/>
              <a:t>health</a:t>
            </a:r>
            <a:r>
              <a:rPr lang="it-IT" sz="1200" dirty="0"/>
              <a:t> index </a:t>
            </a:r>
            <a:r>
              <a:rPr lang="it-IT" sz="1200" dirty="0" err="1"/>
              <a:t>througt</a:t>
            </a:r>
            <a:r>
              <a:rPr lang="it-IT" sz="1200" dirty="0"/>
              <a:t> </a:t>
            </a:r>
            <a:r>
              <a:rPr lang="it-IT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Fluorescence</a:t>
            </a:r>
            <a:r>
              <a:rPr lang="it-IT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it-IT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it-IT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it-IT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r>
              <a:rPr lang="it-IT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after treatment </a:t>
            </a:r>
            <a:r>
              <a:rPr lang="it-IT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it-IT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it-IT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osbserve</a:t>
            </a:r>
            <a:r>
              <a:rPr lang="it-IT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it-IT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fluoresence</a:t>
            </a:r>
            <a:r>
              <a:rPr lang="it-IT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compared</a:t>
            </a:r>
            <a:r>
              <a:rPr lang="it-IT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untreated</a:t>
            </a:r>
            <a:r>
              <a:rPr lang="it-IT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It means an health index higher than unreated.</a:t>
            </a:r>
          </a:p>
          <a:p>
            <a:r>
              <a:rPr lang="pt-PT" dirty="0"/>
              <a:t>Vamos para a câmera UV, onde é possível detectar o índice de saúde através da análise de fluorescência. 50 dias após o tratamento, podemos observar menos fluorescência em comparação com os não tratados. Significa um índice de saúde maior que o não tratado.</a:t>
            </a:r>
            <a:endParaRPr lang="it-IT" sz="1200" dirty="0"/>
          </a:p>
          <a:p>
            <a:endParaRPr lang="it-IT" sz="1200" dirty="0"/>
          </a:p>
          <a:p>
            <a:endParaRPr lang="it-IT" sz="1200" dirty="0"/>
          </a:p>
          <a:p>
            <a:r>
              <a:rPr lang="it-IT" sz="1200" dirty="0"/>
              <a:t>-Leggeremo l’incremento della fluorescenza della pianta </a:t>
            </a:r>
          </a:p>
          <a:p>
            <a:r>
              <a:rPr lang="it-IT" sz="1200" dirty="0"/>
              <a:t>che indica un incremento della senescenza della pianta</a:t>
            </a:r>
          </a:p>
          <a:p>
            <a:r>
              <a:rPr lang="it-IT" sz="1200" dirty="0"/>
              <a:t>-Le foto mostrano infatti che piante trattate con </a:t>
            </a:r>
            <a:r>
              <a:rPr lang="it-IT" sz="1200" dirty="0" err="1"/>
              <a:t>YieldOn</a:t>
            </a:r>
            <a:r>
              <a:rPr lang="it-IT" sz="1200" dirty="0"/>
              <a:t> </a:t>
            </a:r>
          </a:p>
          <a:p>
            <a:r>
              <a:rPr lang="it-IT" sz="1200" dirty="0"/>
              <a:t>risultano essere meno fluorescenti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CFC18-0B3E-4EA0-BBC3-8A95CB37A93A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65680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Possible fates of excited Chl. When </a:t>
            </a:r>
            <a:r>
              <a:rPr lang="en-US" dirty="0" err="1"/>
              <a:t>Chl</a:t>
            </a:r>
            <a:r>
              <a:rPr lang="en-US" dirty="0"/>
              <a:t> absorbs light it is excited from its ground state to its </a:t>
            </a:r>
            <a:r>
              <a:rPr lang="en-US" b="1" dirty="0"/>
              <a:t>singlet excited state,</a:t>
            </a:r>
            <a:r>
              <a:rPr lang="en-US" b="1" baseline="30000" dirty="0"/>
              <a:t>1</a:t>
            </a:r>
            <a:r>
              <a:rPr lang="en-US" b="1" dirty="0"/>
              <a:t>Chl</a:t>
            </a:r>
            <a:r>
              <a:rPr lang="en-US" dirty="0"/>
              <a:t>*. From there it has several ways to relax back to the ground state. It can relax by </a:t>
            </a:r>
            <a:r>
              <a:rPr lang="en-US" b="1" dirty="0"/>
              <a:t>emitting light</a:t>
            </a:r>
            <a:r>
              <a:rPr lang="en-US" dirty="0"/>
              <a:t>, seen as </a:t>
            </a:r>
            <a:r>
              <a:rPr lang="en-US" b="1" dirty="0"/>
              <a:t>fluorescence</a:t>
            </a:r>
            <a:r>
              <a:rPr lang="en-US" dirty="0"/>
              <a:t> (1). Its excitation can be used to </a:t>
            </a:r>
            <a:r>
              <a:rPr lang="en-US" b="1" dirty="0"/>
              <a:t>fuel photosynthetic reactions </a:t>
            </a:r>
            <a:r>
              <a:rPr lang="en-US" dirty="0"/>
              <a:t>(2), or it can </a:t>
            </a:r>
            <a:r>
              <a:rPr lang="en-US" b="1" dirty="0"/>
              <a:t>de-excite by dissipating heat </a:t>
            </a:r>
            <a:r>
              <a:rPr lang="en-US" dirty="0"/>
              <a:t>(3); both of these mechanisms reduce the amount of fluorescence. They are therefore referred to as </a:t>
            </a:r>
            <a:r>
              <a:rPr lang="en-US" dirty="0" err="1"/>
              <a:t>qP</a:t>
            </a:r>
            <a:r>
              <a:rPr lang="en-US" dirty="0"/>
              <a:t> and NPQ of </a:t>
            </a:r>
            <a:r>
              <a:rPr lang="en-US" dirty="0" err="1"/>
              <a:t>Chl</a:t>
            </a:r>
            <a:r>
              <a:rPr lang="en-US" dirty="0"/>
              <a:t> fluorescence. Last,</a:t>
            </a:r>
            <a:r>
              <a:rPr lang="en-US" baseline="30000" dirty="0"/>
              <a:t>1</a:t>
            </a:r>
            <a:r>
              <a:rPr lang="en-US" dirty="0"/>
              <a:t>Chl* can, by intersystem crossing, produce</a:t>
            </a:r>
            <a:r>
              <a:rPr lang="en-US" baseline="30000" dirty="0"/>
              <a:t>3</a:t>
            </a:r>
            <a:r>
              <a:rPr lang="en-US" dirty="0"/>
              <a:t>Chl* (4), which in turn is able to produce</a:t>
            </a:r>
            <a:r>
              <a:rPr lang="en-US" baseline="30000" dirty="0"/>
              <a:t>1</a:t>
            </a:r>
            <a:r>
              <a:rPr lang="en-US" dirty="0"/>
              <a:t>O</a:t>
            </a:r>
            <a:r>
              <a:rPr lang="en-US" baseline="-25000" dirty="0"/>
              <a:t>2</a:t>
            </a:r>
            <a:r>
              <a:rPr lang="en-US" dirty="0"/>
              <a:t>*, a very reactive oxygen species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F137AF-EA02-41EE-AE42-361AC312908D}" type="slidenum">
              <a:rPr lang="it-IT" smtClean="0"/>
              <a:pPr>
                <a:defRPr/>
              </a:pPr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47857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  <a:cs typeface="+mn-cs"/>
              </a:rPr>
              <a:t>vamos ler o nível da água da planta. Em plantas com um prematura senescência teremos um índice seco maior -As fotos mostram que as plantas tratadas com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  <a:cs typeface="+mn-cs"/>
              </a:rPr>
              <a:t>YieldOn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  <a:cs typeface="+mn-cs"/>
              </a:rPr>
              <a:t> eles acabam por ser de um cinza escuro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  <a:cs typeface="+mn-cs"/>
              </a:rPr>
              <a:t>escuro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  <a:cs typeface="+mn-cs"/>
              </a:rPr>
              <a:t> para indicar um maior nível de água e, portanto, um índice seco menor do que a testemunha não tratada;</a:t>
            </a:r>
          </a:p>
          <a:p>
            <a:pPr marL="171450" indent="-171450">
              <a:buFontTx/>
              <a:buChar char="-"/>
            </a:pPr>
            <a:br>
              <a:rPr lang="pt-BR" dirty="0"/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Energia infravermelha próxima é a porção do espectro eletromagnético logo depois do segmento vermelho da luz visível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CFC18-0B3E-4EA0-BBC3-8A95CB37A93A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75844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1" dirty="0" err="1">
                <a:solidFill>
                  <a:srgbClr val="083D31"/>
                </a:solidFill>
                <a:latin typeface="DIN-Light"/>
              </a:rPr>
              <a:t>YieldOn</a:t>
            </a:r>
            <a:r>
              <a:rPr lang="it-IT" sz="1200" b="1" dirty="0">
                <a:solidFill>
                  <a:srgbClr val="083D31"/>
                </a:solidFill>
                <a:latin typeface="DIN-Light"/>
              </a:rPr>
              <a:t> </a:t>
            </a:r>
            <a:r>
              <a:rPr lang="it-IT" sz="1200" b="1" dirty="0" err="1">
                <a:solidFill>
                  <a:srgbClr val="083D31"/>
                </a:solidFill>
                <a:latin typeface="DIN-Light"/>
              </a:rPr>
              <a:t>increases</a:t>
            </a:r>
            <a:r>
              <a:rPr lang="it-IT" sz="1200" b="1" dirty="0">
                <a:solidFill>
                  <a:srgbClr val="083D31"/>
                </a:solidFill>
                <a:latin typeface="DIN-Light"/>
              </a:rPr>
              <a:t> the </a:t>
            </a:r>
            <a:r>
              <a:rPr lang="it-IT" sz="1200" b="1" dirty="0" err="1">
                <a:solidFill>
                  <a:srgbClr val="083D31"/>
                </a:solidFill>
                <a:latin typeface="DIN-Light"/>
              </a:rPr>
              <a:t>content</a:t>
            </a:r>
            <a:r>
              <a:rPr lang="it-IT" sz="1200" b="1" dirty="0">
                <a:solidFill>
                  <a:srgbClr val="083D31"/>
                </a:solidFill>
                <a:latin typeface="DIN-Light"/>
              </a:rPr>
              <a:t> of </a:t>
            </a:r>
            <a:r>
              <a:rPr lang="it-IT" sz="1200" b="1" dirty="0" err="1">
                <a:solidFill>
                  <a:srgbClr val="083D31"/>
                </a:solidFill>
                <a:latin typeface="DIN-Light"/>
              </a:rPr>
              <a:t>fatty</a:t>
            </a:r>
            <a:r>
              <a:rPr lang="it-IT" sz="1200" b="1" dirty="0">
                <a:solidFill>
                  <a:srgbClr val="083D31"/>
                </a:solidFill>
                <a:latin typeface="DIN-Light"/>
              </a:rPr>
              <a:t> </a:t>
            </a:r>
            <a:r>
              <a:rPr lang="it-IT" sz="1200" b="1" dirty="0" err="1">
                <a:solidFill>
                  <a:srgbClr val="083D31"/>
                </a:solidFill>
                <a:latin typeface="DIN-Light"/>
              </a:rPr>
              <a:t>acids</a:t>
            </a:r>
            <a:r>
              <a:rPr lang="it-IT" sz="1200" dirty="0">
                <a:solidFill>
                  <a:srgbClr val="083D31"/>
                </a:solidFill>
                <a:latin typeface="DIN-Light"/>
              </a:rPr>
              <a:t>, </a:t>
            </a:r>
            <a:r>
              <a:rPr lang="it-IT" sz="1200" dirty="0" err="1">
                <a:solidFill>
                  <a:srgbClr val="083D31"/>
                </a:solidFill>
                <a:latin typeface="DIN-Light"/>
              </a:rPr>
              <a:t>whose</a:t>
            </a:r>
            <a:r>
              <a:rPr lang="it-IT" sz="1200" dirty="0">
                <a:solidFill>
                  <a:srgbClr val="083D31"/>
                </a:solidFill>
                <a:latin typeface="DIN-Light"/>
              </a:rPr>
              <a:t> </a:t>
            </a:r>
            <a:r>
              <a:rPr lang="it-IT" sz="1200" dirty="0" err="1">
                <a:solidFill>
                  <a:srgbClr val="083D31"/>
                </a:solidFill>
                <a:latin typeface="DIN-Light"/>
              </a:rPr>
              <a:t>biosynthesis</a:t>
            </a:r>
            <a:r>
              <a:rPr lang="it-IT" sz="1200" dirty="0">
                <a:solidFill>
                  <a:srgbClr val="083D31"/>
                </a:solidFill>
                <a:latin typeface="DIN-Light"/>
              </a:rPr>
              <a:t> </a:t>
            </a:r>
            <a:r>
              <a:rPr lang="it-IT" sz="1200" dirty="0" err="1">
                <a:solidFill>
                  <a:srgbClr val="083D31"/>
                </a:solidFill>
                <a:latin typeface="DIN-Light"/>
              </a:rPr>
              <a:t>is</a:t>
            </a:r>
            <a:r>
              <a:rPr lang="it-IT" sz="1200" dirty="0">
                <a:solidFill>
                  <a:srgbClr val="083D31"/>
                </a:solidFill>
                <a:latin typeface="DIN-Light"/>
              </a:rPr>
              <a:t> </a:t>
            </a:r>
            <a:r>
              <a:rPr lang="it-IT" sz="1200" dirty="0" err="1">
                <a:solidFill>
                  <a:srgbClr val="083D31"/>
                </a:solidFill>
                <a:latin typeface="DIN-Light"/>
              </a:rPr>
              <a:t>considered</a:t>
            </a:r>
            <a:r>
              <a:rPr lang="it-IT" sz="1200" dirty="0">
                <a:solidFill>
                  <a:srgbClr val="083D31"/>
                </a:solidFill>
                <a:latin typeface="DIN-Light"/>
              </a:rPr>
              <a:t> a </a:t>
            </a:r>
            <a:r>
              <a:rPr lang="it-IT" sz="1200" dirty="0" err="1">
                <a:solidFill>
                  <a:srgbClr val="083D31"/>
                </a:solidFill>
                <a:latin typeface="DIN-Light"/>
              </a:rPr>
              <a:t>fundamental</a:t>
            </a:r>
            <a:r>
              <a:rPr lang="it-IT" sz="1200" dirty="0">
                <a:solidFill>
                  <a:srgbClr val="083D31"/>
                </a:solidFill>
                <a:latin typeface="DIN-Light"/>
              </a:rPr>
              <a:t> trait for </a:t>
            </a:r>
            <a:r>
              <a:rPr lang="it-IT" sz="1200" dirty="0" err="1">
                <a:solidFill>
                  <a:srgbClr val="083D31"/>
                </a:solidFill>
                <a:latin typeface="DIN-Light"/>
              </a:rPr>
              <a:t>value</a:t>
            </a:r>
            <a:r>
              <a:rPr lang="it-IT" sz="1200" dirty="0">
                <a:solidFill>
                  <a:srgbClr val="083D31"/>
                </a:solidFill>
                <a:latin typeface="DIN-Light"/>
              </a:rPr>
              <a:t> in </a:t>
            </a:r>
            <a:r>
              <a:rPr lang="it-IT" sz="1200" dirty="0" err="1">
                <a:solidFill>
                  <a:srgbClr val="083D31"/>
                </a:solidFill>
                <a:latin typeface="DIN-Light"/>
              </a:rPr>
              <a:t>food</a:t>
            </a:r>
            <a:r>
              <a:rPr lang="it-IT" sz="1200" dirty="0">
                <a:solidFill>
                  <a:srgbClr val="083D31"/>
                </a:solidFill>
                <a:latin typeface="DIN-Light"/>
              </a:rPr>
              <a:t> and industrial </a:t>
            </a:r>
            <a:r>
              <a:rPr lang="it-IT" sz="1200" dirty="0" err="1">
                <a:solidFill>
                  <a:srgbClr val="083D31"/>
                </a:solidFill>
                <a:latin typeface="DIN-Light"/>
              </a:rPr>
              <a:t>applications</a:t>
            </a:r>
            <a:r>
              <a:rPr lang="it-IT" sz="1200" dirty="0">
                <a:solidFill>
                  <a:srgbClr val="083D31"/>
                </a:solidFill>
                <a:latin typeface="DIN-Light"/>
              </a:rPr>
              <a:t>. </a:t>
            </a:r>
            <a:r>
              <a:rPr lang="it-IT" sz="1200" dirty="0" err="1">
                <a:solidFill>
                  <a:srgbClr val="083D31"/>
                </a:solidFill>
                <a:latin typeface="DIN-Light"/>
              </a:rPr>
              <a:t>It</a:t>
            </a:r>
            <a:r>
              <a:rPr lang="it-IT" sz="1200" dirty="0">
                <a:solidFill>
                  <a:srgbClr val="083D31"/>
                </a:solidFill>
                <a:latin typeface="DIN-Light"/>
              </a:rPr>
              <a:t> </a:t>
            </a:r>
            <a:r>
              <a:rPr lang="it-IT" sz="1200" dirty="0" err="1">
                <a:solidFill>
                  <a:srgbClr val="083D31"/>
                </a:solidFill>
                <a:latin typeface="DIN-Light"/>
              </a:rPr>
              <a:t>was</a:t>
            </a:r>
            <a:r>
              <a:rPr lang="it-IT" sz="1200" dirty="0">
                <a:solidFill>
                  <a:srgbClr val="083D31"/>
                </a:solidFill>
                <a:latin typeface="DIN-Light"/>
              </a:rPr>
              <a:t> </a:t>
            </a:r>
            <a:r>
              <a:rPr lang="it-IT" sz="1200" dirty="0" err="1">
                <a:solidFill>
                  <a:srgbClr val="083D31"/>
                </a:solidFill>
                <a:latin typeface="DIN-Light"/>
              </a:rPr>
              <a:t>observe</a:t>
            </a:r>
            <a:r>
              <a:rPr lang="it-IT" sz="1200" dirty="0">
                <a:solidFill>
                  <a:srgbClr val="083D31"/>
                </a:solidFill>
                <a:latin typeface="DIN-Light"/>
              </a:rPr>
              <a:t> on </a:t>
            </a:r>
            <a:r>
              <a:rPr lang="it-IT" sz="1200" dirty="0" err="1">
                <a:solidFill>
                  <a:srgbClr val="083D31"/>
                </a:solidFill>
                <a:latin typeface="DIN-Light"/>
              </a:rPr>
              <a:t>Soybean</a:t>
            </a:r>
            <a:r>
              <a:rPr lang="it-IT" sz="1200" dirty="0">
                <a:solidFill>
                  <a:srgbClr val="083D31"/>
                </a:solidFill>
                <a:latin typeface="DIN-Light"/>
              </a:rPr>
              <a:t> </a:t>
            </a:r>
            <a:r>
              <a:rPr lang="it-IT" sz="1200" dirty="0" err="1">
                <a:solidFill>
                  <a:srgbClr val="083D31"/>
                </a:solidFill>
                <a:latin typeface="DIN-Light"/>
              </a:rPr>
              <a:t>but</a:t>
            </a:r>
            <a:r>
              <a:rPr lang="it-IT" sz="1200" dirty="0">
                <a:solidFill>
                  <a:srgbClr val="083D31"/>
                </a:solidFill>
                <a:latin typeface="DIN-Light"/>
              </a:rPr>
              <a:t> </a:t>
            </a:r>
            <a:r>
              <a:rPr lang="it-IT" sz="1200" dirty="0" err="1">
                <a:solidFill>
                  <a:srgbClr val="083D31"/>
                </a:solidFill>
                <a:latin typeface="DIN-Light"/>
              </a:rPr>
              <a:t>this</a:t>
            </a:r>
            <a:r>
              <a:rPr lang="it-IT" sz="1200" baseline="0" dirty="0">
                <a:solidFill>
                  <a:srgbClr val="083D31"/>
                </a:solidFill>
                <a:latin typeface="DIN-Light"/>
              </a:rPr>
              <a:t> gene </a:t>
            </a:r>
            <a:r>
              <a:rPr lang="it-IT" sz="1200" baseline="0" dirty="0" err="1">
                <a:solidFill>
                  <a:srgbClr val="083D31"/>
                </a:solidFill>
                <a:latin typeface="DIN-Light"/>
              </a:rPr>
              <a:t>is</a:t>
            </a:r>
            <a:r>
              <a:rPr lang="it-IT" sz="1200" baseline="0" dirty="0">
                <a:solidFill>
                  <a:srgbClr val="083D31"/>
                </a:solidFill>
                <a:latin typeface="DIN-Light"/>
              </a:rPr>
              <a:t> </a:t>
            </a:r>
            <a:r>
              <a:rPr lang="it-IT" sz="1200" baseline="0" dirty="0" err="1">
                <a:solidFill>
                  <a:srgbClr val="083D31"/>
                </a:solidFill>
                <a:latin typeface="DIN-Light"/>
              </a:rPr>
              <a:t>present</a:t>
            </a:r>
            <a:r>
              <a:rPr lang="it-IT" sz="1200" baseline="0" dirty="0">
                <a:solidFill>
                  <a:srgbClr val="083D31"/>
                </a:solidFill>
                <a:latin typeface="DIN-Light"/>
              </a:rPr>
              <a:t> </a:t>
            </a:r>
            <a:r>
              <a:rPr lang="it-IT" sz="1200" baseline="0" dirty="0" err="1">
                <a:solidFill>
                  <a:srgbClr val="083D31"/>
                </a:solidFill>
                <a:latin typeface="DIN-Light"/>
              </a:rPr>
              <a:t>also</a:t>
            </a:r>
            <a:r>
              <a:rPr lang="it-IT" sz="1200" baseline="0" dirty="0">
                <a:solidFill>
                  <a:srgbClr val="083D31"/>
                </a:solidFill>
                <a:latin typeface="DIN-Light"/>
              </a:rPr>
              <a:t> in </a:t>
            </a:r>
            <a:r>
              <a:rPr lang="it-IT" sz="1200" baseline="0" dirty="0" err="1">
                <a:solidFill>
                  <a:srgbClr val="083D31"/>
                </a:solidFill>
                <a:latin typeface="DIN-Light"/>
              </a:rPr>
              <a:t>other</a:t>
            </a:r>
            <a:r>
              <a:rPr lang="it-IT" sz="1200" baseline="0" dirty="0">
                <a:solidFill>
                  <a:srgbClr val="083D31"/>
                </a:solidFill>
                <a:latin typeface="DIN-Light"/>
              </a:rPr>
              <a:t> </a:t>
            </a:r>
            <a:r>
              <a:rPr lang="it-IT" sz="1200" baseline="0" dirty="0" err="1">
                <a:solidFill>
                  <a:srgbClr val="083D31"/>
                </a:solidFill>
                <a:latin typeface="DIN-Light"/>
              </a:rPr>
              <a:t>oil</a:t>
            </a:r>
            <a:r>
              <a:rPr lang="it-IT" sz="1200" baseline="0" dirty="0">
                <a:solidFill>
                  <a:srgbClr val="083D31"/>
                </a:solidFill>
                <a:latin typeface="DIN-Light"/>
              </a:rPr>
              <a:t> </a:t>
            </a:r>
            <a:r>
              <a:rPr lang="it-IT" sz="1200" baseline="0" dirty="0" err="1">
                <a:solidFill>
                  <a:srgbClr val="083D31"/>
                </a:solidFill>
                <a:latin typeface="DIN-Light"/>
              </a:rPr>
              <a:t>crops</a:t>
            </a:r>
            <a:r>
              <a:rPr lang="it-IT" sz="1200" baseline="0" dirty="0">
                <a:solidFill>
                  <a:srgbClr val="083D31"/>
                </a:solidFill>
                <a:latin typeface="DIN-Light"/>
              </a:rPr>
              <a:t> </a:t>
            </a:r>
            <a:r>
              <a:rPr lang="it-IT" sz="1200" baseline="0" dirty="0" err="1">
                <a:solidFill>
                  <a:srgbClr val="083D31"/>
                </a:solidFill>
                <a:latin typeface="DIN-Light"/>
              </a:rPr>
              <a:t>like</a:t>
            </a:r>
            <a:r>
              <a:rPr lang="it-IT" sz="1200" baseline="0" dirty="0">
                <a:solidFill>
                  <a:srgbClr val="083D31"/>
                </a:solidFill>
                <a:latin typeface="DIN-Light"/>
              </a:rPr>
              <a:t> </a:t>
            </a:r>
            <a:r>
              <a:rPr lang="it-IT" sz="1200" baseline="0" dirty="0" err="1">
                <a:solidFill>
                  <a:srgbClr val="083D31"/>
                </a:solidFill>
                <a:latin typeface="DIN-Light"/>
              </a:rPr>
              <a:t>sunflower</a:t>
            </a:r>
            <a:r>
              <a:rPr lang="it-IT" sz="1200" baseline="0" dirty="0">
                <a:solidFill>
                  <a:srgbClr val="083D31"/>
                </a:solidFill>
                <a:latin typeface="DIN-Light"/>
              </a:rPr>
              <a:t> an OSR.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CFC18-0B3E-4EA0-BBC3-8A95CB37A93A}" type="slidenum">
              <a:rPr lang="it-IT" smtClean="0">
                <a:solidFill>
                  <a:prstClr val="black"/>
                </a:solidFill>
              </a:rPr>
              <a:pPr/>
              <a:t>44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4062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Tratamento fitossanitário: Orquestra 0,3 L (V7/V8); </a:t>
            </a:r>
            <a:r>
              <a:rPr lang="pt-BR" dirty="0" err="1"/>
              <a:t>Vessarya</a:t>
            </a:r>
            <a:r>
              <a:rPr lang="pt-BR" dirty="0"/>
              <a:t> 0,2 L (2ª </a:t>
            </a:r>
            <a:r>
              <a:rPr lang="pt-BR" dirty="0" err="1"/>
              <a:t>fung</a:t>
            </a:r>
            <a:r>
              <a:rPr lang="pt-BR" dirty="0"/>
              <a:t> – 15dd); </a:t>
            </a:r>
            <a:r>
              <a:rPr lang="pt-BR" dirty="0" err="1"/>
              <a:t>Ativum</a:t>
            </a:r>
            <a:r>
              <a:rPr lang="pt-BR" dirty="0"/>
              <a:t> 0,8 L (3ª </a:t>
            </a:r>
            <a:r>
              <a:rPr lang="pt-BR" dirty="0" err="1"/>
              <a:t>fung</a:t>
            </a:r>
            <a:r>
              <a:rPr lang="pt-BR" dirty="0"/>
              <a:t> – 15 </a:t>
            </a:r>
            <a:r>
              <a:rPr lang="pt-BR" dirty="0" err="1"/>
              <a:t>dd</a:t>
            </a:r>
            <a:r>
              <a:rPr lang="pt-BR" dirty="0"/>
              <a:t>); Fusão 0,6 L (4ª </a:t>
            </a:r>
            <a:r>
              <a:rPr lang="pt-BR" dirty="0" err="1"/>
              <a:t>fung</a:t>
            </a:r>
            <a:r>
              <a:rPr lang="pt-BR" dirty="0"/>
              <a:t> – 15 </a:t>
            </a:r>
            <a:r>
              <a:rPr lang="pt-BR" dirty="0" err="1"/>
              <a:t>dd</a:t>
            </a:r>
            <a:r>
              <a:rPr lang="pt-BR" dirty="0"/>
              <a:t>); </a:t>
            </a:r>
            <a:r>
              <a:rPr lang="pt-BR" dirty="0" err="1"/>
              <a:t>Versatilis</a:t>
            </a:r>
            <a:r>
              <a:rPr lang="pt-BR" dirty="0"/>
              <a:t> 0,3 L (5ª </a:t>
            </a:r>
            <a:r>
              <a:rPr lang="pt-BR" dirty="0" err="1"/>
              <a:t>Fung</a:t>
            </a:r>
            <a:r>
              <a:rPr lang="pt-BR" dirty="0"/>
              <a:t> – 15 </a:t>
            </a:r>
            <a:r>
              <a:rPr lang="pt-BR" dirty="0" err="1"/>
              <a:t>dd</a:t>
            </a:r>
            <a:r>
              <a:rPr lang="pt-BR" dirty="0"/>
              <a:t>); </a:t>
            </a:r>
            <a:r>
              <a:rPr lang="pt-BR" dirty="0" err="1"/>
              <a:t>Mancozeb</a:t>
            </a:r>
            <a:r>
              <a:rPr lang="pt-BR" dirty="0"/>
              <a:t> (em todas as aplicações)  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EC508-1025-416E-AA1E-AA20FC6FD253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5919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6CE231-B51B-4A73-B076-2AF9CDE555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8500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CFC18-0B3E-4EA0-BBC3-8A95CB37A93A}" type="slidenum">
              <a:rPr lang="it-IT" smtClean="0"/>
              <a:t>65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66753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experimental</a:t>
            </a:r>
            <a:r>
              <a:rPr lang="it-IT" dirty="0"/>
              <a:t> trials</a:t>
            </a:r>
            <a:r>
              <a:rPr lang="it-IT" baseline="0" dirty="0"/>
              <a:t> </a:t>
            </a:r>
            <a:r>
              <a:rPr lang="en-US" sz="1200" dirty="0">
                <a:solidFill>
                  <a:srgbClr val="608D26"/>
                </a:solidFill>
                <a:latin typeface="DIN-Light"/>
              </a:rPr>
              <a:t>allowed us to define the best application methods, timing and rates at different conditions and latitudes.</a:t>
            </a:r>
            <a:endParaRPr lang="it-IT" sz="1200" dirty="0">
              <a:solidFill>
                <a:srgbClr val="608D26"/>
              </a:solidFill>
              <a:latin typeface="DIN-Light"/>
            </a:endParaRPr>
          </a:p>
          <a:p>
            <a:endParaRPr lang="it-IT" dirty="0"/>
          </a:p>
          <a:p>
            <a:r>
              <a:rPr lang="it-IT" dirty="0"/>
              <a:t>In </a:t>
            </a:r>
            <a:r>
              <a:rPr lang="it-IT" dirty="0" err="1"/>
              <a:t>this</a:t>
            </a:r>
            <a:r>
              <a:rPr lang="it-IT" dirty="0"/>
              <a:t> chart </a:t>
            </a:r>
            <a:r>
              <a:rPr lang="it-IT" dirty="0" err="1"/>
              <a:t>you</a:t>
            </a:r>
            <a:r>
              <a:rPr lang="it-IT" dirty="0"/>
              <a:t> can </a:t>
            </a:r>
            <a:r>
              <a:rPr lang="it-IT" dirty="0" err="1"/>
              <a:t>see</a:t>
            </a:r>
            <a:r>
              <a:rPr lang="it-IT" dirty="0"/>
              <a:t> the</a:t>
            </a:r>
            <a:r>
              <a:rPr lang="it-IT" baseline="0" dirty="0"/>
              <a:t> general </a:t>
            </a:r>
            <a:r>
              <a:rPr lang="it-IT" baseline="0" dirty="0" err="1"/>
              <a:t>directions</a:t>
            </a:r>
            <a:r>
              <a:rPr lang="it-IT" baseline="0" dirty="0"/>
              <a:t> for use </a:t>
            </a:r>
            <a:r>
              <a:rPr lang="it-IT" baseline="0" dirty="0" err="1"/>
              <a:t>but</a:t>
            </a:r>
            <a:r>
              <a:rPr lang="it-IT" baseline="0" dirty="0"/>
              <a:t> </a:t>
            </a:r>
            <a:r>
              <a:rPr lang="it-IT" baseline="0" dirty="0" err="1"/>
              <a:t>that</a:t>
            </a:r>
            <a:r>
              <a:rPr lang="it-IT" baseline="0" dirty="0"/>
              <a:t> </a:t>
            </a:r>
            <a:r>
              <a:rPr lang="it-IT" baseline="0" dirty="0" err="1"/>
              <a:t>will</a:t>
            </a:r>
            <a:r>
              <a:rPr lang="it-IT" baseline="0" dirty="0"/>
              <a:t> be </a:t>
            </a:r>
            <a:r>
              <a:rPr lang="it-IT" baseline="0" dirty="0" err="1"/>
              <a:t>adapted</a:t>
            </a:r>
            <a:r>
              <a:rPr lang="it-IT" baseline="0" dirty="0"/>
              <a:t> country by country.</a:t>
            </a:r>
          </a:p>
          <a:p>
            <a:endParaRPr lang="it-IT" baseline="0" dirty="0"/>
          </a:p>
          <a:p>
            <a:r>
              <a:rPr lang="it-IT" baseline="0" dirty="0" err="1"/>
              <a:t>Overall</a:t>
            </a:r>
            <a:r>
              <a:rPr lang="it-IT" baseline="0" dirty="0"/>
              <a:t> the best timing to </a:t>
            </a:r>
            <a:r>
              <a:rPr lang="it-IT" baseline="0" dirty="0" err="1"/>
              <a:t>apply</a:t>
            </a:r>
            <a:r>
              <a:rPr lang="it-IT" baseline="0" dirty="0"/>
              <a:t> </a:t>
            </a:r>
            <a:r>
              <a:rPr lang="it-IT" baseline="0" dirty="0" err="1"/>
              <a:t>YieldOn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</a:t>
            </a:r>
            <a:r>
              <a:rPr lang="it-IT" baseline="0" dirty="0" err="1"/>
              <a:t>during</a:t>
            </a:r>
            <a:r>
              <a:rPr lang="it-IT" baseline="0" dirty="0"/>
              <a:t> REPRODUCTIVE STAGE </a:t>
            </a:r>
            <a:r>
              <a:rPr lang="en-US" baseline="0" dirty="0"/>
              <a:t>OR DURING </a:t>
            </a:r>
            <a:r>
              <a:rPr lang="en-US" baseline="0" dirty="0" err="1"/>
              <a:t>phenological</a:t>
            </a:r>
            <a:r>
              <a:rPr lang="en-US" baseline="0" dirty="0"/>
              <a:t> stages connected with the reproductive phase. For </a:t>
            </a:r>
            <a:r>
              <a:rPr lang="en-US" baseline="0" dirty="0" err="1"/>
              <a:t>istance</a:t>
            </a:r>
            <a:r>
              <a:rPr lang="en-US" baseline="0" dirty="0"/>
              <a:t> in the case of wheat is better to apply the product just before flowering (flag leaf growth stage).</a:t>
            </a:r>
          </a:p>
          <a:p>
            <a:endParaRPr lang="en-US" baseline="0" dirty="0"/>
          </a:p>
          <a:p>
            <a:r>
              <a:rPr lang="en-US" baseline="0" dirty="0"/>
              <a:t>The dosage is 2 l/ha, you can apply the product in only one application, or for some crops split the dosage in 2 application but it is very important to apply 2 l/ha total.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CFC18-0B3E-4EA0-BBC3-8A95CB37A93A}" type="slidenum">
              <a:rPr lang="it-IT" smtClean="0">
                <a:solidFill>
                  <a:prstClr val="black"/>
                </a:solidFill>
              </a:rPr>
              <a:pPr/>
              <a:t>66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0659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CFC18-0B3E-4EA0-BBC3-8A95CB37A93A}" type="slidenum">
              <a:rPr lang="it-IT" smtClean="0"/>
              <a:t>67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95074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Maximização fisiológica de 3 principais</a:t>
            </a:r>
            <a:r>
              <a:rPr lang="pt-BR" baseline="0" dirty="0"/>
              <a:t> fases:</a:t>
            </a:r>
          </a:p>
          <a:p>
            <a:r>
              <a:rPr lang="pt-BR" baseline="0" dirty="0"/>
              <a:t>Fase 1 – germinação e emergência, formação de órgão de absorção de água, nutrientes (raiz) e início da atividade fotossintética (folha);</a:t>
            </a:r>
          </a:p>
          <a:p>
            <a:r>
              <a:rPr lang="pt-BR" baseline="0" dirty="0"/>
              <a:t>Fase 2 – produção de folhas e caules que darão suporte ao crescimento vegetativo;</a:t>
            </a:r>
          </a:p>
          <a:p>
            <a:r>
              <a:rPr lang="pt-BR" baseline="0" dirty="0"/>
              <a:t>Fase 3 – produção de flores e translocação de reservas em sementes e frutos. 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F137AF-EA02-41EE-AE42-361AC312908D}" type="slidenum">
              <a:rPr lang="it-IT" smtClean="0"/>
              <a:pPr>
                <a:defRPr/>
              </a:pPr>
              <a:t>68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3131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Maximização fisiológica de 3 principais</a:t>
            </a:r>
            <a:r>
              <a:rPr lang="pt-BR" baseline="0" dirty="0"/>
              <a:t> fases:</a:t>
            </a:r>
          </a:p>
          <a:p>
            <a:r>
              <a:rPr lang="pt-BR" baseline="0" dirty="0"/>
              <a:t>Fase 1 – germinação e emergência, formação de órgão de absorção de água, nutrientes (raiz) e início da atividade fotossintética (folha);</a:t>
            </a:r>
          </a:p>
          <a:p>
            <a:r>
              <a:rPr lang="pt-BR" baseline="0" dirty="0"/>
              <a:t>Fase 2 – produção de folhas e caules que darão suporte ao crescimento vegetativo;</a:t>
            </a:r>
          </a:p>
          <a:p>
            <a:r>
              <a:rPr lang="pt-BR" baseline="0" dirty="0"/>
              <a:t>Fase 3 – produção de flores e translocação de reservas em sementes e frutos. 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F137AF-EA02-41EE-AE42-361AC312908D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52073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989263" y="887413"/>
            <a:ext cx="4256087" cy="23955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56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857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E90EA06-2AE5-4A6F-AF13-506BEC6736F8}" type="slidenum">
              <a:rPr lang="pt-BR">
                <a:solidFill>
                  <a:srgbClr val="000000"/>
                </a:solidFill>
              </a:rPr>
              <a:pPr eaLnBrk="1" hangingPunct="1"/>
              <a:t>72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CFC18-0B3E-4EA0-BBC3-8A95CB37A93A}" type="slidenum">
              <a:rPr lang="it-IT" smtClean="0"/>
              <a:t>74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36324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CFC18-0B3E-4EA0-BBC3-8A95CB37A93A}" type="slidenum">
              <a:rPr lang="it-IT" smtClean="0"/>
              <a:t>75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65398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CFC18-0B3E-4EA0-BBC3-8A95CB37A93A}" type="slidenum">
              <a:rPr lang="it-IT" smtClean="0"/>
              <a:t>76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72401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CFC18-0B3E-4EA0-BBC3-8A95CB37A93A}" type="slidenum">
              <a:rPr lang="it-IT" smtClean="0"/>
              <a:t>77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10151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751138" y="531813"/>
            <a:ext cx="4732337" cy="26622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/>
              <a:t>Chloroplast</a:t>
            </a:r>
          </a:p>
        </p:txBody>
      </p:sp>
      <p:sp>
        <p:nvSpPr>
          <p:cNvPr id="6861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CD5E3A-D9C8-4E37-94AE-3A0CE08E1436}" type="slidenum">
              <a:rPr lang="pt-BR" altLang="pt-BR" smtClean="0"/>
              <a:pPr eaLnBrk="1" hangingPunct="1"/>
              <a:t>79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rPr>
              <a:t>A produção de peróxido de hidrogênio é o reflexo do metabolismo </a:t>
            </a:r>
            <a:r>
              <a:rPr lang="pt-BR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rPr>
              <a:t>oxidativo</a:t>
            </a:r>
            <a:r>
              <a:rPr lang="pt-BR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rPr>
              <a:t> das plantas, tratamentos que apresentam elevados teores de peróxido de hidrogênio provavelmente estão sendo submetidos a intensos estresses ambientais que pode ocasionar danos em lipídeos de membrana, DNA, RNA e outras biomoléculas.</a:t>
            </a:r>
          </a:p>
          <a:p>
            <a:r>
              <a:rPr lang="pt-BR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rPr>
              <a:t>A análise da SOD, CAT e POD pode ser um fator importante para determinar a condição fisiológica da planta. Em células de plantas, enzimas antioxidantes como a </a:t>
            </a:r>
            <a:r>
              <a:rPr lang="pt-BR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rPr>
              <a:t>superoxidasedismutase</a:t>
            </a:r>
            <a:r>
              <a:rPr lang="pt-BR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rPr>
              <a:t> (SOD), </a:t>
            </a:r>
            <a:r>
              <a:rPr lang="pt-BR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rPr>
              <a:t>peroxidase</a:t>
            </a:r>
            <a:r>
              <a:rPr lang="pt-BR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rPr>
              <a:t> (POD) e </a:t>
            </a:r>
            <a:r>
              <a:rPr lang="pt-BR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rPr>
              <a:t>catalase</a:t>
            </a:r>
            <a:r>
              <a:rPr lang="pt-BR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rPr>
              <a:t> (CAT) são consideradas ferramentas de defesa de proteção contra estresse </a:t>
            </a:r>
            <a:r>
              <a:rPr lang="pt-BR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rPr>
              <a:t>oxidativo</a:t>
            </a:r>
            <a:r>
              <a:rPr lang="pt-BR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rPr>
              <a:t> (MITTLER, 2002). O incremento da atividade da SOD, POD e CAT tem relação direta à tolerância de plantas a estresses ambientais, como estresses salinos (RAHNAMA; BRAHIMZADEH, 2005; AZEVEDO NETO et al., 2006; KOCA et al., 2007).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F137AF-EA02-41EE-AE42-361AC312908D}" type="slidenum">
              <a:rPr lang="it-IT" smtClean="0"/>
              <a:pPr>
                <a:defRPr/>
              </a:pPr>
              <a:t>80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6494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rPr>
              <a:t>O aumento da atividade dessa enzima (CATALASE) pode estar relacionado ao incremento da fotorrespiração no tratamento. A fotorrespiração ocasiona um decréscimo na fotossíntese da planta, especialmente em condições de estresse, quando ocorre elevação de temperatura e fechamento estomático. </a:t>
            </a:r>
          </a:p>
          <a:p>
            <a:r>
              <a:rPr lang="pt-BR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rPr>
              <a:t>A análise da SOD, CAT e POD pode ser um fator importante para determinar a condição fisiológica da planta. Em células de plantas, enzimas antioxidantes como a </a:t>
            </a:r>
            <a:r>
              <a:rPr lang="pt-BR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rPr>
              <a:t>superoxidasedismutase</a:t>
            </a:r>
            <a:r>
              <a:rPr lang="pt-BR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rPr>
              <a:t> (SOD), </a:t>
            </a:r>
            <a:r>
              <a:rPr lang="pt-BR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rPr>
              <a:t>peroxidase</a:t>
            </a:r>
            <a:r>
              <a:rPr lang="pt-BR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rPr>
              <a:t> (POD) e </a:t>
            </a:r>
            <a:r>
              <a:rPr lang="pt-BR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rPr>
              <a:t>catalase</a:t>
            </a:r>
            <a:r>
              <a:rPr lang="pt-BR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rPr>
              <a:t> (CAT) são consideradas ferramentas de defesa de proteção contra estresse </a:t>
            </a:r>
            <a:r>
              <a:rPr lang="pt-BR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rPr>
              <a:t>oxidativo</a:t>
            </a:r>
            <a:r>
              <a:rPr lang="pt-BR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rPr>
              <a:t> (MITTLER, 2002). O incremento da atividade da SOD, POD e CAT tem relação direta à tolerância de plantas a estresses ambientais, como estresses salinos (RAHNAMA; BRAHIMZADEH, 2005; AZEVEDO NETO et al., 2006; KOCA et al., 2007). Porém, quando a atividade da enzima é saturada antes de alcançar a máxima concentração de espécies reativas de oxigênio, pode ocorrer </a:t>
            </a:r>
            <a:r>
              <a:rPr lang="pt-BR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rPr>
              <a:t>peroxidação</a:t>
            </a:r>
            <a:r>
              <a:rPr lang="pt-BR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rPr>
              <a:t> lipídica.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F137AF-EA02-41EE-AE42-361AC312908D}" type="slidenum">
              <a:rPr lang="it-IT" smtClean="0"/>
              <a:pPr>
                <a:defRPr/>
              </a:pPr>
              <a:t>81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43032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CFC18-0B3E-4EA0-BBC3-8A95CB37A93A}" type="slidenum">
              <a:rPr lang="it-IT" smtClean="0"/>
              <a:t>84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51030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Maximização fisiológica de 3 principais</a:t>
            </a:r>
            <a:r>
              <a:rPr lang="pt-BR" baseline="0" dirty="0"/>
              <a:t> fases:</a:t>
            </a:r>
          </a:p>
          <a:p>
            <a:r>
              <a:rPr lang="pt-BR" baseline="0" dirty="0"/>
              <a:t>Fase 1 – germinação e emergência, formação de órgão de absorção de água, nutrientes (raiz) e início da atividade fotossintética (folha);</a:t>
            </a:r>
          </a:p>
          <a:p>
            <a:r>
              <a:rPr lang="pt-BR" baseline="0" dirty="0"/>
              <a:t>Fase 2 – produção de folhas e caules que darão suporte ao crescimento vegetativo;</a:t>
            </a:r>
          </a:p>
          <a:p>
            <a:r>
              <a:rPr lang="pt-BR" baseline="0" dirty="0"/>
              <a:t>Fase 3 – produção de flores e translocação de reservas em sementes e frutos. 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F137AF-EA02-41EE-AE42-361AC312908D}" type="slidenum">
              <a:rPr lang="it-IT" smtClean="0"/>
              <a:pPr>
                <a:defRPr/>
              </a:pPr>
              <a:t>94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5207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Maximização fisiológica de 3 principais</a:t>
            </a:r>
            <a:r>
              <a:rPr lang="pt-BR" baseline="0" dirty="0"/>
              <a:t> fases:</a:t>
            </a:r>
          </a:p>
          <a:p>
            <a:r>
              <a:rPr lang="pt-BR" baseline="0" dirty="0"/>
              <a:t>Fase 1 – germinação e emergência, formação de órgão de absorção de água, nutrientes (raiz) e início da atividade fotossintética (folha);</a:t>
            </a:r>
          </a:p>
          <a:p>
            <a:r>
              <a:rPr lang="pt-BR" baseline="0" dirty="0"/>
              <a:t>Fase 2 – produção de folhas e caules que darão suporte ao crescimento vegetativo;</a:t>
            </a:r>
          </a:p>
          <a:p>
            <a:r>
              <a:rPr lang="pt-BR" baseline="0" dirty="0"/>
              <a:t>Fase 3 – produção de flores e translocação de reservas em sementes e frutos. 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F137AF-EA02-41EE-AE42-361AC312908D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94656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CFC18-0B3E-4EA0-BBC3-8A95CB37A93A}" type="slidenum">
              <a:rPr lang="it-IT" smtClean="0"/>
              <a:t>96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8151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ct val="135000"/>
              </a:lnSpc>
            </a:pPr>
            <a:r>
              <a:rPr lang="en-US" altLang="it-IT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Evidências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it-IT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genômicas</a:t>
            </a:r>
            <a:endParaRPr lang="en-US" altLang="it-IT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just">
              <a:lnSpc>
                <a:spcPct val="135000"/>
              </a:lnSpc>
            </a:pPr>
            <a:endParaRPr lang="en-US" altLang="it-IT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just">
              <a:lnSpc>
                <a:spcPct val="135000"/>
              </a:lnSpc>
            </a:pPr>
            <a:r>
              <a:rPr lang="it-IT" altLang="it-IT" sz="1200" b="0" kern="1200" dirty="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Levenim MT" panose="02010502060101010101" pitchFamily="2" charset="-79"/>
              </a:rPr>
              <a:t>5-2392 Aumenta a ativação de genes envolvidos no estimulos</a:t>
            </a:r>
            <a:r>
              <a:rPr lang="it-IT" altLang="it-IT" sz="1200" b="0" kern="1200" baseline="0" dirty="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Levenim MT" panose="02010502060101010101" pitchFamily="2" charset="-79"/>
              </a:rPr>
              <a:t> de giberelinas</a:t>
            </a:r>
            <a:endParaRPr lang="en-US" altLang="it-IT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2275BAC-3890-46E9-9E98-19214B5D3882}" type="slidenum">
              <a:rPr lang="it-IT" sz="1300"/>
              <a:pPr>
                <a:spcBef>
                  <a:spcPct val="0"/>
                </a:spcBef>
              </a:pPr>
              <a:t>6</a:t>
            </a:fld>
            <a:endParaRPr lang="it-IT" sz="1300"/>
          </a:p>
        </p:txBody>
      </p:sp>
    </p:spTree>
    <p:extLst>
      <p:ext uri="{BB962C8B-B14F-4D97-AF65-F5344CB8AC3E}">
        <p14:creationId xmlns:p14="http://schemas.microsoft.com/office/powerpoint/2010/main" val="1640739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ct val="135000"/>
              </a:lnSpc>
            </a:pPr>
            <a:r>
              <a:rPr lang="en-US" altLang="it-IT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Evidências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it-IT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genômicas</a:t>
            </a:r>
            <a:endParaRPr lang="en-US" altLang="it-IT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just">
              <a:lnSpc>
                <a:spcPct val="135000"/>
              </a:lnSpc>
            </a:pPr>
            <a:endParaRPr lang="en-US" altLang="it-IT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just">
              <a:lnSpc>
                <a:spcPct val="135000"/>
              </a:lnSpc>
            </a:pPr>
            <a:r>
              <a:rPr lang="it-IT" altLang="it-IT" sz="1200" b="0" kern="1200" dirty="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Levenim MT" panose="02010502060101010101" pitchFamily="2" charset="-79"/>
              </a:rPr>
              <a:t>5-2392 Aumenta a ativação de genes envolvidos no estimulos</a:t>
            </a:r>
            <a:r>
              <a:rPr lang="it-IT" altLang="it-IT" sz="1200" b="0" kern="1200" baseline="0" dirty="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Levenim MT" panose="02010502060101010101" pitchFamily="2" charset="-79"/>
              </a:rPr>
              <a:t> de giberelinas</a:t>
            </a:r>
            <a:endParaRPr lang="en-US" altLang="it-IT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2275BAC-3890-46E9-9E98-19214B5D3882}" type="slidenum">
              <a:rPr lang="it-IT" sz="1300"/>
              <a:pPr>
                <a:spcBef>
                  <a:spcPct val="0"/>
                </a:spcBef>
              </a:pPr>
              <a:t>7</a:t>
            </a:fld>
            <a:endParaRPr lang="it-IT" sz="1300"/>
          </a:p>
        </p:txBody>
      </p:sp>
    </p:spTree>
    <p:extLst>
      <p:ext uri="{BB962C8B-B14F-4D97-AF65-F5344CB8AC3E}">
        <p14:creationId xmlns:p14="http://schemas.microsoft.com/office/powerpoint/2010/main" val="1640739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ct val="135000"/>
              </a:lnSpc>
            </a:pPr>
            <a:r>
              <a:rPr lang="en-US" altLang="it-IT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Evidências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it-IT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genômicas</a:t>
            </a:r>
            <a:endParaRPr lang="en-US" altLang="it-IT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just">
              <a:lnSpc>
                <a:spcPct val="135000"/>
              </a:lnSpc>
            </a:pPr>
            <a:endParaRPr lang="en-US" altLang="it-IT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just">
              <a:lnSpc>
                <a:spcPct val="135000"/>
              </a:lnSpc>
            </a:pPr>
            <a:r>
              <a:rPr lang="it-IT" altLang="it-IT" sz="1200" b="0" kern="1200" dirty="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Levenim MT" panose="02010502060101010101" pitchFamily="2" charset="-79"/>
              </a:rPr>
              <a:t>5-2392 Aumenta a ativação de genes envolvidos no estimulos</a:t>
            </a:r>
            <a:r>
              <a:rPr lang="it-IT" altLang="it-IT" sz="1200" b="0" kern="1200" baseline="0" dirty="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Levenim MT" panose="02010502060101010101" pitchFamily="2" charset="-79"/>
              </a:rPr>
              <a:t> de giberelinas</a:t>
            </a:r>
            <a:endParaRPr lang="en-US" altLang="it-IT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2275BAC-3890-46E9-9E98-19214B5D3882}" type="slidenum">
              <a:rPr lang="it-IT" sz="1300"/>
              <a:pPr>
                <a:spcBef>
                  <a:spcPct val="0"/>
                </a:spcBef>
              </a:pPr>
              <a:t>10</a:t>
            </a:fld>
            <a:endParaRPr lang="it-IT" sz="1300"/>
          </a:p>
        </p:txBody>
      </p:sp>
    </p:spTree>
    <p:extLst>
      <p:ext uri="{BB962C8B-B14F-4D97-AF65-F5344CB8AC3E}">
        <p14:creationId xmlns:p14="http://schemas.microsoft.com/office/powerpoint/2010/main" val="1640739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F137AF-EA02-41EE-AE42-361AC312908D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4484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pleasure</a:t>
            </a:r>
            <a:r>
              <a:rPr lang="it-IT" dirty="0"/>
              <a:t> to </a:t>
            </a:r>
            <a:r>
              <a:rPr lang="it-IT" dirty="0" err="1"/>
              <a:t>present</a:t>
            </a:r>
            <a:r>
              <a:rPr lang="it-IT" dirty="0"/>
              <a:t> </a:t>
            </a:r>
            <a:r>
              <a:rPr lang="it-IT" dirty="0" err="1"/>
              <a:t>oficcially</a:t>
            </a:r>
            <a:r>
              <a:rPr lang="it-IT" dirty="0"/>
              <a:t> to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new </a:t>
            </a:r>
            <a:r>
              <a:rPr lang="it-IT" dirty="0" err="1"/>
              <a:t>Valagro</a:t>
            </a:r>
            <a:r>
              <a:rPr lang="it-IT" dirty="0"/>
              <a:t> </a:t>
            </a:r>
            <a:r>
              <a:rPr lang="it-IT" dirty="0" err="1"/>
              <a:t>product</a:t>
            </a:r>
            <a:r>
              <a:rPr lang="it-IT" dirty="0"/>
              <a:t>. </a:t>
            </a:r>
            <a:r>
              <a:rPr lang="it-IT" dirty="0" err="1"/>
              <a:t>Valagro</a:t>
            </a:r>
            <a:r>
              <a:rPr lang="it-IT" dirty="0"/>
              <a:t> </a:t>
            </a:r>
            <a:r>
              <a:rPr lang="it-IT" dirty="0" err="1"/>
              <a:t>switches</a:t>
            </a:r>
            <a:r>
              <a:rPr lang="it-IT" dirty="0"/>
              <a:t> On </a:t>
            </a:r>
            <a:r>
              <a:rPr lang="it-IT" dirty="0" err="1"/>
              <a:t>row</a:t>
            </a:r>
            <a:r>
              <a:rPr lang="it-IT" dirty="0"/>
              <a:t> </a:t>
            </a:r>
            <a:r>
              <a:rPr lang="it-IT" dirty="0" err="1"/>
              <a:t>crops</a:t>
            </a:r>
            <a:r>
              <a:rPr lang="it-IT" dirty="0"/>
              <a:t> </a:t>
            </a:r>
            <a:r>
              <a:rPr lang="it-IT" dirty="0" err="1"/>
              <a:t>productivity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CFC18-0B3E-4EA0-BBC3-8A95CB37A93A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2890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9336D51C-3DAF-4DB8-9011-E3B27BDB11E2}"/>
              </a:ext>
            </a:extLst>
          </p:cNvPr>
          <p:cNvSpPr/>
          <p:nvPr userDrawn="1"/>
        </p:nvSpPr>
        <p:spPr>
          <a:xfrm>
            <a:off x="10445396" y="6964608"/>
            <a:ext cx="8850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000" dirty="0"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Strictly</a:t>
            </a:r>
          </a:p>
          <a:p>
            <a:pPr algn="r">
              <a:lnSpc>
                <a:spcPct val="80000"/>
              </a:lnSpc>
            </a:pPr>
            <a:r>
              <a:rPr lang="en-US" sz="1000" dirty="0"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confidential</a:t>
            </a:r>
          </a:p>
        </p:txBody>
      </p:sp>
      <p:cxnSp>
        <p:nvCxnSpPr>
          <p:cNvPr id="7" name="Connettore 1 20">
            <a:extLst>
              <a:ext uri="{FF2B5EF4-FFF2-40B4-BE49-F238E27FC236}">
                <a16:creationId xmlns:a16="http://schemas.microsoft.com/office/drawing/2014/main" id="{B32BEEF2-F79D-4AC7-A9CF-F7276E3D7191}"/>
              </a:ext>
            </a:extLst>
          </p:cNvPr>
          <p:cNvCxnSpPr/>
          <p:nvPr userDrawn="1"/>
        </p:nvCxnSpPr>
        <p:spPr>
          <a:xfrm>
            <a:off x="11396042" y="6976137"/>
            <a:ext cx="0" cy="420503"/>
          </a:xfrm>
          <a:prstGeom prst="line">
            <a:avLst/>
          </a:prstGeom>
          <a:ln w="6350" cmpd="sng">
            <a:solidFill>
              <a:srgbClr val="163D2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magine 7">
            <a:extLst>
              <a:ext uri="{FF2B5EF4-FFF2-40B4-BE49-F238E27FC236}">
                <a16:creationId xmlns:a16="http://schemas.microsoft.com/office/drawing/2014/main" id="{62420521-0880-4539-8F52-9A94926D00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8344" y="6976137"/>
            <a:ext cx="1456954" cy="42050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1A0AE53E-16D6-47E2-B9AA-120D2130458E}"/>
              </a:ext>
            </a:extLst>
          </p:cNvPr>
          <p:cNvSpPr txBox="1"/>
          <p:nvPr userDrawn="1"/>
        </p:nvSpPr>
        <p:spPr>
          <a:xfrm>
            <a:off x="6279699" y="7133885"/>
            <a:ext cx="885139" cy="198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9AE4D82F-B047-469B-AC52-A46321747EAF}" type="slidenum">
              <a:rPr lang="en-US" sz="1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‹nº›</a:t>
            </a:fld>
            <a:endPara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473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973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49125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89296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base_GC_2015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940" y="319148"/>
            <a:ext cx="2050789" cy="711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74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252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2227" y="1764667"/>
            <a:ext cx="12100084" cy="4991131"/>
          </a:xfrm>
          <a:prstGeom prst="rect">
            <a:avLst/>
          </a:prstGeom>
        </p:spPr>
        <p:txBody>
          <a:bodyPr>
            <a:normAutofit/>
          </a:bodyPr>
          <a:lstStyle>
            <a:lvl1pPr algn="just">
              <a:defRPr sz="2200">
                <a:solidFill>
                  <a:schemeClr val="tx1">
                    <a:lumMod val="85000"/>
                    <a:lumOff val="15000"/>
                  </a:schemeClr>
                </a:solidFill>
                <a:latin typeface="Maven Pro" panose="02000000000000000000" pitchFamily="2" charset="0"/>
              </a:defRPr>
            </a:lvl1pPr>
            <a:lvl2pPr algn="just">
              <a:defRPr sz="2000">
                <a:solidFill>
                  <a:srgbClr val="E77A07"/>
                </a:solidFill>
                <a:latin typeface="Maven Pro" panose="02000000000000000000" pitchFamily="2" charset="0"/>
              </a:defRPr>
            </a:lvl2pPr>
            <a:lvl3pPr algn="just">
              <a:defRPr sz="1800">
                <a:solidFill>
                  <a:srgbClr val="E77A07"/>
                </a:solidFill>
                <a:latin typeface="Maven Pro" panose="02000000000000000000" pitchFamily="2" charset="0"/>
              </a:defRPr>
            </a:lvl3pPr>
            <a:lvl4pPr algn="just">
              <a:defRPr sz="1500">
                <a:solidFill>
                  <a:srgbClr val="E77A07"/>
                </a:solidFill>
                <a:latin typeface="Maven Pro" panose="02000000000000000000" pitchFamily="2" charset="0"/>
              </a:defRPr>
            </a:lvl4pPr>
            <a:lvl5pPr algn="just">
              <a:defRPr sz="1500">
                <a:solidFill>
                  <a:srgbClr val="E77A07"/>
                </a:solidFill>
                <a:latin typeface="Maven Pro" panose="02000000000000000000" pitchFamily="2" charset="0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12" name="Título 11"/>
          <p:cNvSpPr>
            <a:spLocks noGrp="1"/>
          </p:cNvSpPr>
          <p:nvPr>
            <p:ph type="title"/>
          </p:nvPr>
        </p:nvSpPr>
        <p:spPr>
          <a:xfrm>
            <a:off x="672227" y="302865"/>
            <a:ext cx="12100084" cy="1260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>
                <a:solidFill>
                  <a:srgbClr val="073640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576894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pic>
        <p:nvPicPr>
          <p:cNvPr id="6" name="Picture 20" descr="1_PTT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62242" y="6937596"/>
            <a:ext cx="1976366" cy="587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3388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\\vmfileserver\CommunicationServices\GRAFICI\IMMAGINI\fotografie_AGRICOLTURA\Wheat 4.jpg"/>
          <p:cNvPicPr>
            <a:picLocks noChangeAspect="1" noChangeArrowheads="1"/>
          </p:cNvPicPr>
          <p:nvPr/>
        </p:nvPicPr>
        <p:blipFill>
          <a:blip r:embed="rId2" cstate="email"/>
          <a:srcRect b="3162"/>
          <a:stretch>
            <a:fillRect/>
          </a:stretch>
        </p:blipFill>
        <p:spPr bwMode="auto">
          <a:xfrm flipH="1">
            <a:off x="4251344" y="0"/>
            <a:ext cx="9193188" cy="5607828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3" name="Gruppo 2"/>
          <p:cNvGrpSpPr/>
          <p:nvPr/>
        </p:nvGrpSpPr>
        <p:grpSpPr>
          <a:xfrm>
            <a:off x="788259" y="605073"/>
            <a:ext cx="7531402" cy="2067333"/>
            <a:chOff x="323528" y="251671"/>
            <a:chExt cx="5335164" cy="1952560"/>
          </a:xfrm>
        </p:grpSpPr>
        <p:sp>
          <p:nvSpPr>
            <p:cNvPr id="4" name="CasellaDiTesto 3"/>
            <p:cNvSpPr txBox="1"/>
            <p:nvPr/>
          </p:nvSpPr>
          <p:spPr>
            <a:xfrm>
              <a:off x="323528" y="251671"/>
              <a:ext cx="5328592" cy="1732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6613"/>
                </a:lnSpc>
              </a:pPr>
              <a:r>
                <a:rPr lang="it-IT" sz="5511" dirty="0">
                  <a:solidFill>
                    <a:srgbClr val="000000">
                      <a:lumMod val="50000"/>
                      <a:lumOff val="50000"/>
                    </a:srgbClr>
                  </a:solidFill>
                  <a:cs typeface="Arial" pitchFamily="34" charset="0"/>
                </a:rPr>
                <a:t>WELCOME TO</a:t>
              </a:r>
            </a:p>
            <a:p>
              <a:pPr>
                <a:lnSpc>
                  <a:spcPts val="6613"/>
                </a:lnSpc>
              </a:pPr>
              <a:r>
                <a:rPr lang="it-IT" sz="7715" b="1" dirty="0">
                  <a:solidFill>
                    <a:srgbClr val="000000">
                      <a:lumMod val="50000"/>
                      <a:lumOff val="50000"/>
                    </a:srgbClr>
                  </a:solidFill>
                  <a:cs typeface="Arial" pitchFamily="34" charset="0"/>
                </a:rPr>
                <a:t>VALAGRO</a:t>
              </a:r>
            </a:p>
          </p:txBody>
        </p:sp>
        <p:sp>
          <p:nvSpPr>
            <p:cNvPr id="5" name="CasellaDiTesto 4"/>
            <p:cNvSpPr txBox="1"/>
            <p:nvPr/>
          </p:nvSpPr>
          <p:spPr>
            <a:xfrm>
              <a:off x="402107" y="1376674"/>
              <a:ext cx="5256585" cy="827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7164"/>
                </a:lnSpc>
              </a:pPr>
              <a:r>
                <a:rPr lang="it-IT" sz="2700" dirty="0" err="1">
                  <a:solidFill>
                    <a:srgbClr val="808080">
                      <a:lumMod val="65000"/>
                    </a:srgbClr>
                  </a:solidFill>
                  <a:cs typeface="Arial" pitchFamily="34" charset="0"/>
                </a:rPr>
                <a:t>Where</a:t>
              </a:r>
              <a:r>
                <a:rPr lang="it-IT" sz="2700" dirty="0">
                  <a:solidFill>
                    <a:srgbClr val="808080">
                      <a:lumMod val="65000"/>
                    </a:srgbClr>
                  </a:solidFill>
                  <a:cs typeface="Arial" pitchFamily="34" charset="0"/>
                </a:rPr>
                <a:t> Science </a:t>
              </a:r>
              <a:r>
                <a:rPr lang="it-IT" sz="2700" dirty="0" err="1">
                  <a:solidFill>
                    <a:srgbClr val="808080">
                      <a:lumMod val="65000"/>
                    </a:srgbClr>
                  </a:solidFill>
                  <a:cs typeface="Arial" pitchFamily="34" charset="0"/>
                </a:rPr>
                <a:t>Serves</a:t>
              </a:r>
              <a:r>
                <a:rPr lang="it-IT" sz="2700" dirty="0">
                  <a:solidFill>
                    <a:srgbClr val="808080">
                      <a:lumMod val="65000"/>
                    </a:srgbClr>
                  </a:solidFill>
                  <a:cs typeface="Arial" pitchFamily="34" charset="0"/>
                </a:rPr>
                <a:t> Nature</a:t>
              </a:r>
              <a:endParaRPr lang="it-IT" sz="2700" b="1" dirty="0">
                <a:solidFill>
                  <a:srgbClr val="808080">
                    <a:lumMod val="65000"/>
                  </a:srgbClr>
                </a:solidFill>
                <a:cs typeface="Arial" pitchFamily="34" charset="0"/>
              </a:endParaRPr>
            </a:p>
          </p:txBody>
        </p:sp>
      </p:grpSp>
      <p:sp>
        <p:nvSpPr>
          <p:cNvPr id="7" name="Titolo 6"/>
          <p:cNvSpPr>
            <a:spLocks noGrp="1"/>
          </p:cNvSpPr>
          <p:nvPr>
            <p:ph type="title" hasCustomPrompt="1"/>
          </p:nvPr>
        </p:nvSpPr>
        <p:spPr>
          <a:xfrm>
            <a:off x="52908" y="5437596"/>
            <a:ext cx="11091342" cy="1361367"/>
          </a:xfrm>
          <a:prstGeom prst="rect">
            <a:avLst/>
          </a:prstGeom>
        </p:spPr>
        <p:txBody>
          <a:bodyPr/>
          <a:lstStyle>
            <a:lvl1pPr>
              <a:defRPr sz="5511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TITLE PRESENTATION</a:t>
            </a:r>
          </a:p>
        </p:txBody>
      </p:sp>
    </p:spTree>
    <p:extLst>
      <p:ext uri="{BB962C8B-B14F-4D97-AF65-F5344CB8AC3E}">
        <p14:creationId xmlns:p14="http://schemas.microsoft.com/office/powerpoint/2010/main" val="991284998"/>
      </p:ext>
    </p:extLst>
  </p:cSld>
  <p:clrMapOvr>
    <a:masterClrMapping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0546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H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4" name="Rettangolo 3"/>
          <p:cNvSpPr/>
          <p:nvPr userDrawn="1"/>
        </p:nvSpPr>
        <p:spPr>
          <a:xfrm>
            <a:off x="-2359021" y="3558899"/>
            <a:ext cx="1716341" cy="940892"/>
          </a:xfrm>
          <a:prstGeom prst="rect">
            <a:avLst/>
          </a:prstGeom>
          <a:solidFill>
            <a:srgbClr val="C9E8E6"/>
          </a:solid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323" dirty="0">
              <a:solidFill>
                <a:srgbClr val="000000"/>
              </a:solidFill>
            </a:endParaRPr>
          </a:p>
        </p:txBody>
      </p:sp>
      <p:sp>
        <p:nvSpPr>
          <p:cNvPr id="5" name="Rettangolo 4"/>
          <p:cNvSpPr/>
          <p:nvPr userDrawn="1"/>
        </p:nvSpPr>
        <p:spPr>
          <a:xfrm>
            <a:off x="-2359021" y="2516461"/>
            <a:ext cx="1716341" cy="940892"/>
          </a:xfrm>
          <a:prstGeom prst="rect">
            <a:avLst/>
          </a:prstGeom>
          <a:solidFill>
            <a:srgbClr val="95CB89"/>
          </a:solid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323" dirty="0">
              <a:solidFill>
                <a:srgbClr val="000000"/>
              </a:solidFill>
            </a:endParaRPr>
          </a:p>
        </p:txBody>
      </p:sp>
      <p:sp>
        <p:nvSpPr>
          <p:cNvPr id="11" name="Rettangolo 10"/>
          <p:cNvSpPr/>
          <p:nvPr userDrawn="1"/>
        </p:nvSpPr>
        <p:spPr>
          <a:xfrm>
            <a:off x="-2359021" y="4660909"/>
            <a:ext cx="1716341" cy="940892"/>
          </a:xfrm>
          <a:prstGeom prst="rect">
            <a:avLst/>
          </a:prstGeom>
          <a:solidFill>
            <a:srgbClr val="E6E6E6"/>
          </a:solid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323" dirty="0">
              <a:solidFill>
                <a:srgbClr val="000000"/>
              </a:solidFill>
            </a:endParaRPr>
          </a:p>
        </p:txBody>
      </p:sp>
      <p:sp>
        <p:nvSpPr>
          <p:cNvPr id="12" name="Rettangolo 11"/>
          <p:cNvSpPr/>
          <p:nvPr userDrawn="1"/>
        </p:nvSpPr>
        <p:spPr>
          <a:xfrm>
            <a:off x="-2359021" y="5762919"/>
            <a:ext cx="1716341" cy="940892"/>
          </a:xfrm>
          <a:prstGeom prst="rect">
            <a:avLst/>
          </a:prstGeom>
          <a:solidFill>
            <a:srgbClr val="F2F2F2"/>
          </a:solid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323" dirty="0">
              <a:solidFill>
                <a:srgbClr val="000000"/>
              </a:solidFill>
            </a:endParaRPr>
          </a:p>
        </p:txBody>
      </p:sp>
      <p:sp>
        <p:nvSpPr>
          <p:cNvPr id="13" name="Rettangolo 12"/>
          <p:cNvSpPr/>
          <p:nvPr userDrawn="1"/>
        </p:nvSpPr>
        <p:spPr>
          <a:xfrm>
            <a:off x="-2351569" y="1449527"/>
            <a:ext cx="1716341" cy="940892"/>
          </a:xfrm>
          <a:prstGeom prst="rect">
            <a:avLst/>
          </a:prstGeom>
          <a:solidFill>
            <a:srgbClr val="255754"/>
          </a:solid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323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216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1E16B-B1D8-49F2-89D9-8B4D65E672CD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EE4E1-AF05-4DF9-9C0B-8D2D980A846C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33527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nettore 1 12"/>
          <p:cNvCxnSpPr/>
          <p:nvPr userDrawn="1"/>
        </p:nvCxnSpPr>
        <p:spPr>
          <a:xfrm>
            <a:off x="2183381" y="6987200"/>
            <a:ext cx="0" cy="238226"/>
          </a:xfrm>
          <a:prstGeom prst="line">
            <a:avLst/>
          </a:prstGeom>
          <a:ln w="1905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 userDrawn="1"/>
        </p:nvSpPr>
        <p:spPr>
          <a:xfrm>
            <a:off x="2203486" y="6947500"/>
            <a:ext cx="1409383" cy="245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92" b="1" dirty="0" err="1">
                <a:solidFill>
                  <a:srgbClr val="808080">
                    <a:lumMod val="65000"/>
                  </a:srgbClr>
                </a:solidFill>
                <a:cs typeface="Arial" pitchFamily="34" charset="0"/>
              </a:rPr>
              <a:t>Strictly</a:t>
            </a:r>
            <a:r>
              <a:rPr lang="it-IT" sz="992" b="1" dirty="0">
                <a:solidFill>
                  <a:srgbClr val="808080">
                    <a:lumMod val="65000"/>
                  </a:srgbClr>
                </a:solidFill>
                <a:cs typeface="Arial" pitchFamily="34" charset="0"/>
              </a:rPr>
              <a:t> </a:t>
            </a:r>
            <a:r>
              <a:rPr lang="it-IT" sz="992" b="1" dirty="0" err="1">
                <a:solidFill>
                  <a:srgbClr val="808080">
                    <a:lumMod val="65000"/>
                  </a:srgbClr>
                </a:solidFill>
                <a:cs typeface="Arial" pitchFamily="34" charset="0"/>
              </a:rPr>
              <a:t>Confidential</a:t>
            </a:r>
            <a:endParaRPr lang="it-IT" sz="992" b="1" dirty="0">
              <a:solidFill>
                <a:srgbClr val="808080">
                  <a:lumMod val="65000"/>
                </a:srgbClr>
              </a:solidFill>
              <a:cs typeface="Arial" pitchFamily="34" charset="0"/>
            </a:endParaRPr>
          </a:p>
        </p:txBody>
      </p:sp>
      <p:pic>
        <p:nvPicPr>
          <p:cNvPr id="15" name="Immagine 14" descr="base_GC_2015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909" y="6719552"/>
            <a:ext cx="2051057" cy="71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6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400382" y="6878369"/>
            <a:ext cx="12754586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134272" tIns="67136" rIns="134272" bIns="67136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983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508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PRODU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base_GC_2015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21" r="1637" b="2183"/>
          <a:stretch>
            <a:fillRect/>
          </a:stretch>
        </p:blipFill>
        <p:spPr>
          <a:xfrm>
            <a:off x="70537" y="319148"/>
            <a:ext cx="2734385" cy="7115083"/>
          </a:xfrm>
          <a:prstGeom prst="rect">
            <a:avLst/>
          </a:prstGeom>
        </p:spPr>
      </p:pic>
      <p:sp>
        <p:nvSpPr>
          <p:cNvPr id="4" name="CasellaDiTesto 3"/>
          <p:cNvSpPr txBox="1"/>
          <p:nvPr userDrawn="1"/>
        </p:nvSpPr>
        <p:spPr>
          <a:xfrm>
            <a:off x="2910796" y="6907801"/>
            <a:ext cx="3811473" cy="312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33" b="1" dirty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t>OUR PRODUCTS</a:t>
            </a:r>
          </a:p>
        </p:txBody>
      </p:sp>
      <p:cxnSp>
        <p:nvCxnSpPr>
          <p:cNvPr id="6" name="Connettore 1 5"/>
          <p:cNvCxnSpPr/>
          <p:nvPr userDrawn="1"/>
        </p:nvCxnSpPr>
        <p:spPr>
          <a:xfrm>
            <a:off x="5187098" y="6957778"/>
            <a:ext cx="0" cy="23822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 userDrawn="1"/>
        </p:nvSpPr>
        <p:spPr>
          <a:xfrm>
            <a:off x="5160960" y="6947500"/>
            <a:ext cx="1878932" cy="245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92" b="1" dirty="0" err="1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t>Strictly</a:t>
            </a:r>
            <a:r>
              <a:rPr lang="it-IT" sz="992" b="1" dirty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t> </a:t>
            </a:r>
            <a:r>
              <a:rPr lang="it-IT" sz="992" b="1" dirty="0" err="1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t>Confidential</a:t>
            </a:r>
            <a:endParaRPr lang="it-IT" sz="992" b="1" dirty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cxnSp>
        <p:nvCxnSpPr>
          <p:cNvPr id="8" name="Connettore 1 7"/>
          <p:cNvCxnSpPr/>
          <p:nvPr userDrawn="1"/>
        </p:nvCxnSpPr>
        <p:spPr>
          <a:xfrm>
            <a:off x="2910796" y="6957778"/>
            <a:ext cx="0" cy="23822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8009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 userDrawn="1"/>
        </p:nvSpPr>
        <p:spPr>
          <a:xfrm>
            <a:off x="2217644" y="7012532"/>
            <a:ext cx="1409383" cy="216374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r>
              <a:rPr lang="it-IT" sz="700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Strictly</a:t>
            </a:r>
            <a:r>
              <a:rPr lang="it-IT" sz="7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700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Confidential</a:t>
            </a:r>
            <a:endParaRPr lang="it-IT" sz="700" b="1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Immagine 6" descr="base_GC_2015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21" t="87992" r="1637" b="2183"/>
          <a:stretch>
            <a:fillRect/>
          </a:stretch>
        </p:blipFill>
        <p:spPr>
          <a:xfrm>
            <a:off x="52910" y="6719552"/>
            <a:ext cx="2051056" cy="714679"/>
          </a:xfrm>
          <a:prstGeom prst="rect">
            <a:avLst/>
          </a:prstGeom>
        </p:spPr>
      </p:pic>
      <p:sp>
        <p:nvSpPr>
          <p:cNvPr id="9" name="Segnaposto numero diapositiva 5"/>
          <p:cNvSpPr txBox="1">
            <a:spLocks/>
          </p:cNvSpPr>
          <p:nvPr userDrawn="1"/>
        </p:nvSpPr>
        <p:spPr>
          <a:xfrm>
            <a:off x="14527" y="7232907"/>
            <a:ext cx="13444537" cy="402652"/>
          </a:xfrm>
          <a:prstGeom prst="rect">
            <a:avLst/>
          </a:prstGeom>
        </p:spPr>
        <p:txBody>
          <a:bodyPr vert="horz" lIns="75633" tIns="37816" rIns="75633" bIns="37816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56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33A66-2F0B-44C6-8E1A-C3D2F499BE6E}" type="slidenum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756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145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535A15-0BDD-4322-80FB-D2B14147D5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0567" y="1237717"/>
            <a:ext cx="10083404" cy="2632992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7105B0-B30E-48A1-8996-5F2455EADB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0567" y="3972247"/>
            <a:ext cx="10083404" cy="1825938"/>
          </a:xfrm>
        </p:spPr>
        <p:txBody>
          <a:bodyPr/>
          <a:lstStyle>
            <a:lvl1pPr marL="0" indent="0" algn="ctr">
              <a:buNone/>
              <a:defRPr sz="2600"/>
            </a:lvl1pPr>
            <a:lvl2pPr marL="504154" indent="0" algn="ctr">
              <a:buNone/>
              <a:defRPr sz="2200"/>
            </a:lvl2pPr>
            <a:lvl3pPr marL="1008309" indent="0" algn="ctr">
              <a:buNone/>
              <a:defRPr sz="2000"/>
            </a:lvl3pPr>
            <a:lvl4pPr marL="1512463" indent="0" algn="ctr">
              <a:buNone/>
              <a:defRPr sz="1800"/>
            </a:lvl4pPr>
            <a:lvl5pPr marL="2016618" indent="0" algn="ctr">
              <a:buNone/>
              <a:defRPr sz="1800"/>
            </a:lvl5pPr>
            <a:lvl6pPr marL="2520772" indent="0" algn="ctr">
              <a:buNone/>
              <a:defRPr sz="1800"/>
            </a:lvl6pPr>
            <a:lvl7pPr marL="3024927" indent="0" algn="ctr">
              <a:buNone/>
              <a:defRPr sz="1800"/>
            </a:lvl7pPr>
            <a:lvl8pPr marL="3529081" indent="0" algn="ctr">
              <a:buNone/>
              <a:defRPr sz="1800"/>
            </a:lvl8pPr>
            <a:lvl9pPr marL="4033236" indent="0" algn="ctr">
              <a:buNone/>
              <a:defRPr sz="18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33BC330-4F87-4072-9885-589EA2FE0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C8585-BE66-4208-91E0-15A5200B2956}" type="datetimeFigureOut">
              <a:rPr lang="pt-BR" smtClean="0"/>
              <a:t>05/06/2019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0C6BDD-8933-4E60-B54C-B51A75491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4BCC90-F38E-4ACF-B02A-2A91153FF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DA3F-F3B0-4C5E-AAAD-8C4EF61E42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6389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base_GC_2015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21" t="87992" r="1637" b="2183"/>
          <a:stretch>
            <a:fillRect/>
          </a:stretch>
        </p:blipFill>
        <p:spPr>
          <a:xfrm>
            <a:off x="52910" y="6719552"/>
            <a:ext cx="2051056" cy="71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79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2928" y="303213"/>
            <a:ext cx="12098685" cy="126047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>
          <a:xfrm>
            <a:off x="672926" y="7010400"/>
            <a:ext cx="3136992" cy="401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DC25B-88E7-DF44-8D8D-8322D403BFE7}" type="datetime1">
              <a:rPr lang="it-IT" smtClean="0"/>
              <a:t>05/06/2019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592669" y="7010400"/>
            <a:ext cx="4259201" cy="401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634621" y="7010400"/>
            <a:ext cx="3136992" cy="401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084D9-C714-7645-B740-7999AECFF464}" type="slidenum">
              <a:rPr lang="it-IT"/>
              <a:pPr>
                <a:defRPr/>
              </a:pPr>
              <a:t>‹nº›</a:t>
            </a:fld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1374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2227" y="302865"/>
            <a:ext cx="12100084" cy="126047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72227" y="1764669"/>
            <a:ext cx="12100084" cy="499113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72227" y="6887095"/>
            <a:ext cx="3137059" cy="5251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593551" y="6887095"/>
            <a:ext cx="4257437" cy="5251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9635252" y="6887095"/>
            <a:ext cx="3137059" cy="5251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813330A-55EB-4419-8AA0-90615726C43B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6315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Tabela 8"/>
          <p:cNvSpPr>
            <a:spLocks noGrp="1"/>
          </p:cNvSpPr>
          <p:nvPr>
            <p:ph type="tbl" sz="quarter" idx="11"/>
          </p:nvPr>
        </p:nvSpPr>
        <p:spPr>
          <a:xfrm>
            <a:off x="263757" y="1558088"/>
            <a:ext cx="12811990" cy="5558345"/>
          </a:xfrm>
        </p:spPr>
        <p:txBody>
          <a:bodyPr/>
          <a:lstStyle/>
          <a:p>
            <a:pPr lvl="0"/>
            <a:r>
              <a:rPr lang="pt-BR" noProof="0"/>
              <a:t>Clique no ícone para adicionar tabela</a:t>
            </a:r>
          </a:p>
        </p:txBody>
      </p:sp>
      <p:sp>
        <p:nvSpPr>
          <p:cNvPr id="5" name="Title 11"/>
          <p:cNvSpPr>
            <a:spLocks noGrp="1"/>
          </p:cNvSpPr>
          <p:nvPr>
            <p:ph type="title"/>
          </p:nvPr>
        </p:nvSpPr>
        <p:spPr>
          <a:xfrm>
            <a:off x="3016670" y="168063"/>
            <a:ext cx="9755641" cy="588222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7" name="Espaço Reservado para Conteúdo 5"/>
          <p:cNvSpPr>
            <a:spLocks noGrp="1"/>
          </p:cNvSpPr>
          <p:nvPr>
            <p:ph sz="quarter" idx="10"/>
          </p:nvPr>
        </p:nvSpPr>
        <p:spPr>
          <a:xfrm>
            <a:off x="3969540" y="971031"/>
            <a:ext cx="9475000" cy="318620"/>
          </a:xfrm>
        </p:spPr>
        <p:txBody>
          <a:bodyPr/>
          <a:lstStyle>
            <a:lvl1pPr algn="r">
              <a:buNone/>
              <a:defRPr sz="2600" b="1">
                <a:solidFill>
                  <a:schemeClr val="bg1"/>
                </a:solidFill>
              </a:defRPr>
            </a:lvl1pPr>
            <a:lvl2pPr>
              <a:defRPr sz="2600" b="1">
                <a:solidFill>
                  <a:schemeClr val="bg1"/>
                </a:solidFill>
              </a:defRPr>
            </a:lvl2pPr>
            <a:lvl3pPr>
              <a:defRPr sz="2600" b="1">
                <a:solidFill>
                  <a:schemeClr val="bg1"/>
                </a:solidFill>
              </a:defRPr>
            </a:lvl3pPr>
            <a:lvl4pPr>
              <a:defRPr sz="2600" b="1">
                <a:solidFill>
                  <a:schemeClr val="bg1"/>
                </a:solidFill>
              </a:defRPr>
            </a:lvl4pPr>
            <a:lvl5pPr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977462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base_GC_2015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22909" y="6560734"/>
            <a:ext cx="2421629" cy="100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13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5.emf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oleObject" Target="../embeddings/oleObject1.bin"/><Relationship Id="rId5" Type="http://schemas.openxmlformats.org/officeDocument/2006/relationships/slideLayout" Target="../slideLayouts/slideLayout20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19.xml"/><Relationship Id="rId9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672928" y="303216"/>
            <a:ext cx="1209868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4287" tIns="52144" rIns="104287" bIns="521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672928" y="1765300"/>
            <a:ext cx="1209868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72926" y="7010400"/>
            <a:ext cx="3136992" cy="401638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 defTabSz="521411" fontAlgn="auto">
              <a:spcBef>
                <a:spcPts val="0"/>
              </a:spcBef>
              <a:spcAft>
                <a:spcPts val="0"/>
              </a:spcAft>
              <a:defRPr sz="14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592670" y="7010400"/>
            <a:ext cx="4259201" cy="401638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 defTabSz="521411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9634620" y="7010400"/>
            <a:ext cx="3136992" cy="401638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 defTabSz="521411" fontAlgn="auto">
              <a:spcBef>
                <a:spcPts val="0"/>
              </a:spcBef>
              <a:spcAft>
                <a:spcPts val="0"/>
              </a:spcAft>
              <a:defRPr sz="14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76B646-043C-DC45-A9E2-01694F106DB8}" type="slidenum">
              <a:rPr lang="it-IT"/>
              <a:pPr>
                <a:defRPr/>
              </a:pPr>
              <a:t>‹nº›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5" r:id="rId2"/>
    <p:sldLayoutId id="2147483667" r:id="rId3"/>
    <p:sldLayoutId id="2147483669" r:id="rId4"/>
    <p:sldLayoutId id="2147483670" r:id="rId5"/>
    <p:sldLayoutId id="2147483672" r:id="rId6"/>
    <p:sldLayoutId id="2147483676" r:id="rId7"/>
    <p:sldLayoutId id="2147483678" r:id="rId8"/>
    <p:sldLayoutId id="2147483679" r:id="rId9"/>
    <p:sldLayoutId id="2147483681" r:id="rId10"/>
    <p:sldLayoutId id="2147483687" r:id="rId11"/>
    <p:sldLayoutId id="2147483689" r:id="rId12"/>
    <p:sldLayoutId id="2147483690" r:id="rId13"/>
    <p:sldLayoutId id="2147483691" r:id="rId14"/>
    <p:sldLayoutId id="2147483692" r:id="rId15"/>
  </p:sldLayoutIdLst>
  <p:hf hdr="0" ftr="0" dt="0"/>
  <p:txStyles>
    <p:titleStyle>
      <a:lvl1pPr algn="ctr" defTabSz="520674" rtl="0" fontAlgn="base"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520674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520674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520674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520674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177" algn="ctr" defTabSz="520674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355" algn="ctr" defTabSz="520674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532" algn="ctr" defTabSz="520674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711" algn="ctr" defTabSz="520674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90506" indent="-390506" algn="l" defTabSz="520674" rtl="0" fontAlgn="base">
        <a:spcBef>
          <a:spcPct val="20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846096" indent="-325422" algn="l" defTabSz="520674" rtl="0" fontAlgn="base">
        <a:spcBef>
          <a:spcPct val="20000"/>
        </a:spcBef>
        <a:spcAft>
          <a:spcPct val="0"/>
        </a:spcAft>
        <a:buFont typeface="Arial" charset="0"/>
        <a:buChar char="–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303275" indent="-260337" algn="l" defTabSz="520674" rtl="0" fontAlgn="base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823949" indent="-260337" algn="l" defTabSz="520674" rtl="0" fontAlgn="base">
        <a:spcBef>
          <a:spcPct val="20000"/>
        </a:spcBef>
        <a:spcAft>
          <a:spcPct val="0"/>
        </a:spcAft>
        <a:buFont typeface="Arial" charset="0"/>
        <a:buChar char="–"/>
        <a:defRPr sz="23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346210" indent="-260337" algn="l" defTabSz="520674" rtl="0" fontAlgn="base">
        <a:spcBef>
          <a:spcPct val="20000"/>
        </a:spcBef>
        <a:spcAft>
          <a:spcPct val="0"/>
        </a:spcAft>
        <a:buFont typeface="Arial" charset="0"/>
        <a:buChar char="»"/>
        <a:defRPr sz="23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867761" indent="-260705" algn="l" defTabSz="521411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172" indent="-260705" algn="l" defTabSz="521411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584" indent="-260705" algn="l" defTabSz="521411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1994" indent="-260705" algn="l" defTabSz="521411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52141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11" algn="l" defTabSz="52141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22" algn="l" defTabSz="52141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233" algn="l" defTabSz="52141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644" algn="l" defTabSz="52141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055" algn="l" defTabSz="52141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467" algn="l" defTabSz="52141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9877" algn="l" defTabSz="52141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289" algn="l" defTabSz="52141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0"/>
            </p:custDataLst>
            <p:extLst/>
          </p:nvPr>
        </p:nvGraphicFramePr>
        <p:xfrm>
          <a:off x="1752" y="1754"/>
          <a:ext cx="1749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1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4" name="Object 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" y="1754"/>
                        <a:ext cx="1749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0470" y="222320"/>
            <a:ext cx="12644568" cy="9488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470" y="1572120"/>
            <a:ext cx="12644568" cy="51808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34233" y="7306610"/>
            <a:ext cx="976073" cy="2183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11" dirty="0">
                <a:solidFill>
                  <a:srgbClr val="000000"/>
                </a:solidFill>
              </a:rPr>
              <a:t>Page </a:t>
            </a:r>
            <a:fld id="{9AE4D82F-B047-469B-AC52-A46321747EAF}" type="slidenum">
              <a:rPr lang="en-US" sz="1211">
                <a:solidFill>
                  <a:srgbClr val="000000"/>
                </a:solidFill>
              </a:rPr>
              <a:pPr algn="ctr"/>
              <a:t>‹nº›</a:t>
            </a:fld>
            <a:endParaRPr lang="en-US" sz="1211" dirty="0">
              <a:solidFill>
                <a:srgbClr val="000000"/>
              </a:solidFill>
            </a:endParaRPr>
          </a:p>
        </p:txBody>
      </p:sp>
      <p:pic>
        <p:nvPicPr>
          <p:cNvPr id="9" name="Picture 20" descr="1_PTT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11681" y="7086026"/>
            <a:ext cx="1476931" cy="43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D6DBBBA-A840-4222-8B56-2CDD0D14C1E6}"/>
              </a:ext>
            </a:extLst>
          </p:cNvPr>
          <p:cNvSpPr txBox="1"/>
          <p:nvPr userDrawn="1"/>
        </p:nvSpPr>
        <p:spPr>
          <a:xfrm>
            <a:off x="11286018" y="7031397"/>
            <a:ext cx="1706236" cy="215370"/>
          </a:xfrm>
          <a:prstGeom prst="rect">
            <a:avLst/>
          </a:prstGeom>
          <a:noFill/>
        </p:spPr>
        <p:txBody>
          <a:bodyPr wrap="none" lIns="0" tIns="40313" rIns="0" bIns="0" rtlCol="0">
            <a:spAutoFit/>
          </a:bodyPr>
          <a:lstStyle/>
          <a:p>
            <a:pPr>
              <a:lnSpc>
                <a:spcPct val="85000"/>
              </a:lnSpc>
              <a:spcAft>
                <a:spcPts val="661"/>
              </a:spcAft>
              <a:buClr>
                <a:srgbClr val="255754"/>
              </a:buClr>
              <a:buSzPct val="70000"/>
              <a:buFont typeface="Arial" pitchFamily="34" charset="0"/>
              <a:buNone/>
            </a:pPr>
            <a:r>
              <a:rPr lang="it-IT" sz="1323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STRICTLY CONFIDENTIAL</a:t>
            </a:r>
            <a:endParaRPr lang="en-US" sz="1323" b="1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FD65DB6D-C15D-4BE0-B2F6-71CC5CD5E28B}"/>
              </a:ext>
            </a:extLst>
          </p:cNvPr>
          <p:cNvSpPr/>
          <p:nvPr userDrawn="1"/>
        </p:nvSpPr>
        <p:spPr>
          <a:xfrm>
            <a:off x="11286019" y="7259672"/>
            <a:ext cx="267804" cy="272560"/>
          </a:xfrm>
          <a:prstGeom prst="rect">
            <a:avLst/>
          </a:prstGeom>
          <a:solidFill>
            <a:srgbClr val="95CB8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sz="882" b="1" dirty="0">
              <a:solidFill>
                <a:srgbClr val="000000"/>
              </a:solidFill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F2A5A053-41EB-43DD-AF73-59862786CBB6}"/>
              </a:ext>
            </a:extLst>
          </p:cNvPr>
          <p:cNvSpPr/>
          <p:nvPr userDrawn="1"/>
        </p:nvSpPr>
        <p:spPr>
          <a:xfrm>
            <a:off x="11553823" y="7259672"/>
            <a:ext cx="1827864" cy="272560"/>
          </a:xfrm>
          <a:prstGeom prst="rect">
            <a:avLst/>
          </a:prstGeom>
          <a:noFill/>
          <a:ln w="9525"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sz="882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583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</p:sldLayoutIdLst>
  <p:hf sldNum="0" hdr="0" dt="0"/>
  <p:txStyles>
    <p:titleStyle>
      <a:lvl1pPr algn="l" defTabSz="1007348" rtl="0" eaLnBrk="1" latinLnBrk="0" hangingPunct="1">
        <a:lnSpc>
          <a:spcPct val="85000"/>
        </a:lnSpc>
        <a:spcBef>
          <a:spcPct val="0"/>
        </a:spcBef>
        <a:buNone/>
        <a:defRPr sz="3305" b="1" kern="1200">
          <a:solidFill>
            <a:srgbClr val="255754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77756" indent="-377756" algn="l" defTabSz="1007348" rtl="0" eaLnBrk="1" latinLnBrk="0" hangingPunct="1">
        <a:spcBef>
          <a:spcPct val="20000"/>
        </a:spcBef>
        <a:buClr>
          <a:srgbClr val="255754"/>
        </a:buClr>
        <a:buSzPct val="70000"/>
        <a:buFont typeface="Arial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1pPr>
      <a:lvl2pPr marL="781744" indent="-389998" algn="l" defTabSz="1007348" rtl="0" eaLnBrk="1" latinLnBrk="0" hangingPunct="1">
        <a:spcBef>
          <a:spcPct val="20000"/>
        </a:spcBef>
        <a:buClr>
          <a:srgbClr val="255754"/>
        </a:buClr>
        <a:buSzPct val="70000"/>
        <a:buFont typeface="Arial" panose="020B0604020202020204" pitchFamily="34" charset="0"/>
        <a:buChar char="•"/>
        <a:defRPr sz="1762" kern="1200">
          <a:solidFill>
            <a:schemeClr val="tx1"/>
          </a:solidFill>
          <a:latin typeface="+mn-lt"/>
          <a:ea typeface="+mn-ea"/>
          <a:cs typeface="+mn-cs"/>
        </a:defRPr>
      </a:lvl2pPr>
      <a:lvl3pPr marL="1187482" indent="-389998" algn="l" defTabSz="1007348" rtl="0" eaLnBrk="1" latinLnBrk="0" hangingPunct="1">
        <a:spcBef>
          <a:spcPct val="20000"/>
        </a:spcBef>
        <a:buClr>
          <a:srgbClr val="255754"/>
        </a:buClr>
        <a:buSzPct val="70000"/>
        <a:buFont typeface="Arial" pitchFamily="34" charset="0"/>
        <a:buChar char="•"/>
        <a:defRPr sz="1542" kern="1200">
          <a:solidFill>
            <a:schemeClr val="tx1"/>
          </a:solidFill>
          <a:latin typeface="+mn-lt"/>
          <a:ea typeface="+mn-ea"/>
          <a:cs typeface="+mn-cs"/>
        </a:defRPr>
      </a:lvl3pPr>
      <a:lvl4pPr marL="1579228" indent="-391746" algn="l" defTabSz="1007348" rtl="0" eaLnBrk="1" latinLnBrk="0" hangingPunct="1">
        <a:spcBef>
          <a:spcPct val="20000"/>
        </a:spcBef>
        <a:buClr>
          <a:srgbClr val="255754"/>
        </a:buClr>
        <a:buSzPct val="70000"/>
        <a:buFont typeface="Arial" pitchFamily="34" charset="0"/>
        <a:buChar char="•"/>
        <a:defRPr sz="1322" kern="1200">
          <a:solidFill>
            <a:schemeClr val="tx1"/>
          </a:solidFill>
          <a:latin typeface="+mn-lt"/>
          <a:ea typeface="+mn-ea"/>
          <a:cs typeface="+mn-cs"/>
        </a:defRPr>
      </a:lvl4pPr>
      <a:lvl5pPr marL="1969225" indent="-389998" algn="l" defTabSz="1007348" rtl="0" eaLnBrk="1" latinLnBrk="0" hangingPunct="1">
        <a:spcBef>
          <a:spcPct val="20000"/>
        </a:spcBef>
        <a:buClr>
          <a:srgbClr val="255754"/>
        </a:buClr>
        <a:buSzPct val="70000"/>
        <a:buFont typeface="Arial" pitchFamily="34" charset="0"/>
        <a:buChar char="►"/>
        <a:defRPr sz="1762" kern="1200">
          <a:solidFill>
            <a:schemeClr val="tx1"/>
          </a:solidFill>
          <a:latin typeface="+mn-lt"/>
          <a:ea typeface="+mn-ea"/>
          <a:cs typeface="+mn-cs"/>
        </a:defRPr>
      </a:lvl5pPr>
      <a:lvl6pPr marL="2770207" indent="-251837" algn="l" defTabSz="1007348" rtl="0" eaLnBrk="1" latinLnBrk="0" hangingPunct="1">
        <a:spcBef>
          <a:spcPct val="20000"/>
        </a:spcBef>
        <a:buFont typeface="Arial" pitchFamily="34" charset="0"/>
        <a:buChar char="•"/>
        <a:defRPr sz="2203" kern="1200">
          <a:solidFill>
            <a:schemeClr val="tx1"/>
          </a:solidFill>
          <a:latin typeface="+mn-lt"/>
          <a:ea typeface="+mn-ea"/>
          <a:cs typeface="+mn-cs"/>
        </a:defRPr>
      </a:lvl6pPr>
      <a:lvl7pPr marL="3273880" indent="-251837" algn="l" defTabSz="1007348" rtl="0" eaLnBrk="1" latinLnBrk="0" hangingPunct="1">
        <a:spcBef>
          <a:spcPct val="20000"/>
        </a:spcBef>
        <a:buFont typeface="Arial" pitchFamily="34" charset="0"/>
        <a:buChar char="•"/>
        <a:defRPr sz="2203" kern="1200">
          <a:solidFill>
            <a:schemeClr val="tx1"/>
          </a:solidFill>
          <a:latin typeface="+mn-lt"/>
          <a:ea typeface="+mn-ea"/>
          <a:cs typeface="+mn-cs"/>
        </a:defRPr>
      </a:lvl7pPr>
      <a:lvl8pPr marL="3777555" indent="-251837" algn="l" defTabSz="1007348" rtl="0" eaLnBrk="1" latinLnBrk="0" hangingPunct="1">
        <a:spcBef>
          <a:spcPct val="20000"/>
        </a:spcBef>
        <a:buFont typeface="Arial" pitchFamily="34" charset="0"/>
        <a:buChar char="•"/>
        <a:defRPr sz="2203" kern="1200">
          <a:solidFill>
            <a:schemeClr val="tx1"/>
          </a:solidFill>
          <a:latin typeface="+mn-lt"/>
          <a:ea typeface="+mn-ea"/>
          <a:cs typeface="+mn-cs"/>
        </a:defRPr>
      </a:lvl8pPr>
      <a:lvl9pPr marL="4281228" indent="-251837" algn="l" defTabSz="1007348" rtl="0" eaLnBrk="1" latinLnBrk="0" hangingPunct="1">
        <a:spcBef>
          <a:spcPct val="20000"/>
        </a:spcBef>
        <a:buFont typeface="Arial" pitchFamily="34" charset="0"/>
        <a:buChar char="•"/>
        <a:defRPr sz="22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348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1pPr>
      <a:lvl2pPr marL="503673" algn="l" defTabSz="1007348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2pPr>
      <a:lvl3pPr marL="1007348" algn="l" defTabSz="1007348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3pPr>
      <a:lvl4pPr marL="1511021" algn="l" defTabSz="1007348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4pPr>
      <a:lvl5pPr marL="2014696" algn="l" defTabSz="1007348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5pPr>
      <a:lvl6pPr marL="2518369" algn="l" defTabSz="1007348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6pPr>
      <a:lvl7pPr marL="3022043" algn="l" defTabSz="1007348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7pPr>
      <a:lvl8pPr marL="3525717" algn="l" defTabSz="1007348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8pPr>
      <a:lvl9pPr marL="4029391" algn="l" defTabSz="1007348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9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40.png"/><Relationship Id="rId4" Type="http://schemas.openxmlformats.org/officeDocument/2006/relationships/image" Target="../media/image20.png"/><Relationship Id="rId9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69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71.png"/><Relationship Id="rId5" Type="http://schemas.openxmlformats.org/officeDocument/2006/relationships/image" Target="../media/image78.png"/><Relationship Id="rId10" Type="http://schemas.openxmlformats.org/officeDocument/2006/relationships/image" Target="../media/image69.png"/><Relationship Id="rId4" Type="http://schemas.openxmlformats.org/officeDocument/2006/relationships/image" Target="../media/image77.png"/><Relationship Id="rId9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8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87.jpeg"/><Relationship Id="rId5" Type="http://schemas.openxmlformats.org/officeDocument/2006/relationships/image" Target="../media/image98.png"/><Relationship Id="rId10" Type="http://schemas.openxmlformats.org/officeDocument/2006/relationships/image" Target="../media/image95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7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10" Type="http://schemas.openxmlformats.org/officeDocument/2006/relationships/image" Target="../media/image87.jpeg"/><Relationship Id="rId4" Type="http://schemas.microsoft.com/office/2007/relationships/hdphoto" Target="../media/hdphoto1.wdp"/><Relationship Id="rId9" Type="http://schemas.openxmlformats.org/officeDocument/2006/relationships/image" Target="../media/image1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microsoft.com/office/2007/relationships/hdphoto" Target="../media/hdphoto2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6.png"/><Relationship Id="rId4" Type="http://schemas.openxmlformats.org/officeDocument/2006/relationships/chart" Target="../charts/char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hyperlink" Target="http://www.sciencephoto.com/image/33578/large/B7870115-Early_stage_in_germination_of_maize-SPL.jpg" TargetMode="External"/><Relationship Id="rId7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61.png"/><Relationship Id="rId4" Type="http://schemas.openxmlformats.org/officeDocument/2006/relationships/image" Target="../media/image13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png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png"/><Relationship Id="rId4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png"/><Relationship Id="rId4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chart" Target="../charts/chart1.xml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34.jpeg"/><Relationship Id="rId5" Type="http://schemas.openxmlformats.org/officeDocument/2006/relationships/image" Target="../media/image29.png"/><Relationship Id="rId10" Type="http://schemas.openxmlformats.org/officeDocument/2006/relationships/image" Target="../media/image33.jpeg"/><Relationship Id="rId4" Type="http://schemas.openxmlformats.org/officeDocument/2006/relationships/image" Target="../media/image28.png"/><Relationship Id="rId9" Type="http://schemas.openxmlformats.org/officeDocument/2006/relationships/image" Target="../media/image3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6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1.png"/><Relationship Id="rId7" Type="http://schemas.openxmlformats.org/officeDocument/2006/relationships/image" Target="../media/image154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3.png"/><Relationship Id="rId11" Type="http://schemas.openxmlformats.org/officeDocument/2006/relationships/image" Target="../media/image125.JPG"/><Relationship Id="rId5" Type="http://schemas.openxmlformats.org/officeDocument/2006/relationships/image" Target="../media/image149.png"/><Relationship Id="rId10" Type="http://schemas.openxmlformats.org/officeDocument/2006/relationships/image" Target="../media/image157.png"/><Relationship Id="rId4" Type="http://schemas.openxmlformats.org/officeDocument/2006/relationships/image" Target="../media/image152.png"/><Relationship Id="rId9" Type="http://schemas.openxmlformats.org/officeDocument/2006/relationships/image" Target="../media/image15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65.e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12.emf"/><Relationship Id="rId5" Type="http://schemas.openxmlformats.org/officeDocument/2006/relationships/image" Target="../media/image17.emf"/><Relationship Id="rId4" Type="http://schemas.openxmlformats.org/officeDocument/2006/relationships/image" Target="../media/image16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emf"/><Relationship Id="rId4" Type="http://schemas.openxmlformats.org/officeDocument/2006/relationships/image" Target="../media/image16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3" Type="http://schemas.openxmlformats.org/officeDocument/2006/relationships/image" Target="../media/image166.tiff"/><Relationship Id="rId7" Type="http://schemas.openxmlformats.org/officeDocument/2006/relationships/image" Target="../media/image170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169.png"/><Relationship Id="rId5" Type="http://schemas.openxmlformats.org/officeDocument/2006/relationships/image" Target="../media/image168.tiff"/><Relationship Id="rId4" Type="http://schemas.openxmlformats.org/officeDocument/2006/relationships/image" Target="../media/image16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9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6.png"/><Relationship Id="rId4" Type="http://schemas.openxmlformats.org/officeDocument/2006/relationships/image" Target="../media/image20.png"/><Relationship Id="rId9" Type="http://schemas.openxmlformats.org/officeDocument/2006/relationships/chart" Target="../charts/char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tif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4" Type="http://schemas.openxmlformats.org/officeDocument/2006/relationships/image" Target="../media/image17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tif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5" Type="http://schemas.openxmlformats.org/officeDocument/2006/relationships/image" Target="../media/image173.png"/><Relationship Id="rId4" Type="http://schemas.openxmlformats.org/officeDocument/2006/relationships/image" Target="../media/image168.tif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7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5" Type="http://schemas.openxmlformats.org/officeDocument/2006/relationships/image" Target="../media/image176.png"/><Relationship Id="rId4" Type="http://schemas.openxmlformats.org/officeDocument/2006/relationships/image" Target="../media/image17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openxmlformats.org/officeDocument/2006/relationships/image" Target="../media/image179.png"/><Relationship Id="rId5" Type="http://schemas.openxmlformats.org/officeDocument/2006/relationships/image" Target="../media/image176.png"/><Relationship Id="rId4" Type="http://schemas.openxmlformats.org/officeDocument/2006/relationships/image" Target="../media/image178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13" Type="http://schemas.openxmlformats.org/officeDocument/2006/relationships/image" Target="../media/image187.png"/><Relationship Id="rId18" Type="http://schemas.openxmlformats.org/officeDocument/2006/relationships/image" Target="../media/image192.png"/><Relationship Id="rId26" Type="http://schemas.openxmlformats.org/officeDocument/2006/relationships/image" Target="../media/image200.png"/><Relationship Id="rId3" Type="http://schemas.openxmlformats.org/officeDocument/2006/relationships/notesSlide" Target="../notesSlides/notesSlide33.xml"/><Relationship Id="rId21" Type="http://schemas.openxmlformats.org/officeDocument/2006/relationships/image" Target="../media/image195.png"/><Relationship Id="rId7" Type="http://schemas.openxmlformats.org/officeDocument/2006/relationships/chart" Target="../charts/chart20.xml"/><Relationship Id="rId12" Type="http://schemas.openxmlformats.org/officeDocument/2006/relationships/image" Target="../media/image186.png"/><Relationship Id="rId17" Type="http://schemas.openxmlformats.org/officeDocument/2006/relationships/image" Target="../media/image191.png"/><Relationship Id="rId25" Type="http://schemas.openxmlformats.org/officeDocument/2006/relationships/image" Target="../media/image199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90.png"/><Relationship Id="rId20" Type="http://schemas.openxmlformats.org/officeDocument/2006/relationships/image" Target="../media/image194.png"/><Relationship Id="rId1" Type="http://schemas.openxmlformats.org/officeDocument/2006/relationships/tags" Target="../tags/tag11.xml"/><Relationship Id="rId6" Type="http://schemas.openxmlformats.org/officeDocument/2006/relationships/image" Target="../media/image181.emf"/><Relationship Id="rId11" Type="http://schemas.openxmlformats.org/officeDocument/2006/relationships/image" Target="../media/image185.png"/><Relationship Id="rId24" Type="http://schemas.openxmlformats.org/officeDocument/2006/relationships/image" Target="../media/image198.png"/><Relationship Id="rId5" Type="http://schemas.openxmlformats.org/officeDocument/2006/relationships/image" Target="../media/image176.png"/><Relationship Id="rId15" Type="http://schemas.openxmlformats.org/officeDocument/2006/relationships/image" Target="../media/image189.png"/><Relationship Id="rId23" Type="http://schemas.openxmlformats.org/officeDocument/2006/relationships/image" Target="../media/image197.png"/><Relationship Id="rId10" Type="http://schemas.openxmlformats.org/officeDocument/2006/relationships/image" Target="../media/image184.png"/><Relationship Id="rId19" Type="http://schemas.openxmlformats.org/officeDocument/2006/relationships/image" Target="../media/image193.png"/><Relationship Id="rId4" Type="http://schemas.openxmlformats.org/officeDocument/2006/relationships/image" Target="../media/image180.png"/><Relationship Id="rId9" Type="http://schemas.openxmlformats.org/officeDocument/2006/relationships/image" Target="../media/image183.png"/><Relationship Id="rId14" Type="http://schemas.openxmlformats.org/officeDocument/2006/relationships/image" Target="../media/image188.png"/><Relationship Id="rId22" Type="http://schemas.openxmlformats.org/officeDocument/2006/relationships/image" Target="../media/image196.png"/><Relationship Id="rId27" Type="http://schemas.openxmlformats.org/officeDocument/2006/relationships/image" Target="../media/image20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5" Type="http://schemas.openxmlformats.org/officeDocument/2006/relationships/image" Target="../media/image176.png"/><Relationship Id="rId4" Type="http://schemas.openxmlformats.org/officeDocument/2006/relationships/image" Target="../media/image20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6" Type="http://schemas.openxmlformats.org/officeDocument/2006/relationships/image" Target="../media/image181.emf"/><Relationship Id="rId5" Type="http://schemas.openxmlformats.org/officeDocument/2006/relationships/image" Target="../media/image176.png"/><Relationship Id="rId4" Type="http://schemas.openxmlformats.org/officeDocument/2006/relationships/image" Target="../media/image209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6.jpeg"/><Relationship Id="rId4" Type="http://schemas.openxmlformats.org/officeDocument/2006/relationships/image" Target="../media/image2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2.png"/><Relationship Id="rId4" Type="http://schemas.openxmlformats.org/officeDocument/2006/relationships/image" Target="../media/image221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svg"/><Relationship Id="rId7" Type="http://schemas.openxmlformats.org/officeDocument/2006/relationships/chart" Target="../charts/chart21.xml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8.png"/><Relationship Id="rId5" Type="http://schemas.openxmlformats.org/officeDocument/2006/relationships/image" Target="../media/image227.png"/><Relationship Id="rId4" Type="http://schemas.openxmlformats.org/officeDocument/2006/relationships/image" Target="../media/image226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10" Type="http://schemas.openxmlformats.org/officeDocument/2006/relationships/image" Target="../media/image231.png"/><Relationship Id="rId4" Type="http://schemas.openxmlformats.org/officeDocument/2006/relationships/image" Target="../media/image16.jpeg"/><Relationship Id="rId9" Type="http://schemas.openxmlformats.org/officeDocument/2006/relationships/image" Target="../media/image230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1" y="3"/>
            <a:ext cx="13438015" cy="756284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4100" y="6976137"/>
            <a:ext cx="1488807" cy="42050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54A7BD8-FDC5-4667-8713-E9A5D14A77D8}"/>
              </a:ext>
            </a:extLst>
          </p:cNvPr>
          <p:cNvSpPr txBox="1"/>
          <p:nvPr/>
        </p:nvSpPr>
        <p:spPr>
          <a:xfrm>
            <a:off x="623392" y="6088333"/>
            <a:ext cx="432842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Guarapuava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23 de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Maio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2019</a:t>
            </a:r>
          </a:p>
        </p:txBody>
      </p:sp>
      <p:sp>
        <p:nvSpPr>
          <p:cNvPr id="8" name="Titolo 8"/>
          <p:cNvSpPr txBox="1">
            <a:spLocks/>
          </p:cNvSpPr>
          <p:nvPr/>
        </p:nvSpPr>
        <p:spPr>
          <a:xfrm>
            <a:off x="281590" y="1384041"/>
            <a:ext cx="11628818" cy="267765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5400" b="1" kern="1200" baseline="0" dirty="0" smtClean="0">
                <a:solidFill>
                  <a:srgbClr val="235754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 algn="l">
              <a:lnSpc>
                <a:spcPct val="70000"/>
              </a:lnSpc>
              <a:defRPr/>
            </a:pPr>
            <a:r>
              <a:rPr lang="pt-BR" sz="7000" spc="-377" dirty="0">
                <a:ln w="19050">
                  <a:noFill/>
                </a:ln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 eficácia das soluções Valagro para grandes culturas</a:t>
            </a:r>
            <a:endParaRPr lang="it-IT" sz="7000" spc="-377" dirty="0">
              <a:ln w="19050">
                <a:noFill/>
              </a:ln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7000" b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9" name="Rettangolo 7"/>
          <p:cNvSpPr/>
          <p:nvPr/>
        </p:nvSpPr>
        <p:spPr>
          <a:xfrm>
            <a:off x="623392" y="6842642"/>
            <a:ext cx="48245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500" b="0" dirty="0">
                <a:solidFill>
                  <a:schemeClr val="bg1"/>
                </a:solidFill>
                <a:ea typeface="ＭＳ Ｐゴシック" pitchFamily="1" charset="-128"/>
              </a:rPr>
              <a:t>Eng. Agro. MsC. Murilo Impulcetto M. De Moraes</a:t>
            </a:r>
          </a:p>
          <a:p>
            <a:r>
              <a:rPr lang="en-US" sz="1500" b="0" i="1" dirty="0" err="1">
                <a:solidFill>
                  <a:schemeClr val="bg1"/>
                </a:solidFill>
                <a:ea typeface="ＭＳ Ｐゴシック" pitchFamily="1" charset="-128"/>
              </a:rPr>
              <a:t>Gerente</a:t>
            </a:r>
            <a:r>
              <a:rPr lang="en-US" sz="1500" b="0" i="1" dirty="0">
                <a:solidFill>
                  <a:schemeClr val="bg1"/>
                </a:solidFill>
                <a:ea typeface="ＭＳ Ｐゴシック" pitchFamily="1" charset="-128"/>
              </a:rPr>
              <a:t> de </a:t>
            </a:r>
            <a:r>
              <a:rPr lang="en-US" sz="1500" b="0" i="1" dirty="0" err="1">
                <a:solidFill>
                  <a:schemeClr val="bg1"/>
                </a:solidFill>
                <a:ea typeface="ＭＳ Ｐゴシック" pitchFamily="1" charset="-128"/>
              </a:rPr>
              <a:t>desenvolvimento</a:t>
            </a:r>
            <a:r>
              <a:rPr lang="en-US" sz="1500" b="0" i="1" dirty="0">
                <a:solidFill>
                  <a:schemeClr val="bg1"/>
                </a:solidFill>
                <a:ea typeface="ＭＳ Ｐゴシック" pitchFamily="1" charset="-128"/>
              </a:rPr>
              <a:t> de </a:t>
            </a:r>
            <a:r>
              <a:rPr lang="en-US" sz="1500" b="0" i="1" dirty="0" err="1">
                <a:solidFill>
                  <a:schemeClr val="bg1"/>
                </a:solidFill>
                <a:ea typeface="ＭＳ Ｐゴシック" pitchFamily="1" charset="-128"/>
              </a:rPr>
              <a:t>mercado</a:t>
            </a:r>
            <a:endParaRPr lang="it-IT" sz="1500" b="0" i="1" dirty="0">
              <a:solidFill>
                <a:schemeClr val="bg1"/>
              </a:solidFill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1501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5"/>
          <p:cNvSpPr txBox="1">
            <a:spLocks noChangeArrowheads="1"/>
          </p:cNvSpPr>
          <p:nvPr/>
        </p:nvSpPr>
        <p:spPr bwMode="auto">
          <a:xfrm>
            <a:off x="2203682" y="260225"/>
            <a:ext cx="2165579" cy="36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831" tIns="50415" rIns="100831" bIns="50415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700" b="0">
                <a:solidFill>
                  <a:schemeClr val="bg1"/>
                </a:solidFill>
              </a:rPr>
              <a:t>VALAGRO GROUP</a:t>
            </a:r>
            <a:r>
              <a:rPr lang="it-IT" altLang="it-IT" sz="1700"/>
              <a:t> </a:t>
            </a:r>
          </a:p>
        </p:txBody>
      </p:sp>
      <p:pic>
        <p:nvPicPr>
          <p:cNvPr id="13" name="Immagin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5141" y="6747526"/>
            <a:ext cx="1456896" cy="420504"/>
          </a:xfrm>
          <a:prstGeom prst="rect">
            <a:avLst/>
          </a:prstGeom>
        </p:spPr>
      </p:pic>
      <p:pic>
        <p:nvPicPr>
          <p:cNvPr id="14" name="Picture 12" descr="radifar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24" y="-4312"/>
            <a:ext cx="3245736" cy="734914"/>
          </a:xfrm>
          <a:prstGeom prst="rect">
            <a:avLst/>
          </a:prstGeom>
        </p:spPr>
      </p:pic>
      <p:sp>
        <p:nvSpPr>
          <p:cNvPr id="15" name="CasellaDiTesto 15"/>
          <p:cNvSpPr txBox="1"/>
          <p:nvPr/>
        </p:nvSpPr>
        <p:spPr>
          <a:xfrm>
            <a:off x="3863664" y="96385"/>
            <a:ext cx="5802141" cy="615481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>
              <a:lnSpc>
                <a:spcPts val="4411"/>
              </a:lnSpc>
            </a:pPr>
            <a:r>
              <a:rPr lang="it-IT" sz="3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DIN Alternate Bold"/>
              </a:rPr>
              <a:t> MODO DE AÇÃO</a:t>
            </a:r>
            <a:endParaRPr lang="it-IT" sz="3100" b="1" dirty="0">
              <a:solidFill>
                <a:schemeClr val="tx1">
                  <a:lumMod val="50000"/>
                  <a:lumOff val="50000"/>
                </a:schemeClr>
              </a:solidFill>
              <a:latin typeface="DIN-Light"/>
            </a:endParaRPr>
          </a:p>
        </p:txBody>
      </p:sp>
      <p:grpSp>
        <p:nvGrpSpPr>
          <p:cNvPr id="20" name="Grupo 19"/>
          <p:cNvGrpSpPr/>
          <p:nvPr/>
        </p:nvGrpSpPr>
        <p:grpSpPr>
          <a:xfrm>
            <a:off x="9288379" y="218646"/>
            <a:ext cx="3788165" cy="1193059"/>
            <a:chOff x="1157999" y="3229173"/>
            <a:chExt cx="8839120" cy="2720107"/>
          </a:xfrm>
        </p:grpSpPr>
        <p:pic>
          <p:nvPicPr>
            <p:cNvPr id="21" name="Picture 38" descr="Soya bean germination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454" t="10002" r="11896" b="6612"/>
            <a:stretch>
              <a:fillRect/>
            </a:stretch>
          </p:blipFill>
          <p:spPr bwMode="auto">
            <a:xfrm>
              <a:off x="7320136" y="3229244"/>
              <a:ext cx="2676983" cy="2718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40" descr="Soya bean, SEM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539" r="16063" b="14360"/>
            <a:stretch>
              <a:fillRect/>
            </a:stretch>
          </p:blipFill>
          <p:spPr bwMode="auto">
            <a:xfrm>
              <a:off x="1157999" y="3229173"/>
              <a:ext cx="2934067" cy="2720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9" descr="Germinating seed, SEM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770" r="3304" b="6277"/>
            <a:stretch>
              <a:fillRect/>
            </a:stretch>
          </p:blipFill>
          <p:spPr bwMode="auto">
            <a:xfrm>
              <a:off x="3721112" y="3229386"/>
              <a:ext cx="1950516" cy="2715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31" descr="Beet seed germinating. SEM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818" t="2609" r="2913" b="11067"/>
            <a:stretch>
              <a:fillRect/>
            </a:stretch>
          </p:blipFill>
          <p:spPr bwMode="auto">
            <a:xfrm>
              <a:off x="5528591" y="3229244"/>
              <a:ext cx="1781338" cy="2718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Retângulo 4"/>
          <p:cNvSpPr/>
          <p:nvPr/>
        </p:nvSpPr>
        <p:spPr>
          <a:xfrm>
            <a:off x="500985" y="1791516"/>
            <a:ext cx="70782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dirty="0" err="1"/>
              <a:t>Radifarm</a:t>
            </a:r>
            <a:r>
              <a:rPr lang="pt-BR" dirty="0"/>
              <a:t> aumentou a ativação dos genes envolvidos na </a:t>
            </a:r>
            <a:r>
              <a:rPr lang="pt-BR" b="1" dirty="0"/>
              <a:t>formação de raízes laterais (+21x)</a:t>
            </a:r>
          </a:p>
        </p:txBody>
      </p:sp>
      <p:graphicFrame>
        <p:nvGraphicFramePr>
          <p:cNvPr id="2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7149065"/>
              </p:ext>
            </p:extLst>
          </p:nvPr>
        </p:nvGraphicFramePr>
        <p:xfrm>
          <a:off x="8426950" y="1771793"/>
          <a:ext cx="2603709" cy="2126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10901926" y="2562675"/>
            <a:ext cx="2237059" cy="286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0831" tIns="50415" rIns="100831" bIns="50415">
            <a:spAutoFit/>
          </a:bodyPr>
          <a:lstStyle/>
          <a:p>
            <a:pPr eaLnBrk="0" hangingPunct="0">
              <a:defRPr/>
            </a:pPr>
            <a:r>
              <a:rPr lang="it-IT" sz="1200" b="1" i="1" dirty="0"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Gene </a:t>
            </a:r>
            <a:r>
              <a:rPr lang="it-IT" sz="1200" b="1" i="1" dirty="0" err="1"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Marker</a:t>
            </a:r>
            <a:r>
              <a:rPr lang="it-IT" sz="1200" b="1" i="1" dirty="0"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: </a:t>
            </a:r>
            <a:r>
              <a:rPr lang="it-IT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At3g58190</a:t>
            </a:r>
            <a:r>
              <a:rPr lang="it-IT" sz="1200" b="1" i="1" dirty="0"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8" name="Picture 12" descr="radifarm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7956" y="3413755"/>
            <a:ext cx="709802" cy="160718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4416860" y="711866"/>
            <a:ext cx="30198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it-IT" altLang="it-IT" sz="2800" b="1" dirty="0">
                <a:solidFill>
                  <a:srgbClr val="C00000"/>
                </a:solidFill>
                <a:cs typeface="Levenim MT" panose="02010502060101010101" pitchFamily="2" charset="-79"/>
              </a:rPr>
              <a:t>Provas genômicas: </a:t>
            </a:r>
          </a:p>
        </p:txBody>
      </p:sp>
      <p:sp>
        <p:nvSpPr>
          <p:cNvPr id="4" name="Retângulo 3"/>
          <p:cNvSpPr/>
          <p:nvPr/>
        </p:nvSpPr>
        <p:spPr>
          <a:xfrm>
            <a:off x="570135" y="3892335"/>
            <a:ext cx="119834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pt-BR" altLang="it-IT" sz="2400" b="1" dirty="0">
                <a:cs typeface="Levenim MT" panose="02010502060101010101" pitchFamily="2" charset="-79"/>
              </a:rPr>
              <a:t>Biomoléculas</a:t>
            </a:r>
            <a:r>
              <a:rPr lang="pt-BR" altLang="it-IT" sz="2400" dirty="0">
                <a:cs typeface="Levenim MT" panose="02010502060101010101" pitchFamily="2" charset="-79"/>
              </a:rPr>
              <a:t> dentro do produto estão diretamente envolvidas nos </a:t>
            </a:r>
            <a:r>
              <a:rPr lang="pt-BR" altLang="it-IT" sz="2400" b="1" dirty="0">
                <a:cs typeface="Levenim MT" panose="02010502060101010101" pitchFamily="2" charset="-79"/>
              </a:rPr>
              <a:t>mecanismos de indução e desenvolvimento das raízes laterais</a:t>
            </a:r>
            <a:r>
              <a:rPr lang="pt-BR" altLang="it-IT" sz="2400" dirty="0">
                <a:cs typeface="Levenim MT" panose="02010502060101010101" pitchFamily="2" charset="-79"/>
              </a:rPr>
              <a:t>. Por exemplo, o </a:t>
            </a:r>
            <a:r>
              <a:rPr lang="pt-BR" altLang="it-IT" sz="2400" b="1" dirty="0">
                <a:cs typeface="Levenim MT" panose="02010502060101010101" pitchFamily="2" charset="-79"/>
              </a:rPr>
              <a:t>aminoácido </a:t>
            </a:r>
            <a:r>
              <a:rPr lang="pt-BR" altLang="it-IT" sz="2400" b="1" dirty="0" err="1">
                <a:cs typeface="Levenim MT" panose="02010502060101010101" pitchFamily="2" charset="-79"/>
              </a:rPr>
              <a:t>triptofano</a:t>
            </a:r>
            <a:r>
              <a:rPr lang="pt-BR" altLang="it-IT" sz="2400" b="1" dirty="0">
                <a:cs typeface="Levenim MT" panose="02010502060101010101" pitchFamily="2" charset="-79"/>
              </a:rPr>
              <a:t> </a:t>
            </a:r>
            <a:r>
              <a:rPr lang="pt-BR" altLang="it-IT" sz="2400" dirty="0">
                <a:cs typeface="Levenim MT" panose="02010502060101010101" pitchFamily="2" charset="-79"/>
              </a:rPr>
              <a:t>como precursor primário de </a:t>
            </a:r>
            <a:r>
              <a:rPr lang="pt-BR" altLang="it-IT" sz="2400" b="1" dirty="0">
                <a:cs typeface="Levenim MT" panose="02010502060101010101" pitchFamily="2" charset="-79"/>
              </a:rPr>
              <a:t>ácido </a:t>
            </a:r>
            <a:r>
              <a:rPr lang="pt-BR" altLang="it-IT" sz="2400" b="1" dirty="0" err="1">
                <a:cs typeface="Levenim MT" panose="02010502060101010101" pitchFamily="2" charset="-79"/>
              </a:rPr>
              <a:t>indolacético</a:t>
            </a:r>
            <a:r>
              <a:rPr lang="pt-BR" altLang="it-IT" sz="2400" b="1" dirty="0">
                <a:cs typeface="Levenim MT" panose="02010502060101010101" pitchFamily="2" charset="-79"/>
              </a:rPr>
              <a:t>. Asparagina e arginina como precursores de </a:t>
            </a:r>
            <a:r>
              <a:rPr lang="pt-BR" altLang="it-IT" sz="2400" b="1" dirty="0" err="1">
                <a:cs typeface="Levenim MT" panose="02010502060101010101" pitchFamily="2" charset="-79"/>
              </a:rPr>
              <a:t>poliaminas</a:t>
            </a:r>
            <a:r>
              <a:rPr lang="pt-BR" altLang="it-IT" sz="2400" b="1" dirty="0">
                <a:cs typeface="Levenim MT" panose="02010502060101010101" pitchFamily="2" charset="-79"/>
              </a:rPr>
              <a:t> </a:t>
            </a:r>
            <a:r>
              <a:rPr lang="pt-BR" altLang="it-IT" sz="2400" dirty="0">
                <a:cs typeface="Levenim MT" panose="02010502060101010101" pitchFamily="2" charset="-79"/>
              </a:rPr>
              <a:t>e, portanto, considerados como fatores de enraizamento. Outros componentes aumentam a permeabilidade das membranas celulares </a:t>
            </a:r>
            <a:r>
              <a:rPr lang="pt-BR" altLang="it-IT" sz="2400" b="1" dirty="0">
                <a:cs typeface="Levenim MT" panose="02010502060101010101" pitchFamily="2" charset="-79"/>
              </a:rPr>
              <a:t>(Saponinas)</a:t>
            </a:r>
            <a:r>
              <a:rPr lang="pt-BR" altLang="it-IT" sz="2400" dirty="0">
                <a:cs typeface="Levenim MT" panose="02010502060101010101" pitchFamily="2" charset="-79"/>
              </a:rPr>
              <a:t>, aumentando a formação de novas raízes e o alongamento dos já existentes.</a:t>
            </a:r>
            <a:endParaRPr lang="en-US" altLang="it-IT" sz="2800" dirty="0"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29821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92" r="15301" b="9491"/>
          <a:stretch/>
        </p:blipFill>
        <p:spPr bwMode="auto">
          <a:xfrm>
            <a:off x="2144039" y="395372"/>
            <a:ext cx="9534614" cy="653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1"/>
          <p:cNvSpPr/>
          <p:nvPr/>
        </p:nvSpPr>
        <p:spPr bwMode="auto">
          <a:xfrm>
            <a:off x="4135015" y="414158"/>
            <a:ext cx="4168163" cy="624521"/>
          </a:xfrm>
          <a:prstGeom prst="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" name="Rectangle 2"/>
          <p:cNvSpPr/>
          <p:nvPr/>
        </p:nvSpPr>
        <p:spPr>
          <a:xfrm>
            <a:off x="5782638" y="464808"/>
            <a:ext cx="14230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244240"/>
                </a:solidFill>
                <a:latin typeface="Arial Narrow"/>
                <a:cs typeface="Arial Narrow"/>
              </a:rPr>
              <a:t>Controle</a:t>
            </a:r>
            <a:endParaRPr lang="en-US" sz="2800" b="1" dirty="0">
              <a:solidFill>
                <a:srgbClr val="244240"/>
              </a:solidFill>
              <a:latin typeface="Arial Narrow"/>
              <a:cs typeface="Arial Narrow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 l="24406" t="20222" r="59399" b="76163"/>
          <a:stretch>
            <a:fillRect/>
          </a:stretch>
        </p:blipFill>
        <p:spPr bwMode="auto">
          <a:xfrm>
            <a:off x="5583871" y="6695813"/>
            <a:ext cx="2652337" cy="47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7733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376" y="2488598"/>
            <a:ext cx="6127465" cy="3306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246"/>
          <a:stretch/>
        </p:blipFill>
        <p:spPr>
          <a:xfrm>
            <a:off x="6831589" y="2488596"/>
            <a:ext cx="6127467" cy="330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Agrupar 10">
            <a:extLst>
              <a:ext uri="{FF2B5EF4-FFF2-40B4-BE49-F238E27FC236}">
                <a16:creationId xmlns:a16="http://schemas.microsoft.com/office/drawing/2014/main" id="{80190FF6-3A25-449D-A894-F07DF4D86CF8}"/>
              </a:ext>
            </a:extLst>
          </p:cNvPr>
          <p:cNvGrpSpPr/>
          <p:nvPr/>
        </p:nvGrpSpPr>
        <p:grpSpPr>
          <a:xfrm>
            <a:off x="2020384" y="182263"/>
            <a:ext cx="9205260" cy="870303"/>
            <a:chOff x="356241" y="50243"/>
            <a:chExt cx="4987381" cy="619920"/>
          </a:xfrm>
        </p:grpSpPr>
        <p:sp>
          <p:nvSpPr>
            <p:cNvPr id="7" name="Retângulo: Cantos Arredondados 11">
              <a:extLst>
                <a:ext uri="{FF2B5EF4-FFF2-40B4-BE49-F238E27FC236}">
                  <a16:creationId xmlns:a16="http://schemas.microsoft.com/office/drawing/2014/main" id="{84167324-766C-490E-A170-C9067ECD1A90}"/>
                </a:ext>
              </a:extLst>
            </p:cNvPr>
            <p:cNvSpPr/>
            <p:nvPr/>
          </p:nvSpPr>
          <p:spPr>
            <a:xfrm>
              <a:off x="356241" y="50243"/>
              <a:ext cx="4987381" cy="619920"/>
            </a:xfrm>
            <a:prstGeom prst="roundRect">
              <a:avLst/>
            </a:prstGeom>
            <a:solidFill>
              <a:srgbClr val="23575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tângulo: Cantos Arredondados 4">
              <a:extLst>
                <a:ext uri="{FF2B5EF4-FFF2-40B4-BE49-F238E27FC236}">
                  <a16:creationId xmlns:a16="http://schemas.microsoft.com/office/drawing/2014/main" id="{44215A25-F80C-4E77-90C7-249C6C13A212}"/>
                </a:ext>
              </a:extLst>
            </p:cNvPr>
            <p:cNvSpPr txBox="1"/>
            <p:nvPr/>
          </p:nvSpPr>
          <p:spPr>
            <a:xfrm>
              <a:off x="393507" y="80505"/>
              <a:ext cx="4926857" cy="5593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8511" tIns="0" rIns="188511" bIns="0" numCol="1" spcCol="1270" anchor="ctr" anchorCtr="0">
              <a:noAutofit/>
            </a:bodyPr>
            <a:lstStyle/>
            <a:p>
              <a:pPr algn="ctr"/>
              <a:r>
                <a:rPr lang="pt-BR" sz="2600" dirty="0">
                  <a:solidFill>
                    <a:schemeClr val="bg1"/>
                  </a:solidFill>
                  <a:latin typeface="DIN 2014" panose="020B0504020202020204" pitchFamily="34" charset="0"/>
                  <a:ea typeface="DIN 2014" panose="020B0504020202020204" pitchFamily="34" charset="0"/>
                </a:rPr>
                <a:t>EVIDENCIAS FISIOLOGICAS</a:t>
              </a:r>
            </a:p>
            <a:p>
              <a:pPr algn="ctr"/>
              <a:r>
                <a:rPr lang="pt-BR" sz="2600" dirty="0">
                  <a:solidFill>
                    <a:schemeClr val="bg1"/>
                  </a:solidFill>
                  <a:latin typeface="DIN 2014" panose="020B0504020202020204" pitchFamily="34" charset="0"/>
                  <a:ea typeface="DIN 2014" panose="020B0504020202020204" pitchFamily="34" charset="0"/>
                </a:rPr>
                <a:t> RADIFARM– 2018/19</a:t>
              </a:r>
              <a:endParaRPr lang="pt-BR" sz="2600" i="1" dirty="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9604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326" y="1730795"/>
            <a:ext cx="6256686" cy="4319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Imagem 4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303" y="1730795"/>
            <a:ext cx="5759088" cy="4319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Agrupar 10">
            <a:extLst>
              <a:ext uri="{FF2B5EF4-FFF2-40B4-BE49-F238E27FC236}">
                <a16:creationId xmlns:a16="http://schemas.microsoft.com/office/drawing/2014/main" id="{80190FF6-3A25-449D-A894-F07DF4D86CF8}"/>
              </a:ext>
            </a:extLst>
          </p:cNvPr>
          <p:cNvGrpSpPr/>
          <p:nvPr/>
        </p:nvGrpSpPr>
        <p:grpSpPr>
          <a:xfrm>
            <a:off x="2020384" y="182263"/>
            <a:ext cx="9205260" cy="870303"/>
            <a:chOff x="356241" y="50243"/>
            <a:chExt cx="4987381" cy="619920"/>
          </a:xfrm>
        </p:grpSpPr>
        <p:sp>
          <p:nvSpPr>
            <p:cNvPr id="7" name="Retângulo: Cantos Arredondados 11">
              <a:extLst>
                <a:ext uri="{FF2B5EF4-FFF2-40B4-BE49-F238E27FC236}">
                  <a16:creationId xmlns:a16="http://schemas.microsoft.com/office/drawing/2014/main" id="{84167324-766C-490E-A170-C9067ECD1A90}"/>
                </a:ext>
              </a:extLst>
            </p:cNvPr>
            <p:cNvSpPr/>
            <p:nvPr/>
          </p:nvSpPr>
          <p:spPr>
            <a:xfrm>
              <a:off x="356241" y="50243"/>
              <a:ext cx="4987381" cy="619920"/>
            </a:xfrm>
            <a:prstGeom prst="roundRect">
              <a:avLst/>
            </a:prstGeom>
            <a:solidFill>
              <a:srgbClr val="23575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tângulo: Cantos Arredondados 4">
              <a:extLst>
                <a:ext uri="{FF2B5EF4-FFF2-40B4-BE49-F238E27FC236}">
                  <a16:creationId xmlns:a16="http://schemas.microsoft.com/office/drawing/2014/main" id="{44215A25-F80C-4E77-90C7-249C6C13A212}"/>
                </a:ext>
              </a:extLst>
            </p:cNvPr>
            <p:cNvSpPr txBox="1"/>
            <p:nvPr/>
          </p:nvSpPr>
          <p:spPr>
            <a:xfrm>
              <a:off x="393507" y="80505"/>
              <a:ext cx="4926857" cy="5593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8511" tIns="0" rIns="188511" bIns="0" numCol="1" spcCol="1270" anchor="ctr" anchorCtr="0">
              <a:noAutofit/>
            </a:bodyPr>
            <a:lstStyle/>
            <a:p>
              <a:pPr algn="ctr"/>
              <a:r>
                <a:rPr lang="pt-BR" sz="2600" dirty="0">
                  <a:solidFill>
                    <a:schemeClr val="bg1"/>
                  </a:solidFill>
                  <a:latin typeface="DIN 2014" panose="020B0504020202020204" pitchFamily="34" charset="0"/>
                  <a:ea typeface="DIN 2014" panose="020B0504020202020204" pitchFamily="34" charset="0"/>
                </a:rPr>
                <a:t>EVIDENCIAS FISIOLOGICAS</a:t>
              </a:r>
            </a:p>
            <a:p>
              <a:pPr algn="ctr"/>
              <a:r>
                <a:rPr lang="pt-BR" sz="2600" dirty="0">
                  <a:solidFill>
                    <a:schemeClr val="bg1"/>
                  </a:solidFill>
                  <a:latin typeface="DIN 2014" panose="020B0504020202020204" pitchFamily="34" charset="0"/>
                  <a:ea typeface="DIN 2014" panose="020B0504020202020204" pitchFamily="34" charset="0"/>
                </a:rPr>
                <a:t> RADIFARM– 2018/19</a:t>
              </a:r>
              <a:endParaRPr lang="pt-BR" sz="2600" i="1" dirty="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9711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2062" y="1224174"/>
            <a:ext cx="7356364" cy="2721962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963" y="4160231"/>
            <a:ext cx="6935458" cy="3229541"/>
          </a:xfrm>
          <a:prstGeom prst="rect">
            <a:avLst/>
          </a:prstGeom>
        </p:spPr>
      </p:pic>
      <p:grpSp>
        <p:nvGrpSpPr>
          <p:cNvPr id="5" name="Agrupar 10">
            <a:extLst>
              <a:ext uri="{FF2B5EF4-FFF2-40B4-BE49-F238E27FC236}">
                <a16:creationId xmlns:a16="http://schemas.microsoft.com/office/drawing/2014/main" id="{80190FF6-3A25-449D-A894-F07DF4D86CF8}"/>
              </a:ext>
            </a:extLst>
          </p:cNvPr>
          <p:cNvGrpSpPr/>
          <p:nvPr/>
        </p:nvGrpSpPr>
        <p:grpSpPr>
          <a:xfrm>
            <a:off x="2119798" y="139777"/>
            <a:ext cx="9205260" cy="870303"/>
            <a:chOff x="356241" y="50243"/>
            <a:chExt cx="4987381" cy="619920"/>
          </a:xfrm>
        </p:grpSpPr>
        <p:sp>
          <p:nvSpPr>
            <p:cNvPr id="6" name="Retângulo: Cantos Arredondados 11">
              <a:extLst>
                <a:ext uri="{FF2B5EF4-FFF2-40B4-BE49-F238E27FC236}">
                  <a16:creationId xmlns:a16="http://schemas.microsoft.com/office/drawing/2014/main" id="{84167324-766C-490E-A170-C9067ECD1A90}"/>
                </a:ext>
              </a:extLst>
            </p:cNvPr>
            <p:cNvSpPr/>
            <p:nvPr/>
          </p:nvSpPr>
          <p:spPr>
            <a:xfrm>
              <a:off x="356241" y="50243"/>
              <a:ext cx="4987381" cy="619920"/>
            </a:xfrm>
            <a:prstGeom prst="roundRect">
              <a:avLst/>
            </a:prstGeom>
            <a:solidFill>
              <a:srgbClr val="23575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tângulo: Cantos Arredondados 4">
              <a:extLst>
                <a:ext uri="{FF2B5EF4-FFF2-40B4-BE49-F238E27FC236}">
                  <a16:creationId xmlns:a16="http://schemas.microsoft.com/office/drawing/2014/main" id="{44215A25-F80C-4E77-90C7-249C6C13A212}"/>
                </a:ext>
              </a:extLst>
            </p:cNvPr>
            <p:cNvSpPr txBox="1"/>
            <p:nvPr/>
          </p:nvSpPr>
          <p:spPr>
            <a:xfrm>
              <a:off x="393507" y="80505"/>
              <a:ext cx="4926857" cy="5593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8511" tIns="0" rIns="188511" bIns="0" numCol="1" spcCol="1270" anchor="ctr" anchorCtr="0">
              <a:noAutofit/>
            </a:bodyPr>
            <a:lstStyle/>
            <a:p>
              <a:pPr algn="ctr"/>
              <a:r>
                <a:rPr lang="pt-BR" sz="2600" dirty="0">
                  <a:solidFill>
                    <a:schemeClr val="bg1"/>
                  </a:solidFill>
                  <a:latin typeface="DIN 2014" panose="020B0504020202020204" pitchFamily="34" charset="0"/>
                  <a:ea typeface="DIN 2014" panose="020B0504020202020204" pitchFamily="34" charset="0"/>
                </a:rPr>
                <a:t>EVIDENCIAS FISIOLOGICAS</a:t>
              </a:r>
            </a:p>
            <a:p>
              <a:pPr algn="ctr"/>
              <a:r>
                <a:rPr lang="pt-BR" sz="2600" dirty="0">
                  <a:solidFill>
                    <a:schemeClr val="bg1"/>
                  </a:solidFill>
                  <a:latin typeface="DIN 2014" panose="020B0504020202020204" pitchFamily="34" charset="0"/>
                  <a:ea typeface="DIN 2014" panose="020B0504020202020204" pitchFamily="34" charset="0"/>
                </a:rPr>
                <a:t> RADIFARM– 2018/19</a:t>
              </a:r>
              <a:endParaRPr lang="pt-BR" sz="2600" i="1" dirty="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4244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198" y="275736"/>
            <a:ext cx="3419496" cy="997311"/>
          </a:xfrm>
          <a:prstGeom prst="rect">
            <a:avLst/>
          </a:prstGeom>
        </p:spPr>
      </p:pic>
      <p:cxnSp>
        <p:nvCxnSpPr>
          <p:cNvPr id="6" name="Connettore 1 15"/>
          <p:cNvCxnSpPr/>
          <p:nvPr/>
        </p:nvCxnSpPr>
        <p:spPr>
          <a:xfrm>
            <a:off x="3959963" y="152402"/>
            <a:ext cx="0" cy="131433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asellaDiTesto 8"/>
          <p:cNvSpPr txBox="1"/>
          <p:nvPr/>
        </p:nvSpPr>
        <p:spPr>
          <a:xfrm>
            <a:off x="4088836" y="540888"/>
            <a:ext cx="8837048" cy="441232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algn="just" defTabSz="520663"/>
            <a:r>
              <a:rPr lang="pt-BR" sz="2200" dirty="0">
                <a:solidFill>
                  <a:srgbClr val="608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 </a:t>
            </a:r>
            <a:r>
              <a:rPr lang="pt-BR" sz="2200" dirty="0" err="1">
                <a:solidFill>
                  <a:srgbClr val="608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Bioestimulantes</a:t>
            </a:r>
            <a:r>
              <a:rPr lang="pt-BR" sz="2200" dirty="0">
                <a:solidFill>
                  <a:srgbClr val="608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 tratamento de sementes industrial de soja </a:t>
            </a:r>
          </a:p>
        </p:txBody>
      </p:sp>
      <p:sp>
        <p:nvSpPr>
          <p:cNvPr id="9" name="Rettangolo 20"/>
          <p:cNvSpPr/>
          <p:nvPr/>
        </p:nvSpPr>
        <p:spPr>
          <a:xfrm>
            <a:off x="330104" y="1626960"/>
            <a:ext cx="12841342" cy="655767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 algn="just" defTabSz="520663"/>
            <a:r>
              <a:rPr lang="pt-BR" sz="1800" b="1" dirty="0">
                <a:solidFill>
                  <a:srgbClr val="083D31"/>
                </a:solidFill>
              </a:rPr>
              <a:t>CASE DE SUCESSO: Introdução do produto RADIFARM no portfolio SEEDCORP HO, </a:t>
            </a:r>
            <a:r>
              <a:rPr lang="pt-BR" sz="1800" dirty="0">
                <a:solidFill>
                  <a:srgbClr val="083D31"/>
                </a:solidFill>
              </a:rPr>
              <a:t>após</a:t>
            </a:r>
            <a:r>
              <a:rPr lang="pt-BR" sz="1800" b="1" dirty="0">
                <a:solidFill>
                  <a:srgbClr val="083D31"/>
                </a:solidFill>
              </a:rPr>
              <a:t> </a:t>
            </a:r>
            <a:r>
              <a:rPr lang="pt-BR" sz="1800" dirty="0">
                <a:solidFill>
                  <a:srgbClr val="083D31"/>
                </a:solidFill>
              </a:rPr>
              <a:t>avaliação de performance versus diversos concorrentes  em 8 locais estabelecidos pela equipe de desenvolvimento técnico da empresa.</a:t>
            </a:r>
            <a:endParaRPr lang="it-IT" sz="1500" dirty="0">
              <a:solidFill>
                <a:srgbClr val="608D26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51" y="2953365"/>
            <a:ext cx="8204543" cy="3404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8575628" y="3785227"/>
            <a:ext cx="4711352" cy="701979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 algn="just" defTabSz="520663"/>
            <a:r>
              <a:rPr lang="it-IT" sz="1800" dirty="0">
                <a:solidFill>
                  <a:srgbClr val="608D26"/>
                </a:solidFill>
              </a:rPr>
              <a:t>RADIFARM em média </a:t>
            </a:r>
            <a:r>
              <a:rPr lang="it-IT" b="1" dirty="0">
                <a:solidFill>
                  <a:srgbClr val="608D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+ 3,2 sacas/ha </a:t>
            </a:r>
            <a:r>
              <a:rPr lang="it-IT" sz="1800" dirty="0">
                <a:solidFill>
                  <a:srgbClr val="608D26"/>
                </a:solidFill>
              </a:rPr>
              <a:t>X concorrentes</a:t>
            </a:r>
          </a:p>
        </p:txBody>
      </p:sp>
      <p:sp>
        <p:nvSpPr>
          <p:cNvPr id="12" name="CasellaDiTesto 23"/>
          <p:cNvSpPr txBox="1"/>
          <p:nvPr/>
        </p:nvSpPr>
        <p:spPr>
          <a:xfrm>
            <a:off x="8507359" y="2881108"/>
            <a:ext cx="4510775" cy="610937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defTabSz="520663">
              <a:lnSpc>
                <a:spcPts val="3999"/>
              </a:lnSpc>
            </a:pPr>
            <a:r>
              <a:rPr lang="it-IT" sz="3100" b="1" dirty="0">
                <a:cs typeface="DIN-Light"/>
              </a:rPr>
              <a:t> RESULTADOS</a:t>
            </a:r>
          </a:p>
        </p:txBody>
      </p:sp>
      <p:sp>
        <p:nvSpPr>
          <p:cNvPr id="13" name="CasellaDiTesto 23"/>
          <p:cNvSpPr txBox="1"/>
          <p:nvPr/>
        </p:nvSpPr>
        <p:spPr>
          <a:xfrm>
            <a:off x="8460094" y="4463151"/>
            <a:ext cx="4711352" cy="655812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marL="315097" indent="-315097" defTabSz="520663">
              <a:buFont typeface="Wingdings" panose="05000000000000000000" pitchFamily="2" charset="2"/>
              <a:buChar char="ü"/>
            </a:pPr>
            <a:r>
              <a:rPr lang="it-IT" sz="1800" b="1" dirty="0">
                <a:cs typeface="DIN-Light"/>
              </a:rPr>
              <a:t>produto oficial nas sementes tratadas industrialmente da Seedcorp.</a:t>
            </a:r>
          </a:p>
        </p:txBody>
      </p:sp>
    </p:spTree>
    <p:extLst>
      <p:ext uri="{BB962C8B-B14F-4D97-AF65-F5344CB8AC3E}">
        <p14:creationId xmlns:p14="http://schemas.microsoft.com/office/powerpoint/2010/main" val="588852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20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2035910"/>
              </p:ext>
            </p:extLst>
          </p:nvPr>
        </p:nvGraphicFramePr>
        <p:xfrm>
          <a:off x="380796" y="1927163"/>
          <a:ext cx="12296899" cy="1572435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7931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28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21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85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409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791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611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/>
                          <a:cs typeface="Arial Narrow"/>
                        </a:rPr>
                        <a:t>Nº</a:t>
                      </a:r>
                      <a:endParaRPr kumimoji="0" lang="it-IT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00834" marR="100834" marT="50419" marB="50419" anchor="ctr" horzOverflow="overflow">
                    <a:solidFill>
                      <a:srgbClr val="2442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/>
                          <a:cs typeface="Arial Narrow"/>
                        </a:rPr>
                        <a:t>Tratamentos</a:t>
                      </a:r>
                    </a:p>
                  </a:txBody>
                  <a:tcPr marL="100834" marR="100834" marT="50419" marB="50419" anchor="ctr" horzOverflow="overflow">
                    <a:solidFill>
                      <a:srgbClr val="2442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/>
                          <a:cs typeface="Arial Narrow"/>
                        </a:rPr>
                        <a:t>Dosagem (L/100 kg de sementes)</a:t>
                      </a:r>
                    </a:p>
                  </a:txBody>
                  <a:tcPr marL="100834" marR="100834" marT="50419" marB="50419" anchor="ctr" horzOverflow="overflow">
                    <a:solidFill>
                      <a:srgbClr val="2442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/>
                          <a:cs typeface="Arial Narrow"/>
                        </a:rPr>
                        <a:t>TPG 1</a:t>
                      </a:r>
                    </a:p>
                  </a:txBody>
                  <a:tcPr marL="100834" marR="100834" marT="50419" marB="50419" anchor="ctr" horzOverflow="overflow">
                    <a:solidFill>
                      <a:srgbClr val="2442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/>
                          <a:cs typeface="Arial Narrow"/>
                        </a:rPr>
                        <a:t>TPG 2</a:t>
                      </a:r>
                    </a:p>
                  </a:txBody>
                  <a:tcPr marL="100834" marR="100834" marT="50419" marB="50419" anchor="ctr" horzOverflow="overflow">
                    <a:solidFill>
                      <a:srgbClr val="2442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/>
                          <a:cs typeface="Arial Narrow"/>
                        </a:rPr>
                        <a:t>CR</a:t>
                      </a:r>
                    </a:p>
                  </a:txBody>
                  <a:tcPr marL="100834" marR="100834" marT="50419" marB="50419" anchor="ctr" horzOverflow="overflow">
                    <a:solidFill>
                      <a:srgbClr val="2442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3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 Narrow"/>
                        </a:rPr>
                        <a:t>1</a:t>
                      </a:r>
                    </a:p>
                  </a:txBody>
                  <a:tcPr marL="100834" marR="100834" marT="50419" marB="50419" anchor="ctr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 Narrow"/>
                        </a:rPr>
                        <a:t>Controle</a:t>
                      </a:r>
                    </a:p>
                  </a:txBody>
                  <a:tcPr marL="100834" marR="100834" marT="50419" marB="50419" anchor="ctr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 Narrow"/>
                        </a:rPr>
                        <a:t>0</a:t>
                      </a:r>
                    </a:p>
                  </a:txBody>
                  <a:tcPr marL="10504" marR="10504" marT="10504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 Narrow"/>
                        </a:rPr>
                        <a:t>51</a:t>
                      </a:r>
                    </a:p>
                  </a:txBody>
                  <a:tcPr marL="10504" marR="10504" marT="10504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 Narrow"/>
                        </a:rPr>
                        <a:t>52</a:t>
                      </a:r>
                    </a:p>
                  </a:txBody>
                  <a:tcPr marL="10504" marR="10504" marT="10504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 Narrow"/>
                        </a:rPr>
                        <a:t>15,7</a:t>
                      </a:r>
                    </a:p>
                  </a:txBody>
                  <a:tcPr marL="10504" marR="10504" marT="10504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33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 Narrow"/>
                        </a:rPr>
                        <a:t>2</a:t>
                      </a:r>
                    </a:p>
                  </a:txBody>
                  <a:tcPr marL="100834" marR="100834" marT="50419" marB="50419" anchor="ctr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 Narrow"/>
                        </a:rPr>
                        <a:t>Radifarm</a:t>
                      </a:r>
                    </a:p>
                  </a:txBody>
                  <a:tcPr marL="100834" marR="100834" marT="50419" marB="50419" anchor="ctr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 Narrow"/>
                        </a:rPr>
                        <a:t>0,150</a:t>
                      </a:r>
                    </a:p>
                  </a:txBody>
                  <a:tcPr marL="10504" marR="10504" marT="10504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 Narrow"/>
                        </a:rPr>
                        <a:t>73</a:t>
                      </a:r>
                    </a:p>
                  </a:txBody>
                  <a:tcPr marL="10504" marR="10504" marT="10504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 Narrow"/>
                        </a:rPr>
                        <a:t>74</a:t>
                      </a:r>
                    </a:p>
                  </a:txBody>
                  <a:tcPr marL="10504" marR="10504" marT="1050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 Narrow"/>
                        </a:rPr>
                        <a:t>17,8</a:t>
                      </a:r>
                    </a:p>
                  </a:txBody>
                  <a:tcPr marL="10504" marR="10504" marT="10504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4" descr="Resultado de imagem para universidade de rio verd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3149" y="246306"/>
            <a:ext cx="1787688" cy="150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74982" y="4758679"/>
            <a:ext cx="7262872" cy="563480"/>
          </a:xfrm>
          <a:prstGeom prst="rect">
            <a:avLst/>
          </a:prstGeom>
          <a:noFill/>
        </p:spPr>
        <p:txBody>
          <a:bodyPr wrap="none" lIns="100831" tIns="50415" rIns="100831" bIns="50415" rtlCol="0">
            <a:spAutoFit/>
          </a:bodyPr>
          <a:lstStyle/>
          <a:p>
            <a:r>
              <a:rPr lang="pt-BR" sz="1500" b="1" dirty="0"/>
              <a:t>TPG: teste padrão de germinação 1 (4 dias após semeadura) e 2 (7 dias após semeadura);</a:t>
            </a:r>
          </a:p>
          <a:p>
            <a:r>
              <a:rPr lang="pt-BR" sz="1500" b="1" dirty="0"/>
              <a:t>CR: comprimento de raiz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531183" y="3571326"/>
            <a:ext cx="1367411" cy="532702"/>
          </a:xfrm>
          <a:prstGeom prst="rect">
            <a:avLst/>
          </a:prstGeom>
          <a:noFill/>
        </p:spPr>
        <p:txBody>
          <a:bodyPr wrap="none" lIns="100831" tIns="50415" rIns="100831" bIns="50415" rtlCol="0">
            <a:spAutoFit/>
          </a:bodyPr>
          <a:lstStyle/>
          <a:p>
            <a:r>
              <a:rPr lang="pt-BR" sz="2800" b="1" dirty="0"/>
              <a:t>+ 43,1%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856996" y="3571325"/>
            <a:ext cx="1367411" cy="532702"/>
          </a:xfrm>
          <a:prstGeom prst="rect">
            <a:avLst/>
          </a:prstGeom>
          <a:noFill/>
        </p:spPr>
        <p:txBody>
          <a:bodyPr wrap="none" lIns="100831" tIns="50415" rIns="100831" bIns="50415" rtlCol="0">
            <a:spAutoFit/>
          </a:bodyPr>
          <a:lstStyle/>
          <a:p>
            <a:r>
              <a:rPr lang="pt-BR" sz="2800" b="1" dirty="0"/>
              <a:t>+ 42,3%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0613148" y="3571326"/>
            <a:ext cx="1367411" cy="532702"/>
          </a:xfrm>
          <a:prstGeom prst="rect">
            <a:avLst/>
          </a:prstGeom>
          <a:noFill/>
        </p:spPr>
        <p:txBody>
          <a:bodyPr wrap="none" lIns="100831" tIns="50415" rIns="100831" bIns="50415" rtlCol="0">
            <a:spAutoFit/>
          </a:bodyPr>
          <a:lstStyle/>
          <a:p>
            <a:r>
              <a:rPr lang="pt-BR" sz="2800" b="1" dirty="0"/>
              <a:t>+ 13,4%</a:t>
            </a:r>
          </a:p>
        </p:txBody>
      </p:sp>
      <p:pic>
        <p:nvPicPr>
          <p:cNvPr id="11" name="Immagin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2388" y="6599329"/>
            <a:ext cx="1456896" cy="420504"/>
          </a:xfrm>
          <a:prstGeom prst="rect">
            <a:avLst/>
          </a:prstGeom>
        </p:spPr>
      </p:pic>
      <p:sp>
        <p:nvSpPr>
          <p:cNvPr id="10" name="Text Box 77"/>
          <p:cNvSpPr txBox="1">
            <a:spLocks noChangeArrowheads="1"/>
          </p:cNvSpPr>
          <p:nvPr/>
        </p:nvSpPr>
        <p:spPr bwMode="auto">
          <a:xfrm>
            <a:off x="405085" y="559593"/>
            <a:ext cx="6393158" cy="71275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00831" tIns="50415" rIns="100831" bIns="5041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4000" b="1" dirty="0">
                <a:solidFill>
                  <a:srgbClr val="244240"/>
                </a:solidFill>
                <a:latin typeface="+mn-lt"/>
                <a:cs typeface="Arial Narrow"/>
              </a:rPr>
              <a:t>Resultados de pesquisa</a:t>
            </a:r>
          </a:p>
        </p:txBody>
      </p:sp>
      <p:pic>
        <p:nvPicPr>
          <p:cNvPr id="12" name="Immagin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6210" y="721036"/>
            <a:ext cx="2624586" cy="75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2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radifar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215" y="657971"/>
            <a:ext cx="5170938" cy="1170827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5552153" y="2544825"/>
            <a:ext cx="7501075" cy="2317806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 marL="315097" indent="-315097" algn="just" defTabSz="520663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608D26"/>
                </a:solidFill>
                <a:latin typeface="DIN-Bold"/>
              </a:rPr>
              <a:t>Maior área para formação dos nódulos fixadores de nitrogênio;</a:t>
            </a:r>
          </a:p>
          <a:p>
            <a:pPr marL="315097" indent="-315097" algn="just" defTabSz="520663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608D26"/>
                </a:solidFill>
                <a:latin typeface="DIN-Bold"/>
              </a:rPr>
              <a:t>Maior absorção de água e nutrientes;</a:t>
            </a:r>
          </a:p>
          <a:p>
            <a:pPr marL="315097" indent="-315097" algn="just" defTabSz="520663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608D26"/>
                </a:solidFill>
                <a:latin typeface="DIN-Bold"/>
              </a:rPr>
              <a:t>Maior tolerância aos veranicos;</a:t>
            </a:r>
          </a:p>
          <a:p>
            <a:pPr marL="315097" indent="-315097" algn="just" defTabSz="520663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608D26"/>
                </a:solidFill>
                <a:latin typeface="DIN-Bold"/>
              </a:rPr>
              <a:t>Suporte a maiores produtividades.</a:t>
            </a:r>
          </a:p>
          <a:p>
            <a:pPr algn="just" defTabSz="520663"/>
            <a:endParaRPr lang="it-IT" sz="2400" dirty="0">
              <a:solidFill>
                <a:srgbClr val="608D26"/>
              </a:solidFill>
            </a:endParaRPr>
          </a:p>
        </p:txBody>
      </p:sp>
      <p:pic>
        <p:nvPicPr>
          <p:cNvPr id="28" name="Imagem 2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258" y="2521160"/>
            <a:ext cx="1945574" cy="1459048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099" y="2496239"/>
            <a:ext cx="1947385" cy="1514527"/>
          </a:xfrm>
          <a:prstGeom prst="rect">
            <a:avLst/>
          </a:prstGeom>
        </p:spPr>
      </p:pic>
      <p:pic>
        <p:nvPicPr>
          <p:cNvPr id="32" name="Picture 12" descr="radifar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225" y="5306671"/>
            <a:ext cx="1270449" cy="287661"/>
          </a:xfrm>
          <a:prstGeom prst="rect">
            <a:avLst/>
          </a:prstGeom>
        </p:spPr>
      </p:pic>
      <p:sp>
        <p:nvSpPr>
          <p:cNvPr id="33" name="CaixaDeTexto 32"/>
          <p:cNvSpPr txBox="1"/>
          <p:nvPr/>
        </p:nvSpPr>
        <p:spPr>
          <a:xfrm>
            <a:off x="3191600" y="5254922"/>
            <a:ext cx="1497232" cy="339410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r>
              <a:rPr lang="en-GB" sz="1500" b="1" dirty="0"/>
              <a:t>CONCORRENTE</a:t>
            </a:r>
          </a:p>
        </p:txBody>
      </p:sp>
      <p:pic>
        <p:nvPicPr>
          <p:cNvPr id="34" name="Imagem 3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9" r="3169" b="57073"/>
          <a:stretch/>
        </p:blipFill>
        <p:spPr>
          <a:xfrm rot="10800000">
            <a:off x="145730" y="4239532"/>
            <a:ext cx="2334133" cy="881847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5" name="Imagem 3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65" r="11622" b="60423"/>
          <a:stretch/>
        </p:blipFill>
        <p:spPr>
          <a:xfrm rot="10800000">
            <a:off x="2745717" y="4239532"/>
            <a:ext cx="2402929" cy="865398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7" name="CasellaDiTesto 23"/>
          <p:cNvSpPr txBox="1"/>
          <p:nvPr/>
        </p:nvSpPr>
        <p:spPr>
          <a:xfrm>
            <a:off x="5552153" y="935996"/>
            <a:ext cx="8934105" cy="614776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defTabSz="520663">
              <a:lnSpc>
                <a:spcPts val="3999"/>
              </a:lnSpc>
            </a:pPr>
            <a:r>
              <a:rPr lang="it-IT" sz="2600" dirty="0">
                <a:latin typeface="DIN Alternate Bold"/>
                <a:cs typeface="DIN-Light"/>
              </a:rPr>
              <a:t>- BENEFÍCIOS</a:t>
            </a:r>
          </a:p>
        </p:txBody>
      </p:sp>
    </p:spTree>
    <p:extLst>
      <p:ext uri="{BB962C8B-B14F-4D97-AF65-F5344CB8AC3E}">
        <p14:creationId xmlns:p14="http://schemas.microsoft.com/office/powerpoint/2010/main" val="182076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egnaposto contenuto 3">
            <a:extLst>
              <a:ext uri="{FF2B5EF4-FFF2-40B4-BE49-F238E27FC236}">
                <a16:creationId xmlns:a16="http://schemas.microsoft.com/office/drawing/2014/main" id="{F8EA5ACC-A2B9-48A5-95C9-1DB7C43A01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0249994"/>
              </p:ext>
            </p:extLst>
          </p:nvPr>
        </p:nvGraphicFramePr>
        <p:xfrm>
          <a:off x="1432996" y="3020406"/>
          <a:ext cx="9528939" cy="267331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349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86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305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8738">
                <a:tc>
                  <a:txBody>
                    <a:bodyPr/>
                    <a:lstStyle/>
                    <a:p>
                      <a:pPr algn="ctr"/>
                      <a:r>
                        <a:rPr lang="it-IT" sz="1500" b="0" i="0" dirty="0">
                          <a:solidFill>
                            <a:schemeClr val="bg1"/>
                          </a:solidFill>
                          <a:latin typeface="DIN-Medium"/>
                          <a:cs typeface="DIN-Medium"/>
                        </a:rPr>
                        <a:t>METODO</a:t>
                      </a:r>
                      <a:r>
                        <a:rPr lang="it-IT" sz="1500" b="0" i="0" baseline="0" dirty="0">
                          <a:solidFill>
                            <a:schemeClr val="bg1"/>
                          </a:solidFill>
                          <a:latin typeface="DIN-Medium"/>
                          <a:cs typeface="DIN-Medium"/>
                        </a:rPr>
                        <a:t> DE APLICAÇÃO</a:t>
                      </a:r>
                      <a:endParaRPr lang="it-IT" sz="1500" b="0" i="0" dirty="0">
                        <a:solidFill>
                          <a:schemeClr val="bg1"/>
                        </a:solidFill>
                        <a:latin typeface="DIN-Medium"/>
                        <a:cs typeface="DIN-Medium"/>
                      </a:endParaRPr>
                    </a:p>
                  </a:txBody>
                  <a:tcPr marL="100834" marR="100834" marT="50419" marB="50419" anchor="ctr">
                    <a:solidFill>
                      <a:srgbClr val="083D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b="0" i="0" dirty="0">
                          <a:solidFill>
                            <a:schemeClr val="bg1"/>
                          </a:solidFill>
                          <a:latin typeface="DIN-Medium"/>
                          <a:cs typeface="DIN-Medium"/>
                        </a:rPr>
                        <a:t>CULTURA</a:t>
                      </a:r>
                    </a:p>
                  </a:txBody>
                  <a:tcPr marL="100834" marR="100834" marT="50419" marB="50419" anchor="ctr">
                    <a:solidFill>
                      <a:srgbClr val="083D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b="0" i="0" dirty="0">
                          <a:solidFill>
                            <a:schemeClr val="bg1"/>
                          </a:solidFill>
                          <a:latin typeface="DIN-Medium"/>
                          <a:cs typeface="DIN-Medium"/>
                        </a:rPr>
                        <a:t>DOSE (mL/kg de sementes)</a:t>
                      </a:r>
                    </a:p>
                  </a:txBody>
                  <a:tcPr marL="100834" marR="100834" marT="50419" marB="50419" anchor="ctr">
                    <a:solidFill>
                      <a:srgbClr val="083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085"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500" b="0" i="0" dirty="0">
                        <a:solidFill>
                          <a:srgbClr val="083D31"/>
                        </a:solidFill>
                        <a:effectLst/>
                        <a:latin typeface="DIN-Regular"/>
                        <a:cs typeface="DIN-Regular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it-IT" sz="1500" b="0" i="0" dirty="0">
                        <a:solidFill>
                          <a:srgbClr val="083D31"/>
                        </a:solidFill>
                        <a:effectLst/>
                        <a:latin typeface="DIN-Regular"/>
                        <a:cs typeface="DIN-Regular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it-IT" sz="1500" b="0" i="0" dirty="0">
                        <a:solidFill>
                          <a:srgbClr val="083D31"/>
                        </a:solidFill>
                        <a:effectLst/>
                        <a:latin typeface="DIN-Regular"/>
                        <a:cs typeface="DIN-Regular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it-IT" sz="1500" b="0" i="0" dirty="0">
                        <a:solidFill>
                          <a:srgbClr val="083D31"/>
                        </a:solidFill>
                        <a:effectLst/>
                        <a:latin typeface="DIN-Regular"/>
                        <a:cs typeface="DIN-Regular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it-IT" sz="1500" b="0" i="0" dirty="0">
                        <a:solidFill>
                          <a:srgbClr val="083D31"/>
                        </a:solidFill>
                        <a:effectLst/>
                        <a:latin typeface="DIN-Regular"/>
                        <a:cs typeface="DIN-Regular"/>
                      </a:endParaRPr>
                    </a:p>
                  </a:txBody>
                  <a:tcPr marL="100834" marR="100834" marT="50419" marB="5041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Soja</a:t>
                      </a:r>
                    </a:p>
                  </a:txBody>
                  <a:tcPr marL="100834" marR="100834" marT="50419" marB="5041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739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Milho</a:t>
                      </a:r>
                    </a:p>
                  </a:txBody>
                  <a:tcPr marL="100834" marR="100834" marT="50419" marB="5041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2,0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73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Trigo/Arroz</a:t>
                      </a:r>
                    </a:p>
                  </a:txBody>
                  <a:tcPr marL="100834" marR="100834" marT="50419" marB="5041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2,0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73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Feijão</a:t>
                      </a:r>
                    </a:p>
                  </a:txBody>
                  <a:tcPr marL="100834" marR="100834" marT="50419" marB="5041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7019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Algodão </a:t>
                      </a:r>
                    </a:p>
                  </a:txBody>
                  <a:tcPr marL="100834" marR="100834" marT="50419" marB="5041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5,0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it-IT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CasellaDiTesto 7"/>
          <p:cNvSpPr txBox="1"/>
          <p:nvPr/>
        </p:nvSpPr>
        <p:spPr>
          <a:xfrm>
            <a:off x="1432996" y="153527"/>
            <a:ext cx="8934105" cy="568289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defTabSz="520663">
              <a:lnSpc>
                <a:spcPts val="3999"/>
              </a:lnSpc>
            </a:pPr>
            <a:r>
              <a:rPr lang="en-US" sz="2800" b="1" dirty="0">
                <a:solidFill>
                  <a:srgbClr val="083D31"/>
                </a:solidFill>
                <a:latin typeface="DIN-Black"/>
                <a:cs typeface="DIN-Regular"/>
              </a:rPr>
              <a:t>INSTRUÇÕES DE USO</a:t>
            </a:r>
            <a:endParaRPr lang="it-IT" sz="2800" b="1" dirty="0">
              <a:solidFill>
                <a:srgbClr val="083D31"/>
              </a:solidFill>
              <a:latin typeface="DIN-Regular"/>
              <a:cs typeface="DIN-Regular"/>
            </a:endParaRPr>
          </a:p>
        </p:txBody>
      </p:sp>
      <p:sp>
        <p:nvSpPr>
          <p:cNvPr id="7" name="Rettangolo 21"/>
          <p:cNvSpPr/>
          <p:nvPr/>
        </p:nvSpPr>
        <p:spPr>
          <a:xfrm>
            <a:off x="1555360" y="1270890"/>
            <a:ext cx="9406575" cy="1507066"/>
          </a:xfrm>
          <a:prstGeom prst="rect">
            <a:avLst/>
          </a:prstGeom>
          <a:solidFill>
            <a:srgbClr val="E1EEC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831" tIns="50415" rIns="100831" bIns="50415" rtlCol="0" anchor="ctr"/>
          <a:lstStyle/>
          <a:p>
            <a:pPr algn="ctr" defTabSz="520663"/>
            <a:endParaRPr lang="it-IT">
              <a:solidFill>
                <a:prstClr val="white"/>
              </a:solidFill>
            </a:endParaRPr>
          </a:p>
        </p:txBody>
      </p:sp>
      <p:pic>
        <p:nvPicPr>
          <p:cNvPr id="8" name="Immagine 2" descr="infografica24.psd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888" y="855256"/>
            <a:ext cx="3590000" cy="1876395"/>
          </a:xfrm>
          <a:prstGeom prst="rect">
            <a:avLst/>
          </a:prstGeom>
        </p:spPr>
      </p:pic>
      <p:sp>
        <p:nvSpPr>
          <p:cNvPr id="9" name="CasellaDiTesto 1"/>
          <p:cNvSpPr txBox="1"/>
          <p:nvPr/>
        </p:nvSpPr>
        <p:spPr>
          <a:xfrm>
            <a:off x="1653109" y="1418026"/>
            <a:ext cx="5556108" cy="1209810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defTabSz="574176"/>
            <a:r>
              <a:rPr lang="pt-BR" sz="1800" dirty="0">
                <a:solidFill>
                  <a:srgbClr val="608D26"/>
                </a:solidFill>
                <a:latin typeface="DIN-Light"/>
              </a:rPr>
              <a:t>Realizamos vários ensaios experimentais em todo o mundo. Esta abordagem permitiu definir os melhores métodos de aplicação, tempo e taxas em diferentes condições e latitudes.</a:t>
            </a:r>
            <a:endParaRPr lang="it-IT" sz="1800" dirty="0">
              <a:solidFill>
                <a:srgbClr val="608D26"/>
              </a:solidFill>
              <a:latin typeface="DIN-Light"/>
            </a:endParaRPr>
          </a:p>
        </p:txBody>
      </p:sp>
      <p:sp>
        <p:nvSpPr>
          <p:cNvPr id="10" name="Retângulo 9"/>
          <p:cNvSpPr/>
          <p:nvPr/>
        </p:nvSpPr>
        <p:spPr bwMode="auto">
          <a:xfrm>
            <a:off x="1555360" y="3593728"/>
            <a:ext cx="3018130" cy="11911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831" tIns="50415" rIns="100831" bIns="50415" numCol="1" rtlCol="0" anchor="ctr" anchorCtr="0" compatLnSpc="1">
            <a:prstTxWarp prst="textNoShape">
              <a:avLst/>
            </a:prstTxWarp>
          </a:bodyPr>
          <a:lstStyle/>
          <a:p>
            <a:pPr algn="ctr" defTabSz="1008309" eaLnBrk="0" hangingPunct="0"/>
            <a:r>
              <a:rPr lang="pt-BR" sz="2000" b="1" dirty="0">
                <a:latin typeface="Arial" charset="0"/>
                <a:ea typeface="ＭＳ Ｐゴシック" pitchFamily="1" charset="-128"/>
              </a:rPr>
              <a:t>TRATAMENTO DE SEMENTES</a:t>
            </a:r>
          </a:p>
        </p:txBody>
      </p:sp>
    </p:spTree>
    <p:extLst>
      <p:ext uri="{BB962C8B-B14F-4D97-AF65-F5344CB8AC3E}">
        <p14:creationId xmlns:p14="http://schemas.microsoft.com/office/powerpoint/2010/main" val="3611797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E084D9-C714-7645-B740-7999AECFF464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  <p:pic>
        <p:nvPicPr>
          <p:cNvPr id="4" name="Picture 12" descr="radifar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487" y="1604457"/>
            <a:ext cx="3688955" cy="835270"/>
          </a:xfrm>
          <a:prstGeom prst="rect">
            <a:avLst/>
          </a:prstGeom>
        </p:spPr>
      </p:pic>
      <p:pic>
        <p:nvPicPr>
          <p:cNvPr id="5" name="Immagin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8" y="1366098"/>
            <a:ext cx="3300548" cy="1121755"/>
          </a:xfrm>
          <a:prstGeom prst="rect">
            <a:avLst/>
          </a:prstGeom>
        </p:spPr>
      </p:pic>
      <p:pic>
        <p:nvPicPr>
          <p:cNvPr id="6" name="Immagine 1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08" t="26481" r="4088" b="50970"/>
          <a:stretch/>
        </p:blipFill>
        <p:spPr>
          <a:xfrm>
            <a:off x="8529209" y="1655102"/>
            <a:ext cx="4242404" cy="581120"/>
          </a:xfrm>
          <a:prstGeom prst="rect">
            <a:avLst/>
          </a:prstGeom>
        </p:spPr>
      </p:pic>
      <p:sp>
        <p:nvSpPr>
          <p:cNvPr id="7" name="Mais 6"/>
          <p:cNvSpPr/>
          <p:nvPr/>
        </p:nvSpPr>
        <p:spPr>
          <a:xfrm>
            <a:off x="3978442" y="1684422"/>
            <a:ext cx="593556" cy="691137"/>
          </a:xfrm>
          <a:prstGeom prst="mathPlus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Mais 7"/>
          <p:cNvSpPr/>
          <p:nvPr/>
        </p:nvSpPr>
        <p:spPr>
          <a:xfrm>
            <a:off x="7872546" y="1642665"/>
            <a:ext cx="593556" cy="691137"/>
          </a:xfrm>
          <a:prstGeom prst="mathPlus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asellaDiTesto 8"/>
          <p:cNvSpPr txBox="1"/>
          <p:nvPr/>
        </p:nvSpPr>
        <p:spPr>
          <a:xfrm>
            <a:off x="351591" y="2674210"/>
            <a:ext cx="3564746" cy="1763808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defTabSz="520663"/>
            <a:r>
              <a:rPr lang="pt-BR" sz="1800" b="1" dirty="0">
                <a:solidFill>
                  <a:srgbClr val="608D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Otimiza a germinação e melhora o enraizamento.</a:t>
            </a:r>
          </a:p>
          <a:p>
            <a:pPr defTabSz="520663"/>
            <a:r>
              <a:rPr lang="pt-BR" sz="1800" dirty="0">
                <a:solidFill>
                  <a:srgbClr val="608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Melhora a germinação da semente, rápido crescimento das plantas e maior desenvolvimento radicular.</a:t>
            </a:r>
          </a:p>
        </p:txBody>
      </p:sp>
      <p:sp>
        <p:nvSpPr>
          <p:cNvPr id="11" name="CasellaDiTesto 8"/>
          <p:cNvSpPr txBox="1"/>
          <p:nvPr/>
        </p:nvSpPr>
        <p:spPr>
          <a:xfrm>
            <a:off x="4636661" y="2837788"/>
            <a:ext cx="3892548" cy="3148803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defTabSz="520663"/>
            <a:r>
              <a:rPr lang="pt-BR" sz="1800" b="1" dirty="0" err="1">
                <a:solidFill>
                  <a:srgbClr val="608D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Inoculante</a:t>
            </a:r>
            <a:r>
              <a:rPr lang="pt-BR" sz="1800" b="1" dirty="0">
                <a:solidFill>
                  <a:srgbClr val="608D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líquido de alta eficiência.</a:t>
            </a:r>
          </a:p>
          <a:p>
            <a:pPr defTabSz="520663"/>
            <a:r>
              <a:rPr lang="pt-BR" sz="1800" dirty="0">
                <a:solidFill>
                  <a:srgbClr val="608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Maior sobrevivência bacteriana sobre a semente de soja; </a:t>
            </a:r>
          </a:p>
          <a:p>
            <a:pPr defTabSz="520663"/>
            <a:r>
              <a:rPr lang="pt-BR" sz="1800" dirty="0">
                <a:solidFill>
                  <a:srgbClr val="608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Maior massa seca nodular;</a:t>
            </a:r>
          </a:p>
          <a:p>
            <a:pPr defTabSz="520663"/>
            <a:r>
              <a:rPr lang="pt-BR" sz="1800" dirty="0">
                <a:solidFill>
                  <a:srgbClr val="608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Melhor fixação biológica de nitrogênio;</a:t>
            </a:r>
          </a:p>
          <a:p>
            <a:pPr defTabSz="520663"/>
            <a:r>
              <a:rPr lang="pt-BR" sz="1800" dirty="0">
                <a:solidFill>
                  <a:srgbClr val="608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 compatibilidade com os defensivos de sementes empregados;</a:t>
            </a:r>
          </a:p>
          <a:p>
            <a:pPr defTabSz="520663"/>
            <a:r>
              <a:rPr lang="pt-BR" sz="1800" dirty="0">
                <a:solidFill>
                  <a:srgbClr val="608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dias de </a:t>
            </a:r>
            <a:r>
              <a:rPr lang="pt-BR" sz="1800" dirty="0" err="1">
                <a:solidFill>
                  <a:srgbClr val="608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</a:t>
            </a:r>
            <a:r>
              <a:rPr lang="pt-BR" sz="1800" dirty="0">
                <a:solidFill>
                  <a:srgbClr val="608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inoculação.</a:t>
            </a:r>
          </a:p>
        </p:txBody>
      </p:sp>
      <p:sp>
        <p:nvSpPr>
          <p:cNvPr id="12" name="CasellaDiTesto 8"/>
          <p:cNvSpPr txBox="1"/>
          <p:nvPr/>
        </p:nvSpPr>
        <p:spPr>
          <a:xfrm>
            <a:off x="8895840" y="2812710"/>
            <a:ext cx="4162433" cy="1486809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defTabSz="520663"/>
            <a:r>
              <a:rPr lang="pt-BR" sz="1800" b="1" dirty="0" err="1">
                <a:solidFill>
                  <a:srgbClr val="608D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pt-BR" sz="1800" b="1" dirty="0">
                <a:solidFill>
                  <a:srgbClr val="608D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(10% </a:t>
            </a:r>
            <a:r>
              <a:rPr lang="pt-BR" sz="1800" b="1" dirty="0" err="1">
                <a:solidFill>
                  <a:srgbClr val="608D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pt-BR" sz="1800" b="1" dirty="0">
                <a:solidFill>
                  <a:srgbClr val="608D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+ 1,5% </a:t>
            </a:r>
            <a:r>
              <a:rPr lang="pt-BR" sz="1800" b="1" dirty="0" err="1">
                <a:solidFill>
                  <a:srgbClr val="608D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pt-BR" sz="1800" b="1" dirty="0">
                <a:solidFill>
                  <a:srgbClr val="608D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+ 18,5 P)</a:t>
            </a:r>
          </a:p>
          <a:p>
            <a:pPr defTabSz="520663"/>
            <a:r>
              <a:rPr lang="pt-BR" sz="1800" dirty="0">
                <a:solidFill>
                  <a:srgbClr val="608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Fornece os nutrientes essenciais na forma e proporção adequadas para promover um início bem-sucedido da cultura.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351591" y="2473138"/>
            <a:ext cx="12768786" cy="4164465"/>
          </a:xfrm>
          <a:prstGeom prst="rect">
            <a:avLst/>
          </a:prstGeom>
          <a:solidFill>
            <a:schemeClr val="bg1"/>
          </a:solidFill>
        </p:spPr>
        <p:txBody>
          <a:bodyPr wrap="square" lIns="100831" tIns="50415" rIns="100831" bIns="50415">
            <a:spAutoFit/>
          </a:bodyPr>
          <a:lstStyle/>
          <a:p>
            <a:pPr algn="just" defTabSz="520663"/>
            <a:r>
              <a:rPr lang="pt-BR" sz="2400" b="1" dirty="0">
                <a:solidFill>
                  <a:srgbClr val="608D26"/>
                </a:solidFill>
                <a:latin typeface="DIN-Bold"/>
              </a:rPr>
              <a:t>BENEFÍCIOS EM CONJUNTO:</a:t>
            </a:r>
          </a:p>
          <a:p>
            <a:pPr marL="315097" indent="-315097" algn="just" defTabSz="520663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608D26"/>
                </a:solidFill>
                <a:latin typeface="DIN-Bold"/>
              </a:rPr>
              <a:t>Maior área para formação dos nódulos fixadores de nitrogênio;</a:t>
            </a:r>
          </a:p>
          <a:p>
            <a:pPr marL="315097" indent="-315097" algn="just" defTabSz="520663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608D26"/>
                </a:solidFill>
                <a:latin typeface="DIN-Bold"/>
              </a:rPr>
              <a:t>Maior absorção de água e nutrientes;</a:t>
            </a:r>
          </a:p>
          <a:p>
            <a:pPr marL="315097" indent="-315097" algn="just" defTabSz="520663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608D26"/>
                </a:solidFill>
                <a:latin typeface="DIN-Bold"/>
              </a:rPr>
              <a:t>Maior tolerância aos veranicos;</a:t>
            </a:r>
          </a:p>
          <a:p>
            <a:pPr marL="315097" indent="-315097" algn="just" defTabSz="520663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608D26"/>
                </a:solidFill>
                <a:latin typeface="DIN-Bold"/>
              </a:rPr>
              <a:t>Nutrição balanceada de Cobalto e Molibdênio, nutrientes essenciais para altas produtividades;</a:t>
            </a:r>
          </a:p>
          <a:p>
            <a:pPr marL="315097" indent="-315097" algn="just" defTabSz="520663">
              <a:buFont typeface="Arial" panose="020B0604020202020204" pitchFamily="34" charset="0"/>
              <a:buChar char="•"/>
            </a:pPr>
            <a:r>
              <a:rPr lang="pt-BR" sz="2400" dirty="0" err="1">
                <a:solidFill>
                  <a:srgbClr val="608D26"/>
                </a:solidFill>
                <a:latin typeface="DIN-Bold"/>
              </a:rPr>
              <a:t>Inoculante</a:t>
            </a:r>
            <a:r>
              <a:rPr lang="pt-BR" sz="2400" dirty="0">
                <a:solidFill>
                  <a:srgbClr val="608D26"/>
                </a:solidFill>
                <a:latin typeface="DIN-Bold"/>
              </a:rPr>
              <a:t> de alta eficácia para garantir a máxima fixação biológica e fornecimento de nitrogênio para as plantas;</a:t>
            </a:r>
          </a:p>
          <a:p>
            <a:pPr marL="315097" indent="-315097" algn="just" defTabSz="520663">
              <a:buFont typeface="Arial" panose="020B0604020202020204" pitchFamily="34" charset="0"/>
              <a:buChar char="•"/>
            </a:pPr>
            <a:endParaRPr lang="pt-BR" sz="2400" dirty="0">
              <a:solidFill>
                <a:srgbClr val="608D26"/>
              </a:solidFill>
              <a:latin typeface="DIN-Bold"/>
            </a:endParaRPr>
          </a:p>
          <a:p>
            <a:pPr marL="315097" indent="-315097" algn="just" defTabSz="520663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608D26"/>
                </a:solidFill>
                <a:latin typeface="DIN-Bold"/>
              </a:rPr>
              <a:t>Suporte a maiores produtividades.</a:t>
            </a:r>
          </a:p>
          <a:p>
            <a:pPr algn="just" defTabSz="520663"/>
            <a:endParaRPr lang="it-IT" sz="2400" dirty="0">
              <a:solidFill>
                <a:srgbClr val="608D26"/>
              </a:solidFill>
            </a:endParaRPr>
          </a:p>
        </p:txBody>
      </p:sp>
      <p:sp>
        <p:nvSpPr>
          <p:cNvPr id="16" name="CaixaDeTexto 1"/>
          <p:cNvSpPr txBox="1">
            <a:spLocks noChangeArrowheads="1"/>
          </p:cNvSpPr>
          <p:nvPr/>
        </p:nvSpPr>
        <p:spPr bwMode="auto">
          <a:xfrm>
            <a:off x="8529209" y="6404710"/>
            <a:ext cx="3376613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400" eaLnBrk="1" hangingPunct="1">
              <a:lnSpc>
                <a:spcPct val="90000"/>
              </a:lnSpc>
            </a:pPr>
            <a:r>
              <a:rPr lang="pt-BR" altLang="pt-BR" sz="2800" b="1" dirty="0">
                <a:latin typeface="Arial Narrow" pitchFamily="34" charset="0"/>
              </a:rPr>
              <a:t>Muito mais ação </a:t>
            </a:r>
            <a:br>
              <a:rPr lang="pt-BR" altLang="pt-BR" sz="2800" b="1" dirty="0">
                <a:latin typeface="Arial Narrow" pitchFamily="34" charset="0"/>
              </a:rPr>
            </a:br>
            <a:r>
              <a:rPr lang="pt-BR" altLang="pt-BR" sz="2800" b="1" dirty="0">
                <a:latin typeface="Arial Narrow" pitchFamily="34" charset="0"/>
              </a:rPr>
              <a:t>para sua planta!</a:t>
            </a:r>
          </a:p>
        </p:txBody>
      </p:sp>
      <p:sp>
        <p:nvSpPr>
          <p:cNvPr id="17" name="CasellaDiTesto 15"/>
          <p:cNvSpPr txBox="1"/>
          <p:nvPr/>
        </p:nvSpPr>
        <p:spPr>
          <a:xfrm>
            <a:off x="722932" y="191681"/>
            <a:ext cx="10254124" cy="615481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>
              <a:lnSpc>
                <a:spcPts val="4411"/>
              </a:lnSpc>
            </a:pPr>
            <a:r>
              <a:rPr lang="it-IT" sz="3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DIN Alternate Bold"/>
              </a:rPr>
              <a:t>TRATAMENTO INICIAL VALAGRO</a:t>
            </a:r>
            <a:endParaRPr lang="it-IT" sz="3100" b="1" dirty="0">
              <a:solidFill>
                <a:schemeClr val="tx1">
                  <a:lumMod val="50000"/>
                  <a:lumOff val="50000"/>
                </a:schemeClr>
              </a:solidFill>
              <a:latin typeface="DIN-Light"/>
            </a:endParaRPr>
          </a:p>
        </p:txBody>
      </p:sp>
      <p:pic>
        <p:nvPicPr>
          <p:cNvPr id="18" name="Immagine 5">
            <a:extLst>
              <a:ext uri="{FF2B5EF4-FFF2-40B4-BE49-F238E27FC236}">
                <a16:creationId xmlns:a16="http://schemas.microsoft.com/office/drawing/2014/main" id="{038DB401-111E-4317-9863-8E38929CDF6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102" y="102120"/>
            <a:ext cx="1849218" cy="14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8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51363" y="944988"/>
            <a:ext cx="10678716" cy="7100486"/>
          </a:xfrm>
          <a:prstGeom prst="rect">
            <a:avLst/>
          </a:prstGeom>
        </p:spPr>
      </p:pic>
      <p:pic>
        <p:nvPicPr>
          <p:cNvPr id="4" name="E128C970-CFD4-40B4-8574-5D09C94217BE" descr="C586A3E7-6C3B-493B-8D0F-7D979197545A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030" y="3474243"/>
            <a:ext cx="5024748" cy="1902527"/>
          </a:xfrm>
          <a:prstGeom prst="rect">
            <a:avLst/>
          </a:prstGeom>
          <a:solidFill>
            <a:srgbClr val="146E58"/>
          </a:solidFill>
          <a:ln>
            <a:noFill/>
          </a:ln>
          <a:extLst/>
        </p:spPr>
      </p:pic>
      <p:sp>
        <p:nvSpPr>
          <p:cNvPr id="5" name="CasellaDiTesto 11"/>
          <p:cNvSpPr txBox="1"/>
          <p:nvPr/>
        </p:nvSpPr>
        <p:spPr>
          <a:xfrm>
            <a:off x="0" y="1895838"/>
            <a:ext cx="6806701" cy="1578818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algn="ctr"/>
            <a:r>
              <a:rPr lang="it-IT" sz="2400" b="1" dirty="0">
                <a:solidFill>
                  <a:srgbClr val="146E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BIOESTIMULANTES E SOLUÇÕES NUTRICIONAIS FEITAS SOB MEDIDA PARA AS PRINCIPAIS FASES DE CRESCIMENTO DA CULTURA</a:t>
            </a:r>
          </a:p>
        </p:txBody>
      </p:sp>
    </p:spTree>
    <p:extLst>
      <p:ext uri="{BB962C8B-B14F-4D97-AF65-F5344CB8AC3E}">
        <p14:creationId xmlns:p14="http://schemas.microsoft.com/office/powerpoint/2010/main" val="18134424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128" y="-18840"/>
            <a:ext cx="13466829" cy="7581690"/>
          </a:xfrm>
          <a:prstGeom prst="rect">
            <a:avLst/>
          </a:prstGeom>
        </p:spPr>
      </p:pic>
      <p:sp>
        <p:nvSpPr>
          <p:cNvPr id="10" name="Titolo 3"/>
          <p:cNvSpPr>
            <a:spLocks noGrp="1"/>
          </p:cNvSpPr>
          <p:nvPr>
            <p:ph type="title" idx="4294967295"/>
          </p:nvPr>
        </p:nvSpPr>
        <p:spPr>
          <a:xfrm>
            <a:off x="9345140" y="1013785"/>
            <a:ext cx="3014934" cy="1235404"/>
          </a:xfrm>
          <a:prstGeom prst="rect">
            <a:avLst/>
          </a:prstGeom>
        </p:spPr>
        <p:txBody>
          <a:bodyPr/>
          <a:lstStyle/>
          <a:p>
            <a:pPr algn="l" defTabSz="5214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spc="-150" dirty="0">
                <a:ln w="12700">
                  <a:noFill/>
                </a:ln>
                <a:solidFill>
                  <a:srgbClr val="083D31"/>
                </a:solidFill>
                <a:latin typeface="DIN-Light"/>
                <a:ea typeface="+mn-ea"/>
                <a:cs typeface="DIN-Light"/>
              </a:rPr>
              <a:t>MÁXIMA PRODUTIVIDADE PARA A CULTURA, MÁXIMO RETORNO PARA O PRODUTOR</a:t>
            </a:r>
            <a:endParaRPr lang="it-IT" sz="2800" spc="-150" dirty="0">
              <a:ln w="12700">
                <a:noFill/>
              </a:ln>
              <a:solidFill>
                <a:srgbClr val="083D31"/>
              </a:solidFill>
              <a:latin typeface="DIN-Light"/>
              <a:ea typeface="+mn-ea"/>
              <a:cs typeface="DIN-Light"/>
            </a:endParaRPr>
          </a:p>
        </p:txBody>
      </p:sp>
      <p:pic>
        <p:nvPicPr>
          <p:cNvPr id="11" name="Immagine 10" descr="logo_yeldon.ps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475" y="520009"/>
            <a:ext cx="3337429" cy="987552"/>
          </a:xfrm>
          <a:prstGeom prst="rect">
            <a:avLst/>
          </a:prstGeom>
        </p:spPr>
      </p:pic>
      <p:pic>
        <p:nvPicPr>
          <p:cNvPr id="12" name="Immagine 11" descr="footer_copertina.psd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206" y="6532951"/>
            <a:ext cx="3447152" cy="82296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6484863" y="-782585"/>
            <a:ext cx="203709" cy="378795"/>
          </a:xfrm>
          <a:prstGeom prst="rect">
            <a:avLst/>
          </a:prstGeom>
          <a:noFill/>
        </p:spPr>
        <p:txBody>
          <a:bodyPr wrap="none" lIns="100831" tIns="50415" rIns="100831" bIns="50415" rtlCol="0">
            <a:spAutoFit/>
          </a:bodyPr>
          <a:lstStyle/>
          <a:p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956151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04" t="26253" r="2745" b="18090"/>
          <a:stretch/>
        </p:blipFill>
        <p:spPr>
          <a:xfrm>
            <a:off x="1718835" y="2109764"/>
            <a:ext cx="11344375" cy="4208668"/>
          </a:xfrm>
          <a:prstGeom prst="rect">
            <a:avLst/>
          </a:prstGeom>
        </p:spPr>
      </p:pic>
      <p:pic>
        <p:nvPicPr>
          <p:cNvPr id="3" name="Picture 2" descr="Risultati immagini per seed treatment soybean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004" y="5528419"/>
            <a:ext cx="1256206" cy="74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15"/>
          <p:cNvSpPr txBox="1"/>
          <p:nvPr/>
        </p:nvSpPr>
        <p:spPr>
          <a:xfrm>
            <a:off x="872918" y="125026"/>
            <a:ext cx="11785238" cy="615481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algn="ctr">
              <a:lnSpc>
                <a:spcPts val="4411"/>
              </a:lnSpc>
            </a:pPr>
            <a:r>
              <a:rPr lang="it-IT" sz="3100" dirty="0">
                <a:solidFill>
                  <a:schemeClr val="tx1">
                    <a:lumMod val="50000"/>
                    <a:lumOff val="50000"/>
                  </a:schemeClr>
                </a:solidFill>
                <a:latin typeface="DIN Alternate Bold"/>
              </a:rPr>
              <a:t>Maximização fisiológica das principais fases das culturas</a:t>
            </a:r>
            <a:endParaRPr lang="it-IT" sz="3100" dirty="0">
              <a:solidFill>
                <a:schemeClr val="tx1">
                  <a:lumMod val="50000"/>
                  <a:lumOff val="50000"/>
                </a:schemeClr>
              </a:solidFill>
              <a:latin typeface="DIN-Light"/>
            </a:endParaRPr>
          </a:p>
        </p:txBody>
      </p:sp>
      <p:pic>
        <p:nvPicPr>
          <p:cNvPr id="10" name="Immagine 10" descr="logo_yeldon.psd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6430" y="1291693"/>
            <a:ext cx="3337429" cy="987552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17900" y="1109789"/>
            <a:ext cx="6721475" cy="24191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pt-BR" altLang="pt-BR" sz="2400" dirty="0"/>
              <a:t>Duração da </a:t>
            </a:r>
            <a:r>
              <a:rPr lang="pt-BR" altLang="pt-BR" sz="2400" b="1" dirty="0">
                <a:solidFill>
                  <a:srgbClr val="00ABF6"/>
                </a:solidFill>
              </a:rPr>
              <a:t>atividade fotossintética</a:t>
            </a:r>
          </a:p>
          <a:p>
            <a:pPr marL="342900" indent="-34290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pt-BR" altLang="pt-BR" sz="2400" dirty="0"/>
              <a:t>Taxa de </a:t>
            </a:r>
            <a:r>
              <a:rPr lang="pt-BR" altLang="pt-BR" sz="2400" b="1" dirty="0">
                <a:solidFill>
                  <a:srgbClr val="00ABF6"/>
                </a:solidFill>
              </a:rPr>
              <a:t>fotossíntese líquida </a:t>
            </a:r>
          </a:p>
          <a:p>
            <a:pPr marL="342900" indent="-34290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pt-BR" altLang="pt-BR" sz="2400" dirty="0"/>
              <a:t>Taxa de transporte e distribuição de </a:t>
            </a:r>
            <a:r>
              <a:rPr lang="pt-BR" altLang="pt-BR" sz="2400" b="1" dirty="0" err="1">
                <a:solidFill>
                  <a:srgbClr val="00ABF6"/>
                </a:solidFill>
              </a:rPr>
              <a:t>fotoassimilados</a:t>
            </a:r>
            <a:endParaRPr lang="pt-BR" altLang="pt-BR" sz="2400" b="1" dirty="0">
              <a:solidFill>
                <a:srgbClr val="00ABF6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pt-BR" altLang="pt-BR" sz="2400" dirty="0"/>
              <a:t>Número e </a:t>
            </a:r>
            <a:r>
              <a:rPr lang="pt-BR" altLang="pt-BR" sz="2400" b="1" dirty="0">
                <a:solidFill>
                  <a:srgbClr val="00ABF6"/>
                </a:solidFill>
              </a:rPr>
              <a:t>tamanho dos drenos</a:t>
            </a:r>
            <a:r>
              <a:rPr lang="pt-BR" altLang="pt-BR" sz="2400" dirty="0"/>
              <a:t> (capacidade de acúmulo)</a:t>
            </a:r>
          </a:p>
        </p:txBody>
      </p:sp>
    </p:spTree>
    <p:extLst>
      <p:ext uri="{BB962C8B-B14F-4D97-AF65-F5344CB8AC3E}">
        <p14:creationId xmlns:p14="http://schemas.microsoft.com/office/powerpoint/2010/main" val="162831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sellaDiTesto 19"/>
          <p:cNvSpPr txBox="1"/>
          <p:nvPr/>
        </p:nvSpPr>
        <p:spPr>
          <a:xfrm>
            <a:off x="1991261" y="187206"/>
            <a:ext cx="6736930" cy="576995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defTabSz="574176"/>
            <a:r>
              <a:rPr lang="it-IT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DIN-Light"/>
                <a:cs typeface="DIN Alternate Bold"/>
              </a:rPr>
              <a:t>A</a:t>
            </a:r>
            <a:r>
              <a:rPr lang="it-IT" sz="3100" dirty="0">
                <a:solidFill>
                  <a:prstClr val="black">
                    <a:lumMod val="50000"/>
                    <a:lumOff val="50000"/>
                  </a:prstClr>
                </a:solidFill>
                <a:latin typeface="DIN Alternate Bold"/>
                <a:cs typeface="DIN Alternate Bold"/>
              </a:rPr>
              <a:t> INOVAÇÃO PARA </a:t>
            </a:r>
            <a:r>
              <a:rPr lang="it-IT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DIN-Light"/>
                <a:cs typeface="DIN Alternate Bold"/>
              </a:rPr>
              <a:t>SE</a:t>
            </a:r>
            <a:r>
              <a:rPr lang="it-IT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DIN-Light"/>
                <a:cs typeface="DIN-Light"/>
              </a:rPr>
              <a:t> OBTER</a:t>
            </a:r>
          </a:p>
        </p:txBody>
      </p:sp>
      <p:pic>
        <p:nvPicPr>
          <p:cNvPr id="17" name="Immagine 16" descr="logo_yeldon.ps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221" y="276346"/>
            <a:ext cx="1288118" cy="381157"/>
          </a:xfrm>
          <a:prstGeom prst="rect">
            <a:avLst/>
          </a:prstGeom>
        </p:spPr>
      </p:pic>
      <p:sp>
        <p:nvSpPr>
          <p:cNvPr id="30" name="Rettangolo 29"/>
          <p:cNvSpPr/>
          <p:nvPr/>
        </p:nvSpPr>
        <p:spPr>
          <a:xfrm>
            <a:off x="1042737" y="1267182"/>
            <a:ext cx="11582399" cy="23650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831" tIns="50415" rIns="100831" bIns="50415" rtlCol="0" anchor="ctr"/>
          <a:lstStyle/>
          <a:p>
            <a:pPr algn="ctr" defTabSz="520663"/>
            <a:endParaRPr lang="it-IT">
              <a:solidFill>
                <a:prstClr val="white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251284" y="3750166"/>
            <a:ext cx="11133220" cy="27285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831" tIns="50415" rIns="100831" bIns="50415" rtlCol="0" anchor="ctr"/>
          <a:lstStyle/>
          <a:p>
            <a:pPr algn="ctr" defTabSz="520663"/>
            <a:endParaRPr lang="it-IT">
              <a:solidFill>
                <a:prstClr val="white"/>
              </a:solidFill>
            </a:endParaRPr>
          </a:p>
        </p:txBody>
      </p:sp>
      <p:pic>
        <p:nvPicPr>
          <p:cNvPr id="2" name="Immagine 1" descr="infografica_6.ps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087" y="4093296"/>
            <a:ext cx="9043087" cy="2217631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1379621" y="1332905"/>
            <a:ext cx="6158788" cy="501924"/>
          </a:xfrm>
          <a:prstGeom prst="rect">
            <a:avLst/>
          </a:prstGeom>
          <a:noFill/>
        </p:spPr>
        <p:txBody>
          <a:bodyPr wrap="none" lIns="100831" tIns="50415" rIns="100831" bIns="50415" rtlCol="0">
            <a:spAutoFit/>
          </a:bodyPr>
          <a:lstStyle/>
          <a:p>
            <a:pPr defTabSz="520663"/>
            <a:r>
              <a:rPr lang="it-IT" sz="2400" b="1" dirty="0">
                <a:solidFill>
                  <a:srgbClr val="608D26"/>
                </a:solidFill>
                <a:latin typeface="DIN-Black"/>
                <a:cs typeface="DIN-Black"/>
              </a:rPr>
              <a:t>GEA689 → </a:t>
            </a:r>
            <a:r>
              <a:rPr lang="it-IT" sz="2600" b="1" dirty="0">
                <a:solidFill>
                  <a:srgbClr val="608D26"/>
                </a:solidFill>
                <a:latin typeface="DIN-Black"/>
                <a:cs typeface="DIN-Black"/>
              </a:rPr>
              <a:t>ABORDAGEM INTEGRADA</a:t>
            </a:r>
            <a:endParaRPr lang="it-IT" sz="2400" b="1" dirty="0">
              <a:solidFill>
                <a:srgbClr val="608D26"/>
              </a:solidFill>
              <a:latin typeface="DIN-Black"/>
              <a:cs typeface="DIN-Black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1379621" y="1763841"/>
            <a:ext cx="11004883" cy="1717642"/>
          </a:xfrm>
          <a:prstGeom prst="rect">
            <a:avLst/>
          </a:prstGeom>
        </p:spPr>
        <p:txBody>
          <a:bodyPr wrap="square" lIns="100831" tIns="50415" rIns="100831" bIns="50415" numCol="1">
            <a:spAutoFit/>
          </a:bodyPr>
          <a:lstStyle/>
          <a:p>
            <a:pPr algn="just" defTabSz="520663"/>
            <a:r>
              <a:rPr lang="pt-BR" dirty="0">
                <a:solidFill>
                  <a:srgbClr val="083D31"/>
                </a:solidFill>
                <a:latin typeface="DIN-Light"/>
                <a:ea typeface="ＭＳ Ｐゴシック" charset="0"/>
              </a:rPr>
              <a:t>Realizamos uma </a:t>
            </a:r>
            <a:r>
              <a:rPr lang="pt-BR" b="1" dirty="0">
                <a:solidFill>
                  <a:srgbClr val="083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Light"/>
                <a:ea typeface="ＭＳ Ｐゴシック" charset="0"/>
              </a:rPr>
              <a:t>abordagem integrada </a:t>
            </a:r>
            <a:r>
              <a:rPr lang="pt-BR" dirty="0">
                <a:solidFill>
                  <a:srgbClr val="083D31"/>
                </a:solidFill>
                <a:latin typeface="DIN-Light"/>
                <a:ea typeface="ＭＳ Ｐゴシック" charset="0"/>
              </a:rPr>
              <a:t>"</a:t>
            </a:r>
            <a:r>
              <a:rPr lang="pt-BR" dirty="0" err="1">
                <a:solidFill>
                  <a:srgbClr val="083D31"/>
                </a:solidFill>
                <a:latin typeface="DIN-Light"/>
                <a:ea typeface="ＭＳ Ｐゴシック" charset="0"/>
              </a:rPr>
              <a:t>omics</a:t>
            </a:r>
            <a:r>
              <a:rPr lang="pt-BR" dirty="0">
                <a:solidFill>
                  <a:srgbClr val="083D31"/>
                </a:solidFill>
                <a:latin typeface="DIN-Light"/>
                <a:ea typeface="ＭＳ Ｐゴシック" charset="0"/>
              </a:rPr>
              <a:t> &amp; </a:t>
            </a:r>
            <a:r>
              <a:rPr lang="pt-BR" dirty="0" err="1">
                <a:solidFill>
                  <a:srgbClr val="083D31"/>
                </a:solidFill>
                <a:latin typeface="DIN-Light"/>
                <a:ea typeface="ＭＳ Ｐゴシック" charset="0"/>
              </a:rPr>
              <a:t>trials</a:t>
            </a:r>
            <a:r>
              <a:rPr lang="pt-BR" dirty="0">
                <a:solidFill>
                  <a:srgbClr val="083D31"/>
                </a:solidFill>
                <a:latin typeface="DIN-Light"/>
                <a:ea typeface="ＭＳ Ｐゴシック" charset="0"/>
              </a:rPr>
              <a:t>" para caracterizar o </a:t>
            </a:r>
            <a:r>
              <a:rPr lang="pt-BR" b="1" dirty="0">
                <a:solidFill>
                  <a:srgbClr val="083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Light"/>
                <a:ea typeface="ＭＳ Ｐゴシック" charset="0"/>
              </a:rPr>
              <a:t>efeito fisiológico de </a:t>
            </a:r>
            <a:r>
              <a:rPr lang="pt-BR" b="1" dirty="0" err="1">
                <a:solidFill>
                  <a:srgbClr val="083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Light"/>
                <a:ea typeface="ＭＳ Ｐゴシック" charset="0"/>
              </a:rPr>
              <a:t>YieldOn</a:t>
            </a:r>
            <a:r>
              <a:rPr lang="pt-BR" dirty="0">
                <a:solidFill>
                  <a:srgbClr val="083D31"/>
                </a:solidFill>
                <a:latin typeface="DIN-Light"/>
                <a:ea typeface="ＭＳ Ｐゴシック" charset="0"/>
              </a:rPr>
              <a:t> usando diferentes plantas modelo (</a:t>
            </a:r>
            <a:r>
              <a:rPr lang="pt-BR" i="1" dirty="0" err="1">
                <a:solidFill>
                  <a:srgbClr val="083D31"/>
                </a:solidFill>
                <a:latin typeface="DIN-Light"/>
                <a:ea typeface="ＭＳ Ｐゴシック" charset="0"/>
              </a:rPr>
              <a:t>Arabidopsis</a:t>
            </a:r>
            <a:r>
              <a:rPr lang="pt-BR" i="1" dirty="0">
                <a:solidFill>
                  <a:srgbClr val="083D31"/>
                </a:solidFill>
                <a:latin typeface="DIN-Light"/>
                <a:ea typeface="ＭＳ Ｐゴシック" charset="0"/>
              </a:rPr>
              <a:t> </a:t>
            </a:r>
            <a:r>
              <a:rPr lang="pt-BR" i="1" dirty="0" err="1">
                <a:solidFill>
                  <a:srgbClr val="083D31"/>
                </a:solidFill>
                <a:latin typeface="DIN-Light"/>
                <a:ea typeface="ＭＳ Ｐゴシック" charset="0"/>
              </a:rPr>
              <a:t>thaliana</a:t>
            </a:r>
            <a:r>
              <a:rPr lang="pt-BR" dirty="0">
                <a:solidFill>
                  <a:srgbClr val="083D31"/>
                </a:solidFill>
                <a:latin typeface="DIN-Light"/>
                <a:ea typeface="ＭＳ Ｐゴシック" charset="0"/>
              </a:rPr>
              <a:t>, milho e soja). Em particular, nós nos concentramos em - i) </a:t>
            </a:r>
            <a:r>
              <a:rPr lang="pt-BR" b="1" dirty="0">
                <a:solidFill>
                  <a:srgbClr val="083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Light"/>
                <a:ea typeface="ＭＳ Ｐゴシック" charset="0"/>
              </a:rPr>
              <a:t>expressão gênica </a:t>
            </a:r>
            <a:r>
              <a:rPr lang="pt-BR" dirty="0">
                <a:solidFill>
                  <a:srgbClr val="083D31"/>
                </a:solidFill>
                <a:latin typeface="DIN-Light"/>
                <a:ea typeface="ＭＳ Ｐゴシック" charset="0"/>
              </a:rPr>
              <a:t>e - </a:t>
            </a:r>
            <a:r>
              <a:rPr lang="pt-BR" dirty="0" err="1">
                <a:solidFill>
                  <a:srgbClr val="083D31"/>
                </a:solidFill>
                <a:latin typeface="DIN-Light"/>
                <a:ea typeface="ＭＳ Ｐゴシック" charset="0"/>
              </a:rPr>
              <a:t>ii</a:t>
            </a:r>
            <a:r>
              <a:rPr lang="pt-BR" dirty="0">
                <a:solidFill>
                  <a:srgbClr val="083D31"/>
                </a:solidFill>
                <a:latin typeface="DIN-Light"/>
                <a:ea typeface="ＭＳ Ｐゴシック" charset="0"/>
              </a:rPr>
              <a:t>) </a:t>
            </a:r>
            <a:r>
              <a:rPr lang="pt-BR" b="1" dirty="0">
                <a:solidFill>
                  <a:srgbClr val="083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Light"/>
                <a:ea typeface="ＭＳ Ｐゴシック" charset="0"/>
              </a:rPr>
              <a:t>análise </a:t>
            </a:r>
            <a:r>
              <a:rPr lang="pt-BR" b="1" dirty="0" err="1">
                <a:solidFill>
                  <a:srgbClr val="083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Light"/>
                <a:ea typeface="ＭＳ Ｐゴシック" charset="0"/>
              </a:rPr>
              <a:t>fenômica</a:t>
            </a:r>
            <a:r>
              <a:rPr lang="pt-BR" b="1" dirty="0">
                <a:solidFill>
                  <a:srgbClr val="083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Light"/>
                <a:ea typeface="ＭＳ Ｐゴシック" charset="0"/>
              </a:rPr>
              <a:t> de plantas</a:t>
            </a:r>
            <a:r>
              <a:rPr lang="pt-BR" dirty="0">
                <a:solidFill>
                  <a:srgbClr val="083D31"/>
                </a:solidFill>
                <a:latin typeface="DIN-Light"/>
                <a:ea typeface="ＭＳ Ｐゴシック" charset="0"/>
              </a:rPr>
              <a:t>. Nossos resultados complementam aos níveis molecular e </a:t>
            </a:r>
            <a:r>
              <a:rPr lang="pt-BR" dirty="0" err="1">
                <a:solidFill>
                  <a:srgbClr val="083D31"/>
                </a:solidFill>
                <a:latin typeface="DIN-Light"/>
                <a:ea typeface="ＭＳ Ｐゴシック" charset="0"/>
              </a:rPr>
              <a:t>morfométrico</a:t>
            </a:r>
            <a:r>
              <a:rPr lang="pt-BR" dirty="0">
                <a:solidFill>
                  <a:srgbClr val="083D31"/>
                </a:solidFill>
                <a:latin typeface="DIN-Light"/>
                <a:ea typeface="ＭＳ Ｐゴシック" charset="0"/>
              </a:rPr>
              <a:t> / fisiológico as evidências obtidas em ensaios de campo</a:t>
            </a:r>
            <a:endParaRPr lang="it-IT" sz="1800" dirty="0">
              <a:solidFill>
                <a:srgbClr val="083D31"/>
              </a:solidFill>
              <a:latin typeface="DIN-Light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6644924" y="3860220"/>
            <a:ext cx="2303258" cy="840675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algn="ctr" defTabSz="520663">
              <a:lnSpc>
                <a:spcPct val="80000"/>
              </a:lnSpc>
            </a:pPr>
            <a:r>
              <a:rPr lang="de-DE" sz="2000" b="1" dirty="0">
                <a:solidFill>
                  <a:srgbClr val="608D26"/>
                </a:solidFill>
                <a:latin typeface="DIN Condensed Bold"/>
                <a:cs typeface="DIN Condensed Bold"/>
              </a:rPr>
              <a:t>NEXT GENERATION</a:t>
            </a:r>
          </a:p>
          <a:p>
            <a:pPr algn="ctr" defTabSz="520663">
              <a:lnSpc>
                <a:spcPct val="80000"/>
              </a:lnSpc>
            </a:pPr>
            <a:r>
              <a:rPr lang="de-DE" sz="2000" b="1" dirty="0">
                <a:solidFill>
                  <a:srgbClr val="608D26"/>
                </a:solidFill>
                <a:latin typeface="DIN Condensed Bold"/>
                <a:cs typeface="DIN Condensed Bold"/>
              </a:rPr>
              <a:t>SEQUENCING</a:t>
            </a:r>
            <a:r>
              <a:rPr lang="de-DE" sz="2000" b="1" dirty="0">
                <a:solidFill>
                  <a:srgbClr val="608D26"/>
                </a:solidFill>
              </a:rPr>
              <a:t> </a:t>
            </a:r>
          </a:p>
        </p:txBody>
      </p:sp>
      <p:sp>
        <p:nvSpPr>
          <p:cNvPr id="32" name="CasellaDiTesto 31"/>
          <p:cNvSpPr txBox="1"/>
          <p:nvPr/>
        </p:nvSpPr>
        <p:spPr>
          <a:xfrm>
            <a:off x="9224814" y="3860220"/>
            <a:ext cx="2566133" cy="600612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algn="ctr" defTabSz="520663">
              <a:lnSpc>
                <a:spcPct val="80000"/>
              </a:lnSpc>
            </a:pPr>
            <a:r>
              <a:rPr lang="de-DE" sz="2000" b="1" dirty="0">
                <a:solidFill>
                  <a:srgbClr val="608D26"/>
                </a:solidFill>
                <a:latin typeface="DIN Condensed Bold"/>
                <a:cs typeface="DIN Condensed Bold"/>
              </a:rPr>
              <a:t>EXPERIMENTOS DE CAMPO </a:t>
            </a:r>
          </a:p>
        </p:txBody>
      </p:sp>
      <p:sp>
        <p:nvSpPr>
          <p:cNvPr id="33" name="CasellaDiTesto 32"/>
          <p:cNvSpPr txBox="1"/>
          <p:nvPr/>
        </p:nvSpPr>
        <p:spPr>
          <a:xfrm>
            <a:off x="4339130" y="3904062"/>
            <a:ext cx="1780392" cy="354329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algn="ctr" defTabSz="520663">
              <a:lnSpc>
                <a:spcPct val="80000"/>
              </a:lnSpc>
            </a:pPr>
            <a:r>
              <a:rPr lang="de-DE" sz="2000" b="1" dirty="0">
                <a:solidFill>
                  <a:srgbClr val="608D26"/>
                </a:solidFill>
                <a:latin typeface="DIN Condensed Bold"/>
                <a:cs typeface="DIN Condensed Bold"/>
              </a:rPr>
              <a:t>FENÔMICA</a:t>
            </a:r>
            <a:endParaRPr lang="de-DE" sz="2000" b="1" dirty="0">
              <a:solidFill>
                <a:prstClr val="black"/>
              </a:solidFill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2096011" y="3860220"/>
            <a:ext cx="1780392" cy="354329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algn="ctr" defTabSz="520663">
              <a:lnSpc>
                <a:spcPct val="80000"/>
              </a:lnSpc>
            </a:pPr>
            <a:r>
              <a:rPr lang="de-DE" sz="2000" b="1" dirty="0">
                <a:solidFill>
                  <a:srgbClr val="608D26"/>
                </a:solidFill>
                <a:latin typeface="DIN Condensed Bold"/>
                <a:cs typeface="DIN Condensed Bold"/>
              </a:rPr>
              <a:t>GENÔMICA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24" name="Rettangolo 23"/>
          <p:cNvSpPr/>
          <p:nvPr/>
        </p:nvSpPr>
        <p:spPr>
          <a:xfrm>
            <a:off x="9267704" y="4402567"/>
            <a:ext cx="1942469" cy="661848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 defTabSz="574176"/>
            <a:r>
              <a:rPr lang="it-IT" sz="1200" dirty="0">
                <a:solidFill>
                  <a:srgbClr val="083D31"/>
                </a:solidFill>
                <a:latin typeface="DIN-Light"/>
              </a:rPr>
              <a:t>Em colaboração com os mais imprtantes centros de pesquisa no mundo</a:t>
            </a:r>
          </a:p>
        </p:txBody>
      </p:sp>
      <p:pic>
        <p:nvPicPr>
          <p:cNvPr id="28" name="Picture 2"/>
          <p:cNvPicPr/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58"/>
          <a:stretch/>
        </p:blipFill>
        <p:spPr bwMode="auto">
          <a:xfrm>
            <a:off x="2575849" y="4208613"/>
            <a:ext cx="739319" cy="260479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E084D9-C714-7645-B740-7999AECFF46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0" y="685800"/>
            <a:ext cx="13444538" cy="634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831" tIns="50415" rIns="100831" bIns="50415" rtlCol="0" anchor="ctr"/>
          <a:lstStyle/>
          <a:p>
            <a:pPr algn="ctr" defTabSz="520663"/>
            <a:r>
              <a:rPr lang="it-IT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26" name="Rettangolo 25"/>
          <p:cNvSpPr/>
          <p:nvPr/>
        </p:nvSpPr>
        <p:spPr>
          <a:xfrm flipV="1">
            <a:off x="0" y="6692873"/>
            <a:ext cx="13444538" cy="692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831" tIns="50415" rIns="100831" bIns="50415" rtlCol="0" anchor="ctr"/>
          <a:lstStyle/>
          <a:p>
            <a:pPr algn="ctr" defTabSz="520663"/>
            <a:r>
              <a:rPr lang="it-IT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2372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sellaDiTesto 19"/>
          <p:cNvSpPr txBox="1"/>
          <p:nvPr/>
        </p:nvSpPr>
        <p:spPr>
          <a:xfrm>
            <a:off x="1991260" y="187206"/>
            <a:ext cx="7967855" cy="576995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defTabSz="574176"/>
            <a:r>
              <a:rPr lang="it-IT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DIN-Light"/>
                <a:cs typeface="DIN Alternate Bold"/>
              </a:rPr>
              <a:t>A</a:t>
            </a:r>
            <a:r>
              <a:rPr lang="it-IT" sz="3100" dirty="0">
                <a:solidFill>
                  <a:prstClr val="black">
                    <a:lumMod val="50000"/>
                    <a:lumOff val="50000"/>
                  </a:prstClr>
                </a:solidFill>
                <a:latin typeface="DIN Alternate Bold"/>
                <a:cs typeface="DIN Alternate Bold"/>
              </a:rPr>
              <a:t> REVOLUCIONÁRIA FORMULA DO</a:t>
            </a:r>
            <a:endParaRPr lang="it-IT" sz="2200" dirty="0">
              <a:solidFill>
                <a:prstClr val="black">
                  <a:lumMod val="50000"/>
                  <a:lumOff val="50000"/>
                </a:prstClr>
              </a:solidFill>
              <a:latin typeface="DIN-Light"/>
              <a:cs typeface="DIN-Light"/>
            </a:endParaRPr>
          </a:p>
        </p:txBody>
      </p:sp>
      <p:pic>
        <p:nvPicPr>
          <p:cNvPr id="17" name="Immagine 16" descr="logo_yeldon.ps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592" y="268602"/>
            <a:ext cx="1288118" cy="381157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1961286" y="949833"/>
            <a:ext cx="9481905" cy="529478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defTabSz="574176">
              <a:lnSpc>
                <a:spcPct val="90000"/>
              </a:lnSpc>
            </a:pPr>
            <a:r>
              <a:rPr lang="en-US" sz="3100" b="1" dirty="0">
                <a:solidFill>
                  <a:srgbClr val="163D28"/>
                </a:solidFill>
                <a:latin typeface="DIN-Black"/>
                <a:cs typeface="DIN-Black"/>
              </a:rPr>
              <a:t>UMA INÉDITA COMBINAÇÃO DE EXTRATOS!</a:t>
            </a: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4894" y="1573208"/>
            <a:ext cx="9486855" cy="5137242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1961288" y="3316392"/>
            <a:ext cx="9636236" cy="1025440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defTabSz="520663"/>
            <a:r>
              <a:rPr lang="pt-BR" sz="2000" dirty="0">
                <a:solidFill>
                  <a:srgbClr val="608D26"/>
                </a:solidFill>
                <a:latin typeface="DIN-Light"/>
              </a:rPr>
              <a:t>MAIS de 65% da composição sobre uma BASE seca, é caracterizada por uma seleção de extratos de três famílias de plantas e com </a:t>
            </a:r>
            <a:r>
              <a:rPr lang="pt-BR" sz="2000" b="1" dirty="0">
                <a:solidFill>
                  <a:srgbClr val="608D26"/>
                </a:solidFill>
                <a:latin typeface="DIN-Light"/>
              </a:rPr>
              <a:t>Micronutrientes Mn, Zn e </a:t>
            </a:r>
            <a:r>
              <a:rPr lang="pt-BR" sz="2000" b="1" dirty="0" err="1">
                <a:solidFill>
                  <a:srgbClr val="608D26"/>
                </a:solidFill>
                <a:latin typeface="DIN-Light"/>
              </a:rPr>
              <a:t>Mo</a:t>
            </a:r>
            <a:r>
              <a:rPr lang="pt-BR" sz="2000" dirty="0">
                <a:solidFill>
                  <a:srgbClr val="608D26"/>
                </a:solidFill>
                <a:latin typeface="DIN-Light"/>
              </a:rPr>
              <a:t>.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2029421" y="5922675"/>
            <a:ext cx="2190287" cy="809774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algn="ctr" defTabSz="520663"/>
            <a:r>
              <a:rPr lang="nl-NL" sz="1600" b="1" dirty="0">
                <a:solidFill>
                  <a:srgbClr val="B3CB85"/>
                </a:solidFill>
                <a:latin typeface="DIN Condensed Bold"/>
                <a:cs typeface="DIN Condensed Bold"/>
              </a:rPr>
              <a:t>FUCACEAE </a:t>
            </a:r>
            <a:r>
              <a:rPr lang="nl-NL" sz="1400" b="1" dirty="0">
                <a:solidFill>
                  <a:srgbClr val="B3CB85"/>
                </a:solidFill>
                <a:latin typeface="DIN Condensed Bold"/>
                <a:cs typeface="DIN Condensed Bold"/>
              </a:rPr>
              <a:t>(Seaweeds) </a:t>
            </a:r>
          </a:p>
          <a:p>
            <a:pPr algn="ctr" defTabSz="520663"/>
            <a:endParaRPr lang="it-IT" sz="1600" b="1" dirty="0">
              <a:solidFill>
                <a:srgbClr val="B3CB85"/>
              </a:solidFill>
              <a:latin typeface="DIN Condensed Bold"/>
              <a:cs typeface="DIN Condensed Bold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4428131" y="5922676"/>
            <a:ext cx="1436756" cy="348036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algn="ctr" defTabSz="520663"/>
            <a:r>
              <a:rPr lang="de-DE" sz="1600" b="1" dirty="0">
                <a:solidFill>
                  <a:srgbClr val="B3CB85"/>
                </a:solidFill>
                <a:latin typeface="DIN Condensed Bold"/>
                <a:cs typeface="DIN Condensed Bold"/>
              </a:rPr>
              <a:t>POACEAE 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6093410" y="5922676"/>
            <a:ext cx="2327698" cy="348036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algn="ctr" defTabSz="520663"/>
            <a:r>
              <a:rPr lang="de-DE" sz="1600" b="1" dirty="0">
                <a:solidFill>
                  <a:srgbClr val="B3CB85"/>
                </a:solidFill>
                <a:latin typeface="DIN Condensed Bold"/>
                <a:cs typeface="DIN Condensed Bold"/>
              </a:rPr>
              <a:t>CHENOPODIACEAE</a:t>
            </a:r>
            <a:r>
              <a:rPr lang="de-DE" sz="1600" b="1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27" name="Rettangolo 26"/>
          <p:cNvSpPr/>
          <p:nvPr/>
        </p:nvSpPr>
        <p:spPr>
          <a:xfrm>
            <a:off x="8376654" y="4454820"/>
            <a:ext cx="3066537" cy="1717410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 defTabSz="520663"/>
            <a:r>
              <a:rPr lang="pt-BR" sz="1500" dirty="0">
                <a:solidFill>
                  <a:srgbClr val="194433"/>
                </a:solidFill>
                <a:latin typeface="DIN-Light"/>
              </a:rPr>
              <a:t>Após uma rigorosa seleção de plantas diferentes, nós selecionamos essas 3 famílias onde identificamos as plantas com alto teor de substâncias que pesquisamos.</a:t>
            </a:r>
          </a:p>
          <a:p>
            <a:pPr defTabSz="520663"/>
            <a:endParaRPr lang="it-IT" sz="1500" dirty="0">
              <a:solidFill>
                <a:srgbClr val="194433"/>
              </a:solidFill>
              <a:latin typeface="DIN-Light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0" y="685800"/>
            <a:ext cx="13444538" cy="634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831" tIns="50415" rIns="100831" bIns="50415" rtlCol="0" anchor="ctr"/>
          <a:lstStyle/>
          <a:p>
            <a:pPr algn="ctr" defTabSz="520663"/>
            <a:r>
              <a:rPr lang="it-IT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15" name="Rettangolo 14"/>
          <p:cNvSpPr/>
          <p:nvPr/>
        </p:nvSpPr>
        <p:spPr>
          <a:xfrm flipV="1">
            <a:off x="0" y="6692873"/>
            <a:ext cx="13444538" cy="692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831" tIns="50415" rIns="100831" bIns="50415" rtlCol="0" anchor="ctr"/>
          <a:lstStyle/>
          <a:p>
            <a:pPr algn="ctr" defTabSz="520663"/>
            <a:r>
              <a:rPr lang="it-IT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09557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25"/>
          <p:cNvSpPr/>
          <p:nvPr/>
        </p:nvSpPr>
        <p:spPr>
          <a:xfrm>
            <a:off x="0" y="685800"/>
            <a:ext cx="13444538" cy="634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831" tIns="50415" rIns="100831" bIns="50415" rtlCol="0" anchor="ctr"/>
          <a:lstStyle/>
          <a:p>
            <a:pPr algn="ctr" defTabSz="520663"/>
            <a:r>
              <a:rPr lang="it-IT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2036619" y="1211299"/>
            <a:ext cx="9880789" cy="2502224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 defTabSz="520663"/>
            <a:r>
              <a:rPr lang="pt-BR" sz="1800" dirty="0">
                <a:solidFill>
                  <a:srgbClr val="083D31"/>
                </a:solidFill>
                <a:latin typeface="DIN-Light"/>
              </a:rPr>
              <a:t>Sequenciamento de Última Geração (NGS) nos permitiu detectar genes expressos,</a:t>
            </a:r>
          </a:p>
          <a:p>
            <a:pPr defTabSz="520663"/>
            <a:r>
              <a:rPr lang="pt-BR" sz="1800" dirty="0">
                <a:solidFill>
                  <a:srgbClr val="083D31"/>
                </a:solidFill>
                <a:latin typeface="DIN-Light"/>
              </a:rPr>
              <a:t>relacionados ao aumento da produtividade das plantas, diretamente no milho e na soja.</a:t>
            </a:r>
          </a:p>
          <a:p>
            <a:pPr defTabSz="520663"/>
            <a:r>
              <a:rPr lang="pt-BR" sz="1800" dirty="0">
                <a:solidFill>
                  <a:srgbClr val="083D31"/>
                </a:solidFill>
                <a:latin typeface="DIN-Light"/>
              </a:rPr>
              <a:t>Graças a essa tecnologia, explicamos o modo de ação do </a:t>
            </a:r>
            <a:r>
              <a:rPr lang="pt-BR" sz="1800" dirty="0" err="1">
                <a:solidFill>
                  <a:srgbClr val="083D31"/>
                </a:solidFill>
                <a:latin typeface="DIN-Light"/>
              </a:rPr>
              <a:t>YieldOn</a:t>
            </a:r>
            <a:r>
              <a:rPr lang="pt-BR" sz="1800" dirty="0">
                <a:solidFill>
                  <a:srgbClr val="083D31"/>
                </a:solidFill>
                <a:latin typeface="DIN-Light"/>
              </a:rPr>
              <a:t> no nível molecular;</a:t>
            </a:r>
          </a:p>
          <a:p>
            <a:pPr defTabSz="520663"/>
            <a:r>
              <a:rPr lang="pt-BR" sz="1800" dirty="0">
                <a:solidFill>
                  <a:srgbClr val="083D31"/>
                </a:solidFill>
                <a:latin typeface="DIN-Light"/>
              </a:rPr>
              <a:t>O </a:t>
            </a:r>
            <a:r>
              <a:rPr lang="pt-BR" sz="1800" dirty="0" err="1">
                <a:solidFill>
                  <a:srgbClr val="083D31"/>
                </a:solidFill>
                <a:latin typeface="DIN-Light"/>
              </a:rPr>
              <a:t>YieldOn</a:t>
            </a:r>
            <a:r>
              <a:rPr lang="pt-BR" sz="1800" dirty="0">
                <a:solidFill>
                  <a:srgbClr val="083D31"/>
                </a:solidFill>
                <a:latin typeface="DIN-Light"/>
              </a:rPr>
              <a:t> é capaz de aumentar a produtividade da planta através:</a:t>
            </a:r>
          </a:p>
          <a:p>
            <a:pPr defTabSz="520663"/>
            <a:endParaRPr lang="en-US" sz="1200" dirty="0">
              <a:solidFill>
                <a:srgbClr val="58595B"/>
              </a:solidFill>
              <a:latin typeface="DIN-Light"/>
            </a:endParaRPr>
          </a:p>
          <a:p>
            <a:pPr defTabSz="520663"/>
            <a:r>
              <a:rPr lang="en-US" sz="1800" b="1" dirty="0">
                <a:solidFill>
                  <a:srgbClr val="608D26"/>
                </a:solidFill>
                <a:latin typeface="DIN-Bold"/>
              </a:rPr>
              <a:t>1. </a:t>
            </a:r>
            <a:r>
              <a:rPr lang="en-US" sz="1800" b="1" dirty="0" err="1">
                <a:solidFill>
                  <a:srgbClr val="608D26"/>
                </a:solidFill>
                <a:latin typeface="DIN-Bold"/>
              </a:rPr>
              <a:t>Melhor</a:t>
            </a:r>
            <a:r>
              <a:rPr lang="en-US" sz="1800" b="1" dirty="0">
                <a:solidFill>
                  <a:srgbClr val="608D26"/>
                </a:solidFill>
                <a:latin typeface="DIN-Bold"/>
              </a:rPr>
              <a:t> </a:t>
            </a:r>
            <a:r>
              <a:rPr lang="en-US" sz="1800" b="1" dirty="0" err="1">
                <a:solidFill>
                  <a:srgbClr val="608D26"/>
                </a:solidFill>
                <a:latin typeface="DIN-Bold"/>
              </a:rPr>
              <a:t>transporte</a:t>
            </a:r>
            <a:r>
              <a:rPr lang="en-US" sz="1800" b="1" dirty="0">
                <a:solidFill>
                  <a:srgbClr val="608D26"/>
                </a:solidFill>
                <a:latin typeface="DIN-Bold"/>
              </a:rPr>
              <a:t> de </a:t>
            </a:r>
            <a:r>
              <a:rPr lang="en-US" sz="1800" b="1" dirty="0" err="1">
                <a:solidFill>
                  <a:srgbClr val="608D26"/>
                </a:solidFill>
                <a:latin typeface="DIN-Bold"/>
              </a:rPr>
              <a:t>açúcares</a:t>
            </a:r>
            <a:r>
              <a:rPr lang="en-US" sz="1800" b="1" dirty="0">
                <a:solidFill>
                  <a:srgbClr val="608D26"/>
                </a:solidFill>
                <a:latin typeface="DIN-Bold"/>
              </a:rPr>
              <a:t> e </a:t>
            </a:r>
            <a:r>
              <a:rPr lang="en-US" sz="1800" b="1" dirty="0" err="1">
                <a:solidFill>
                  <a:srgbClr val="608D26"/>
                </a:solidFill>
                <a:latin typeface="DIN-Bold"/>
              </a:rPr>
              <a:t>nutrientes</a:t>
            </a:r>
            <a:endParaRPr lang="en-US" sz="1800" b="1" dirty="0">
              <a:solidFill>
                <a:srgbClr val="608D26"/>
              </a:solidFill>
              <a:latin typeface="DIN-Bold"/>
            </a:endParaRPr>
          </a:p>
          <a:p>
            <a:pPr defTabSz="520663"/>
            <a:r>
              <a:rPr lang="en-US" sz="1800" b="1" dirty="0">
                <a:solidFill>
                  <a:srgbClr val="608D26"/>
                </a:solidFill>
                <a:latin typeface="DIN-Bold"/>
              </a:rPr>
              <a:t>2. </a:t>
            </a:r>
            <a:r>
              <a:rPr lang="en-US" sz="1800" b="1" dirty="0" err="1">
                <a:solidFill>
                  <a:srgbClr val="608D26"/>
                </a:solidFill>
                <a:latin typeface="DIN-Bold"/>
              </a:rPr>
              <a:t>Promoção</a:t>
            </a:r>
            <a:r>
              <a:rPr lang="en-US" sz="1800" b="1" dirty="0">
                <a:solidFill>
                  <a:srgbClr val="608D26"/>
                </a:solidFill>
                <a:latin typeface="DIN-Bold"/>
              </a:rPr>
              <a:t> de </a:t>
            </a:r>
            <a:r>
              <a:rPr lang="en-US" sz="1800" b="1" dirty="0" err="1">
                <a:solidFill>
                  <a:srgbClr val="608D26"/>
                </a:solidFill>
                <a:latin typeface="DIN-Bold"/>
              </a:rPr>
              <a:t>divisão</a:t>
            </a:r>
            <a:r>
              <a:rPr lang="en-US" sz="1800" b="1" dirty="0">
                <a:solidFill>
                  <a:srgbClr val="608D26"/>
                </a:solidFill>
                <a:latin typeface="DIN-Bold"/>
              </a:rPr>
              <a:t> </a:t>
            </a:r>
            <a:r>
              <a:rPr lang="en-US" sz="1800" b="1" dirty="0" err="1">
                <a:solidFill>
                  <a:srgbClr val="608D26"/>
                </a:solidFill>
                <a:latin typeface="DIN-Bold"/>
              </a:rPr>
              <a:t>celular</a:t>
            </a:r>
            <a:r>
              <a:rPr lang="en-US" sz="1800" b="1" dirty="0">
                <a:solidFill>
                  <a:srgbClr val="608D26"/>
                </a:solidFill>
                <a:latin typeface="DIN-Bold"/>
              </a:rPr>
              <a:t> &gt; </a:t>
            </a:r>
            <a:r>
              <a:rPr lang="en-US" sz="1800" b="1" dirty="0" err="1">
                <a:solidFill>
                  <a:srgbClr val="608D26"/>
                </a:solidFill>
                <a:latin typeface="DIN-Bold"/>
              </a:rPr>
              <a:t>mais</a:t>
            </a:r>
            <a:r>
              <a:rPr lang="en-US" sz="1800" b="1" dirty="0">
                <a:solidFill>
                  <a:srgbClr val="608D26"/>
                </a:solidFill>
                <a:latin typeface="DIN-Bold"/>
              </a:rPr>
              <a:t> </a:t>
            </a:r>
            <a:r>
              <a:rPr lang="en-US" sz="1800" b="1" dirty="0" err="1">
                <a:solidFill>
                  <a:srgbClr val="608D26"/>
                </a:solidFill>
                <a:latin typeface="DIN-Bold"/>
              </a:rPr>
              <a:t>sementes</a:t>
            </a:r>
            <a:r>
              <a:rPr lang="en-US" sz="1800" b="1" dirty="0">
                <a:solidFill>
                  <a:srgbClr val="608D26"/>
                </a:solidFill>
                <a:latin typeface="DIN-Bold"/>
              </a:rPr>
              <a:t> e </a:t>
            </a:r>
            <a:r>
              <a:rPr lang="en-US" sz="1800" b="1" dirty="0" err="1">
                <a:solidFill>
                  <a:srgbClr val="608D26"/>
                </a:solidFill>
                <a:latin typeface="DIN-Bold"/>
              </a:rPr>
              <a:t>maiores</a:t>
            </a:r>
            <a:endParaRPr lang="en-US" sz="1800" b="1" dirty="0">
              <a:solidFill>
                <a:srgbClr val="608D26"/>
              </a:solidFill>
              <a:latin typeface="DIN-Bold"/>
            </a:endParaRPr>
          </a:p>
          <a:p>
            <a:pPr defTabSz="520663"/>
            <a:r>
              <a:rPr lang="en-US" sz="1800" b="1" dirty="0">
                <a:solidFill>
                  <a:srgbClr val="608D26"/>
                </a:solidFill>
                <a:latin typeface="DIN-Bold"/>
              </a:rPr>
              <a:t>3. </a:t>
            </a:r>
            <a:r>
              <a:rPr lang="pt-BR" sz="1800" b="1" dirty="0">
                <a:solidFill>
                  <a:srgbClr val="608D26"/>
                </a:solidFill>
                <a:latin typeface="DIN-Bold"/>
              </a:rPr>
              <a:t>Biossíntese e transporte de ácidos graxos (observado na soja)</a:t>
            </a:r>
          </a:p>
          <a:p>
            <a:pPr defTabSz="520663"/>
            <a:endParaRPr lang="it-IT" sz="1800" dirty="0">
              <a:solidFill>
                <a:srgbClr val="608D26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3" b="1"/>
          <a:stretch/>
        </p:blipFill>
        <p:spPr>
          <a:xfrm>
            <a:off x="2036619" y="3477126"/>
            <a:ext cx="9392400" cy="3171388"/>
          </a:xfrm>
          <a:prstGeom prst="rect">
            <a:avLst/>
          </a:prstGeom>
        </p:spPr>
      </p:pic>
      <p:grpSp>
        <p:nvGrpSpPr>
          <p:cNvPr id="6" name="Gruppo 5"/>
          <p:cNvGrpSpPr/>
          <p:nvPr/>
        </p:nvGrpSpPr>
        <p:grpSpPr>
          <a:xfrm>
            <a:off x="7705566" y="3539066"/>
            <a:ext cx="3425327" cy="484614"/>
            <a:chOff x="6293791" y="3539065"/>
            <a:chExt cx="3425462" cy="484613"/>
          </a:xfrm>
        </p:grpSpPr>
        <p:sp>
          <p:nvSpPr>
            <p:cNvPr id="22" name="Rettangolo 21"/>
            <p:cNvSpPr/>
            <p:nvPr/>
          </p:nvSpPr>
          <p:spPr>
            <a:xfrm>
              <a:off x="6293791" y="3577073"/>
              <a:ext cx="3425462" cy="4466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20663">
                <a:lnSpc>
                  <a:spcPct val="80000"/>
                </a:lnSpc>
              </a:pPr>
              <a:r>
                <a:rPr lang="pt-BR" sz="1400" dirty="0">
                  <a:solidFill>
                    <a:srgbClr val="608D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SEQUÊNCIA DO GENOMA DE REFERÊNCIA</a:t>
              </a:r>
              <a:endParaRPr lang="it-IT" sz="1400" dirty="0">
                <a:solidFill>
                  <a:srgbClr val="608D2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ttangolo 22"/>
            <p:cNvSpPr/>
            <p:nvPr/>
          </p:nvSpPr>
          <p:spPr>
            <a:xfrm>
              <a:off x="6293791" y="3539065"/>
              <a:ext cx="3425462" cy="423334"/>
            </a:xfrm>
            <a:prstGeom prst="rect">
              <a:avLst/>
            </a:prstGeom>
            <a:noFill/>
            <a:ln>
              <a:solidFill>
                <a:srgbClr val="608D2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20663"/>
              <a:endParaRPr lang="it-IT">
                <a:solidFill>
                  <a:srgbClr val="083D31"/>
                </a:solidFill>
              </a:endParaRPr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2181481" y="6026791"/>
            <a:ext cx="9102676" cy="651666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defTabSz="520663">
              <a:lnSpc>
                <a:spcPct val="90000"/>
              </a:lnSpc>
            </a:pPr>
            <a:r>
              <a:rPr lang="pt-BR" sz="1300" dirty="0">
                <a:solidFill>
                  <a:srgbClr val="083D31"/>
                </a:solidFill>
                <a:latin typeface="DIN-Light"/>
              </a:rPr>
              <a:t>Plantas tratadas com </a:t>
            </a:r>
            <a:r>
              <a:rPr lang="pt-BR" sz="1300" dirty="0" err="1">
                <a:solidFill>
                  <a:srgbClr val="083D31"/>
                </a:solidFill>
                <a:latin typeface="DIN-Light"/>
              </a:rPr>
              <a:t>YieldOn</a:t>
            </a:r>
            <a:r>
              <a:rPr lang="pt-BR" sz="1300" dirty="0">
                <a:solidFill>
                  <a:srgbClr val="083D31"/>
                </a:solidFill>
                <a:latin typeface="DIN-Light"/>
              </a:rPr>
              <a:t> foram comparadas a plantas de controle não tratadas usando Sequenciamento de Última Geração (NGS)&gt; Isso resultou na identificação em </a:t>
            </a:r>
            <a:r>
              <a:rPr lang="pt-BR" sz="1300" b="1" dirty="0">
                <a:solidFill>
                  <a:srgbClr val="083D31"/>
                </a:solidFill>
                <a:latin typeface="DIN-Light"/>
              </a:rPr>
              <a:t>949 genes diferencialmente expressos para milho e 134 para soja</a:t>
            </a:r>
            <a:r>
              <a:rPr lang="pt-BR" sz="1300" dirty="0">
                <a:solidFill>
                  <a:srgbClr val="083D31"/>
                </a:solidFill>
                <a:latin typeface="DIN-Light"/>
              </a:rPr>
              <a:t>.</a:t>
            </a:r>
            <a:endParaRPr lang="it-IT" sz="1300" dirty="0">
              <a:solidFill>
                <a:srgbClr val="083D31"/>
              </a:solidFill>
              <a:latin typeface="DIN-Light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991261" y="187206"/>
            <a:ext cx="6736930" cy="532731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defTabSz="520663"/>
            <a:r>
              <a:rPr lang="it-IT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DIN Alternate Bold"/>
                <a:cs typeface="DIN-Light"/>
              </a:rPr>
              <a:t>NEXT GENERATION SEQUENCING</a:t>
            </a:r>
            <a:endParaRPr lang="it-IT" sz="2000" dirty="0">
              <a:solidFill>
                <a:prstClr val="black">
                  <a:lumMod val="50000"/>
                  <a:lumOff val="50000"/>
                </a:prstClr>
              </a:solidFill>
              <a:latin typeface="DIN-Light"/>
              <a:cs typeface="DIN-Light"/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662" y="-58649"/>
            <a:ext cx="3367608" cy="1278014"/>
          </a:xfrm>
          <a:prstGeom prst="rect">
            <a:avLst/>
          </a:prstGeom>
        </p:spPr>
      </p:pic>
      <p:sp>
        <p:nvSpPr>
          <p:cNvPr id="24" name="CasellaDiTesto 23"/>
          <p:cNvSpPr txBox="1"/>
          <p:nvPr/>
        </p:nvSpPr>
        <p:spPr>
          <a:xfrm>
            <a:off x="2036618" y="690722"/>
            <a:ext cx="8934105" cy="614776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defTabSz="520663">
              <a:lnSpc>
                <a:spcPts val="3999"/>
              </a:lnSpc>
            </a:pPr>
            <a:r>
              <a:rPr lang="it-IT" sz="1800" b="1" dirty="0">
                <a:solidFill>
                  <a:prstClr val="black">
                    <a:lumMod val="50000"/>
                    <a:lumOff val="50000"/>
                  </a:prstClr>
                </a:solidFill>
                <a:latin typeface="DIN-Light"/>
                <a:cs typeface="DIN-Light"/>
              </a:rPr>
              <a:t>COMO                           AUMENTA PRODUTIVIDADE?</a:t>
            </a:r>
          </a:p>
        </p:txBody>
      </p:sp>
      <p:pic>
        <p:nvPicPr>
          <p:cNvPr id="25" name="Immagine 24" descr="logo_yeldon.psd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6721" y="840556"/>
            <a:ext cx="1071633" cy="317099"/>
          </a:xfrm>
          <a:prstGeom prst="rect">
            <a:avLst/>
          </a:prstGeom>
        </p:spPr>
      </p:pic>
      <p:pic>
        <p:nvPicPr>
          <p:cNvPr id="20" name="Immagine 19" descr="infografica33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5020" y="135555"/>
            <a:ext cx="968420" cy="968456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840" t="73598" r="26517" b="20006"/>
          <a:stretch/>
        </p:blipFill>
        <p:spPr>
          <a:xfrm>
            <a:off x="8540062" y="378686"/>
            <a:ext cx="440588" cy="164294"/>
          </a:xfrm>
          <a:prstGeom prst="rect">
            <a:avLst/>
          </a:prstGeom>
        </p:spPr>
      </p:pic>
      <p:sp>
        <p:nvSpPr>
          <p:cNvPr id="28" name="Rettangolo 27"/>
          <p:cNvSpPr/>
          <p:nvPr/>
        </p:nvSpPr>
        <p:spPr>
          <a:xfrm flipV="1">
            <a:off x="0" y="6692873"/>
            <a:ext cx="13444538" cy="692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831" tIns="50415" rIns="100831" bIns="50415" rtlCol="0" anchor="ctr"/>
          <a:lstStyle/>
          <a:p>
            <a:pPr algn="ctr" defTabSz="520663"/>
            <a:r>
              <a:rPr lang="it-IT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762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9"/>
          <p:cNvSpPr/>
          <p:nvPr/>
        </p:nvSpPr>
        <p:spPr>
          <a:xfrm>
            <a:off x="0" y="685800"/>
            <a:ext cx="13444538" cy="634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831" tIns="50415" rIns="100831" bIns="50415" rtlCol="0" anchor="ctr"/>
          <a:lstStyle/>
          <a:p>
            <a:pPr algn="ctr" defTabSz="520663"/>
            <a:r>
              <a:rPr lang="it-IT" dirty="0">
                <a:solidFill>
                  <a:prstClr val="white"/>
                </a:solidFill>
              </a:rPr>
              <a:t> </a:t>
            </a: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5157" y="1503803"/>
            <a:ext cx="2514494" cy="4984682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271644" y="758570"/>
            <a:ext cx="10103287" cy="600330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 defTabSz="520663">
              <a:lnSpc>
                <a:spcPct val="90000"/>
              </a:lnSpc>
            </a:pPr>
            <a:r>
              <a:rPr lang="pt-BR" sz="1800" dirty="0">
                <a:solidFill>
                  <a:prstClr val="black">
                    <a:lumMod val="50000"/>
                    <a:lumOff val="50000"/>
                  </a:prstClr>
                </a:solidFill>
                <a:latin typeface="DIN Alternate Bold"/>
                <a:cs typeface="DIN Alternate Bold"/>
              </a:rPr>
              <a:t>MODO DE AÇÃO:</a:t>
            </a:r>
          </a:p>
          <a:p>
            <a:pPr defTabSz="520663">
              <a:lnSpc>
                <a:spcPct val="90000"/>
              </a:lnSpc>
            </a:pPr>
            <a:r>
              <a:rPr lang="pt-BR" sz="1800" b="1" dirty="0">
                <a:solidFill>
                  <a:srgbClr val="083D31"/>
                </a:solidFill>
                <a:latin typeface="DIN-Bold"/>
              </a:rPr>
              <a:t>1- MELHORA O TRANSPORTE DE AÇÚCARES E NUTRIENTES → Melhora a absorção</a:t>
            </a:r>
            <a:endParaRPr lang="en-US" sz="1800" b="1" dirty="0">
              <a:solidFill>
                <a:srgbClr val="083D31"/>
              </a:solidFill>
              <a:latin typeface="DIN-Bold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1225516" y="5402419"/>
            <a:ext cx="8268417" cy="1221873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1300" dirty="0">
                <a:solidFill>
                  <a:srgbClr val="083D31"/>
                </a:solidFill>
                <a:latin typeface="DIN-Light"/>
              </a:rPr>
              <a:t>Macro e micro nutrientes específicos são essenciais para o metabolismo e desenvolvimento das plantas. Um balanço/conteúdo ótimo desses elementos aumenta a produtividade da cultura, enquanto que a deficiência diminui a produção e a qualidade dos grãos (Li et al., 2013).</a:t>
            </a:r>
          </a:p>
          <a:p>
            <a:pPr>
              <a:lnSpc>
                <a:spcPct val="90000"/>
              </a:lnSpc>
            </a:pPr>
            <a:r>
              <a:rPr lang="pt-BR" sz="1300" b="1" dirty="0">
                <a:solidFill>
                  <a:srgbClr val="083D31"/>
                </a:solidFill>
                <a:latin typeface="DIN-Bold"/>
              </a:rPr>
              <a:t>O </a:t>
            </a:r>
            <a:r>
              <a:rPr lang="pt-BR" sz="1300" b="1" dirty="0" err="1">
                <a:solidFill>
                  <a:srgbClr val="083D31"/>
                </a:solidFill>
                <a:latin typeface="DIN-Bold"/>
              </a:rPr>
              <a:t>YieldON</a:t>
            </a:r>
            <a:r>
              <a:rPr lang="pt-BR" sz="1300" b="1" dirty="0">
                <a:solidFill>
                  <a:srgbClr val="083D31"/>
                </a:solidFill>
                <a:latin typeface="DIN-Bold"/>
              </a:rPr>
              <a:t> melhora a captação e o transporte do nitrato e dos micronutrientes Zn e Fe, e ao mesmo tempo aumenta a eficiência do uso de fosfato.</a:t>
            </a:r>
            <a:endParaRPr lang="it-IT" sz="1300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20663"/>
            <a:endParaRPr lang="it-IT" sz="1300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 descr="infografica19.ps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2007" y="1817387"/>
            <a:ext cx="2802217" cy="2955521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2036619" y="712851"/>
            <a:ext cx="9406574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831" tIns="50415" rIns="100831" bIns="50415" rtlCol="0" anchor="ctr"/>
          <a:lstStyle/>
          <a:p>
            <a:pPr algn="ctr" defTabSz="520663"/>
            <a:r>
              <a:rPr lang="it-IT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2036619" y="712851"/>
            <a:ext cx="9406574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831" tIns="50415" rIns="100831" bIns="50415" rtlCol="0" anchor="ctr"/>
          <a:lstStyle/>
          <a:p>
            <a:pPr algn="ctr" defTabSz="520663"/>
            <a:r>
              <a:rPr lang="it-IT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991261" y="187206"/>
            <a:ext cx="6736930" cy="532731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defTabSz="520663"/>
            <a:r>
              <a:rPr lang="it-IT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DIN Alternate Bold"/>
                <a:cs typeface="DIN-Light"/>
              </a:rPr>
              <a:t>NEXT GENERATION SEQUENCING</a:t>
            </a:r>
            <a:endParaRPr lang="it-IT" sz="2000" dirty="0">
              <a:solidFill>
                <a:prstClr val="black">
                  <a:lumMod val="50000"/>
                  <a:lumOff val="50000"/>
                </a:prstClr>
              </a:solidFill>
              <a:latin typeface="DIN-Light"/>
              <a:cs typeface="DIN-Light"/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3551" y="-58649"/>
            <a:ext cx="3367608" cy="1278014"/>
          </a:xfrm>
          <a:prstGeom prst="rect">
            <a:avLst/>
          </a:prstGeom>
        </p:spPr>
      </p:pic>
      <p:pic>
        <p:nvPicPr>
          <p:cNvPr id="17" name="Immagine 16" descr="infografica33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0910" y="135555"/>
            <a:ext cx="968420" cy="968456"/>
          </a:xfrm>
          <a:prstGeom prst="rect">
            <a:avLst/>
          </a:prstGeom>
        </p:spPr>
      </p:pic>
      <p:sp>
        <p:nvSpPr>
          <p:cNvPr id="21" name="Rettangolo 20"/>
          <p:cNvSpPr/>
          <p:nvPr/>
        </p:nvSpPr>
        <p:spPr>
          <a:xfrm flipV="1">
            <a:off x="0" y="6692873"/>
            <a:ext cx="13444538" cy="692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831" tIns="50415" rIns="100831" bIns="50415" rtlCol="0" anchor="ctr"/>
          <a:lstStyle/>
          <a:p>
            <a:pPr algn="ctr" defTabSz="520663"/>
            <a:r>
              <a:rPr lang="it-IT" dirty="0">
                <a:solidFill>
                  <a:prstClr val="white"/>
                </a:solidFill>
              </a:rPr>
              <a:t> </a:t>
            </a:r>
          </a:p>
        </p:txBody>
      </p:sp>
      <p:graphicFrame>
        <p:nvGraphicFramePr>
          <p:cNvPr id="23" name="Tabella 14">
            <a:extLst>
              <a:ext uri="{FF2B5EF4-FFF2-40B4-BE49-F238E27FC236}">
                <a16:creationId xmlns:a16="http://schemas.microsoft.com/office/drawing/2014/main" id="{0FD65728-5F6E-453C-A0E2-CB9820815D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45088" y="1553549"/>
          <a:ext cx="7312180" cy="3829066"/>
        </p:xfrm>
        <a:graphic>
          <a:graphicData uri="http://schemas.openxmlformats.org/drawingml/2006/table">
            <a:tbl>
              <a:tblPr bandRow="1">
                <a:tableStyleId>{0505E3EF-67EA-436B-97B2-0124C06EBD24}</a:tableStyleId>
              </a:tblPr>
              <a:tblGrid>
                <a:gridCol w="1365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74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1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85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0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017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it-IT" sz="1300" u="none" strike="noStrike" dirty="0">
                          <a:solidFill>
                            <a:schemeClr val="bg1"/>
                          </a:solidFill>
                          <a:effectLst/>
                          <a:latin typeface="DIN Alternate Bold"/>
                          <a:cs typeface="DIN Alternate Bold"/>
                        </a:rPr>
                        <a:t>MODO DE AÇÃO</a:t>
                      </a:r>
                      <a:endParaRPr lang="it-IT" sz="1300" b="1" i="0" u="none" strike="noStrike" dirty="0">
                        <a:solidFill>
                          <a:schemeClr val="bg1"/>
                        </a:solidFill>
                        <a:effectLst/>
                        <a:latin typeface="DIN Alternate Bold"/>
                        <a:cs typeface="DIN Alternate Bold"/>
                      </a:endParaRPr>
                    </a:p>
                  </a:txBody>
                  <a:tcPr marL="6632" marR="6632" marT="6632" marB="0" anchor="ctr">
                    <a:solidFill>
                      <a:srgbClr val="083D3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it-IT" sz="1300" u="none" strike="noStrike" dirty="0">
                          <a:solidFill>
                            <a:schemeClr val="bg1"/>
                          </a:solidFill>
                          <a:effectLst/>
                          <a:latin typeface="DIN Alternate Bold"/>
                          <a:cs typeface="DIN Alternate Bold"/>
                        </a:rPr>
                        <a:t> GENE</a:t>
                      </a:r>
                      <a:r>
                        <a:rPr lang="it-IT" sz="1300" u="none" strike="noStrike" baseline="0" dirty="0">
                          <a:solidFill>
                            <a:schemeClr val="bg1"/>
                          </a:solidFill>
                          <a:effectLst/>
                          <a:latin typeface="DIN Alternate Bold"/>
                          <a:cs typeface="DIN Alternate Bold"/>
                        </a:rPr>
                        <a:t> RELACIONADO</a:t>
                      </a:r>
                      <a:endParaRPr lang="it-IT" sz="1300" b="1" i="0" u="none" strike="noStrike" dirty="0">
                        <a:solidFill>
                          <a:schemeClr val="bg1"/>
                        </a:solidFill>
                        <a:effectLst/>
                        <a:latin typeface="DIN Alternate Bold"/>
                        <a:cs typeface="DIN Alternate Bold"/>
                      </a:endParaRPr>
                    </a:p>
                  </a:txBody>
                  <a:tcPr marL="6632" marR="6632" marT="6632" marB="0" anchor="ctr">
                    <a:solidFill>
                      <a:srgbClr val="083D3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it-IT" sz="1300" u="none" strike="noStrike" dirty="0">
                          <a:solidFill>
                            <a:schemeClr val="bg1"/>
                          </a:solidFill>
                          <a:effectLst/>
                          <a:latin typeface="DIN Alternate Bold"/>
                          <a:cs typeface="DIN Alternate Bold"/>
                        </a:rPr>
                        <a:t>ATIVIDADE</a:t>
                      </a:r>
                      <a:endParaRPr lang="it-IT" sz="1300" b="1" i="0" u="none" strike="noStrike" dirty="0">
                        <a:solidFill>
                          <a:schemeClr val="bg1"/>
                        </a:solidFill>
                        <a:effectLst/>
                        <a:latin typeface="DIN Alternate Bold"/>
                        <a:cs typeface="DIN Alternate Bold"/>
                      </a:endParaRPr>
                    </a:p>
                  </a:txBody>
                  <a:tcPr marL="6632" marR="6632" marT="6632" marB="0" anchor="ctr">
                    <a:solidFill>
                      <a:srgbClr val="083D3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it-IT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DIN Alternate Bold"/>
                          <a:cs typeface="DIN Alternate Bold"/>
                        </a:rPr>
                        <a:t>SUPRA</a:t>
                      </a:r>
                    </a:p>
                  </a:txBody>
                  <a:tcPr marL="6632" marR="6632" marT="6632" marB="0" anchor="ctr">
                    <a:solidFill>
                      <a:srgbClr val="083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solidFill>
                            <a:schemeClr val="bg1"/>
                          </a:solidFill>
                          <a:effectLst/>
                          <a:latin typeface="DIN Alternate Bold"/>
                          <a:cs typeface="DIN Alternate Bold"/>
                        </a:rPr>
                        <a:t>REFERENCIAS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DIN Alternate Bold"/>
                        <a:cs typeface="DIN Alternate Bold"/>
                      </a:endParaRPr>
                    </a:p>
                  </a:txBody>
                  <a:tcPr marL="6632" marR="6632" marT="6632" marB="0" anchor="ctr">
                    <a:solidFill>
                      <a:srgbClr val="083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396">
                <a:tc rowSpan="7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dirty="0">
                          <a:solidFill>
                            <a:srgbClr val="083D31"/>
                          </a:solidFill>
                          <a:latin typeface="DIN-Regular"/>
                          <a:cs typeface="DIN-Regular"/>
                        </a:rPr>
                        <a:t>1. </a:t>
                      </a:r>
                      <a:r>
                        <a:rPr lang="en-US" sz="1300" b="1" dirty="0">
                          <a:solidFill>
                            <a:srgbClr val="163D28"/>
                          </a:solidFill>
                          <a:latin typeface="DIN-Black"/>
                          <a:cs typeface="DIN-Black"/>
                        </a:rPr>
                        <a:t>MELHORA O TRANSPORTE DE AÇÚCARES E NUTRIENTES </a:t>
                      </a:r>
                      <a:endParaRPr lang="it-IT" sz="1300" b="0" i="0" u="none" strike="noStrike" dirty="0">
                        <a:solidFill>
                          <a:srgbClr val="083D31"/>
                        </a:solidFill>
                        <a:effectLst/>
                        <a:latin typeface="DIN-Regular"/>
                        <a:cs typeface="DIN-Regular"/>
                      </a:endParaRPr>
                    </a:p>
                  </a:txBody>
                  <a:tcPr marL="6632" marR="6632" marT="6632" marB="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it-IT" sz="1300" b="0" i="0" u="none" strike="noStrike" dirty="0">
                          <a:solidFill>
                            <a:srgbClr val="083D31"/>
                          </a:solidFill>
                          <a:effectLst/>
                          <a:latin typeface="DIN-Regular"/>
                          <a:cs typeface="DIN-Regular"/>
                        </a:rPr>
                        <a:t>transportador de ferro zinco</a:t>
                      </a:r>
                    </a:p>
                  </a:txBody>
                  <a:tcPr marL="6632" marR="6632" marT="6632" marB="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pt-BR" sz="1300" b="0" i="0" u="none" strike="noStrike" dirty="0">
                          <a:solidFill>
                            <a:srgbClr val="083D31"/>
                          </a:solidFill>
                          <a:effectLst/>
                          <a:latin typeface="DIN-Regular"/>
                          <a:cs typeface="DIN-Regular"/>
                        </a:rPr>
                        <a:t>transporte e absorção de zinco e ferro</a:t>
                      </a:r>
                      <a:endParaRPr lang="en-US" sz="1300" b="0" i="0" u="none" strike="noStrike" dirty="0">
                        <a:solidFill>
                          <a:srgbClr val="083D31"/>
                        </a:solidFill>
                        <a:effectLst/>
                        <a:latin typeface="DIN-Regular"/>
                        <a:cs typeface="DIN-Regular"/>
                      </a:endParaRPr>
                    </a:p>
                  </a:txBody>
                  <a:tcPr marL="6632" marR="6632" marT="6632" marB="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it-IT" sz="1300" b="0" i="0" u="none" strike="noStrike" dirty="0">
                          <a:solidFill>
                            <a:srgbClr val="083D31"/>
                          </a:solidFill>
                          <a:effectLst/>
                          <a:latin typeface="DIN-Regular"/>
                          <a:cs typeface="DIN-Regular"/>
                        </a:rPr>
                        <a:t>27</a:t>
                      </a:r>
                    </a:p>
                  </a:txBody>
                  <a:tcPr marL="6632" marR="6632" marT="66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300" b="0" i="0" u="none" strike="noStrike" dirty="0">
                          <a:solidFill>
                            <a:srgbClr val="083D31"/>
                          </a:solidFill>
                          <a:effectLst/>
                          <a:latin typeface="DIN-Regular"/>
                          <a:cs typeface="DIN-Regular"/>
                        </a:rPr>
                        <a:t>Li, 2013</a:t>
                      </a:r>
                    </a:p>
                  </a:txBody>
                  <a:tcPr marL="6632" marR="6632" marT="663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396">
                <a:tc vMerge="1">
                  <a:txBody>
                    <a:bodyPr/>
                    <a:lstStyle/>
                    <a:p>
                      <a:pPr algn="ctr" fontAlgn="ctr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014" marR="6014" marT="601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it-IT" sz="1300" b="0" i="0" u="none" strike="noStrike" dirty="0">
                          <a:solidFill>
                            <a:srgbClr val="083D31"/>
                          </a:solidFill>
                          <a:effectLst/>
                          <a:latin typeface="DIN-Regular"/>
                          <a:cs typeface="DIN-Regular"/>
                        </a:rPr>
                        <a:t>asparagina sintetase</a:t>
                      </a:r>
                    </a:p>
                  </a:txBody>
                  <a:tcPr marL="6632" marR="6632" marT="6632" marB="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pt-BR" sz="1300" b="0" i="0" u="none" strike="noStrike" dirty="0">
                          <a:solidFill>
                            <a:srgbClr val="083D31"/>
                          </a:solidFill>
                          <a:effectLst/>
                          <a:latin typeface="DIN-Regular"/>
                          <a:cs typeface="DIN-Regular"/>
                        </a:rPr>
                        <a:t>assimilação de nitrogênio de amónio</a:t>
                      </a:r>
                      <a:endParaRPr lang="it-IT" sz="1300" b="0" i="0" u="none" strike="noStrike" dirty="0">
                        <a:solidFill>
                          <a:srgbClr val="083D31"/>
                        </a:solidFill>
                        <a:effectLst/>
                        <a:latin typeface="DIN-Regular"/>
                        <a:cs typeface="DIN-Regular"/>
                      </a:endParaRPr>
                    </a:p>
                  </a:txBody>
                  <a:tcPr marL="6632" marR="6632" marT="6632" marB="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it-IT" sz="1300" b="0" i="0" u="none" strike="noStrike" dirty="0">
                          <a:solidFill>
                            <a:srgbClr val="083D31"/>
                          </a:solidFill>
                          <a:effectLst/>
                          <a:latin typeface="DIN-Regular"/>
                          <a:cs typeface="DIN-Regular"/>
                        </a:rPr>
                        <a:t>4</a:t>
                      </a:r>
                    </a:p>
                  </a:txBody>
                  <a:tcPr marL="6632" marR="6632" marT="6632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 dirty="0">
                          <a:solidFill>
                            <a:srgbClr val="083D31"/>
                          </a:solidFill>
                          <a:effectLst/>
                          <a:latin typeface="DIN-Regular"/>
                          <a:cs typeface="DIN-Regular"/>
                        </a:rPr>
                        <a:t>Bernard, 2009</a:t>
                      </a:r>
                    </a:p>
                  </a:txBody>
                  <a:tcPr marL="6632" marR="6632" marT="663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1660">
                <a:tc vMerge="1">
                  <a:txBody>
                    <a:bodyPr/>
                    <a:lstStyle/>
                    <a:p>
                      <a:pPr algn="ctr" fontAlgn="ctr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014" marR="6014" marT="601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it-IT" sz="1300" b="0" i="0" u="none" strike="noStrike" dirty="0">
                          <a:solidFill>
                            <a:srgbClr val="083D31"/>
                          </a:solidFill>
                          <a:effectLst/>
                          <a:latin typeface="DIN-Regular"/>
                          <a:cs typeface="DIN-Regular"/>
                        </a:rPr>
                        <a:t>Proteína de domínio-contendo SPX</a:t>
                      </a:r>
                    </a:p>
                  </a:txBody>
                  <a:tcPr marL="6632" marR="6632" marT="6632" marB="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pt-BR" sz="1300" b="0" i="0" u="none" strike="noStrike" dirty="0">
                          <a:solidFill>
                            <a:srgbClr val="083D31"/>
                          </a:solidFill>
                          <a:effectLst/>
                          <a:latin typeface="DIN-Regular"/>
                          <a:cs typeface="DIN-Regular"/>
                        </a:rPr>
                        <a:t>homeostase de fosfato (captação, detecção)</a:t>
                      </a:r>
                      <a:endParaRPr lang="it-IT" sz="1300" b="0" i="0" u="none" strike="noStrike" dirty="0">
                        <a:solidFill>
                          <a:srgbClr val="083D31"/>
                        </a:solidFill>
                        <a:effectLst/>
                        <a:latin typeface="DIN-Regular"/>
                        <a:cs typeface="DIN-Regular"/>
                      </a:endParaRPr>
                    </a:p>
                  </a:txBody>
                  <a:tcPr marL="6632" marR="6632" marT="6632" marB="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it-IT" sz="1300" b="0" i="0" u="none" strike="noStrike" dirty="0">
                          <a:solidFill>
                            <a:srgbClr val="083D31"/>
                          </a:solidFill>
                          <a:effectLst/>
                          <a:latin typeface="DIN-Regular"/>
                          <a:cs typeface="DIN-Regular"/>
                        </a:rPr>
                        <a:t>19</a:t>
                      </a:r>
                    </a:p>
                  </a:txBody>
                  <a:tcPr marL="6632" marR="6632" marT="66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300" b="0" i="0" u="none" strike="noStrike" dirty="0">
                          <a:solidFill>
                            <a:srgbClr val="083D31"/>
                          </a:solidFill>
                          <a:effectLst/>
                          <a:latin typeface="DIN-Regular"/>
                          <a:cs typeface="DIN-Regular"/>
                        </a:rPr>
                        <a:t>Secco, 2012</a:t>
                      </a:r>
                    </a:p>
                  </a:txBody>
                  <a:tcPr marL="6632" marR="6632" marT="663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1660">
                <a:tc vMerge="1">
                  <a:txBody>
                    <a:bodyPr/>
                    <a:lstStyle/>
                    <a:p>
                      <a:pPr algn="ctr" fontAlgn="ctr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014" marR="6014" marT="601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it-IT" sz="1300" b="0" i="0" u="none" strike="noStrike" dirty="0">
                          <a:solidFill>
                            <a:srgbClr val="083D31"/>
                          </a:solidFill>
                          <a:effectLst/>
                          <a:latin typeface="DIN-Regular"/>
                          <a:cs typeface="DIN-Regular"/>
                        </a:rPr>
                        <a:t>proteína de família NRT1/PTR </a:t>
                      </a:r>
                    </a:p>
                  </a:txBody>
                  <a:tcPr marL="6632" marR="6632" marT="6632" marB="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it-IT" sz="1300" b="0" i="0" u="none" strike="noStrike" dirty="0">
                          <a:solidFill>
                            <a:srgbClr val="083D31"/>
                          </a:solidFill>
                          <a:effectLst/>
                          <a:latin typeface="DIN-Regular"/>
                          <a:cs typeface="DIN-Regular"/>
                        </a:rPr>
                        <a:t>transportador de hormônio/nitrato/peptídeo</a:t>
                      </a:r>
                    </a:p>
                  </a:txBody>
                  <a:tcPr marL="6632" marR="6632" marT="6632" marB="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it-IT" sz="1300" b="0" i="0" u="none" strike="noStrike" dirty="0">
                          <a:solidFill>
                            <a:srgbClr val="083D31"/>
                          </a:solidFill>
                          <a:effectLst/>
                          <a:latin typeface="DIN-Regular"/>
                          <a:cs typeface="DIN-Regular"/>
                        </a:rPr>
                        <a:t>30</a:t>
                      </a:r>
                    </a:p>
                  </a:txBody>
                  <a:tcPr marL="6632" marR="6632" marT="66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300" b="0" i="0" u="none" strike="noStrike" dirty="0">
                          <a:solidFill>
                            <a:srgbClr val="083D31"/>
                          </a:solidFill>
                          <a:effectLst/>
                          <a:latin typeface="DIN-Regular"/>
                          <a:cs typeface="DIN-Regular"/>
                        </a:rPr>
                        <a:t>Lèran</a:t>
                      </a:r>
                      <a:r>
                        <a:rPr lang="it-IT" sz="1300" b="0" i="0" u="none" strike="noStrike" baseline="0" dirty="0">
                          <a:solidFill>
                            <a:srgbClr val="083D31"/>
                          </a:solidFill>
                          <a:effectLst/>
                          <a:latin typeface="DIN-Regular"/>
                          <a:cs typeface="DIN-Regular"/>
                        </a:rPr>
                        <a:t>, 2014; </a:t>
                      </a:r>
                      <a:r>
                        <a:rPr lang="it-IT" sz="1300" b="0" i="0" u="none" strike="noStrike" dirty="0">
                          <a:solidFill>
                            <a:srgbClr val="083D31"/>
                          </a:solidFill>
                          <a:effectLst/>
                          <a:latin typeface="DIN-Regular"/>
                          <a:cs typeface="DIN-Regular"/>
                        </a:rPr>
                        <a:t>Chiba, 2015</a:t>
                      </a:r>
                    </a:p>
                  </a:txBody>
                  <a:tcPr marL="6632" marR="6632" marT="663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1396">
                <a:tc vMerge="1">
                  <a:txBody>
                    <a:bodyPr/>
                    <a:lstStyle/>
                    <a:p>
                      <a:pPr algn="ctr" fontAlgn="ctr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014" marR="6014" marT="601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it-IT" sz="1300" b="0" i="0" u="none" strike="noStrike" dirty="0">
                          <a:solidFill>
                            <a:srgbClr val="083D31"/>
                          </a:solidFill>
                          <a:effectLst/>
                          <a:latin typeface="DIN-Regular"/>
                          <a:cs typeface="DIN-Regular"/>
                        </a:rPr>
                        <a:t>transportador de poliol/monossacarídeo</a:t>
                      </a:r>
                    </a:p>
                  </a:txBody>
                  <a:tcPr marL="6632" marR="6632" marT="6632" marB="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it-IT" sz="1300" b="0" i="0" u="none" strike="noStrike" dirty="0">
                          <a:solidFill>
                            <a:srgbClr val="083D31"/>
                          </a:solidFill>
                          <a:effectLst/>
                          <a:latin typeface="DIN-Regular"/>
                          <a:cs typeface="DIN-Regular"/>
                        </a:rPr>
                        <a:t>carregamento do floema</a:t>
                      </a:r>
                    </a:p>
                  </a:txBody>
                  <a:tcPr marL="6632" marR="6632" marT="6632" marB="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it-IT" sz="1300" b="0" i="0" u="none" strike="noStrike" dirty="0">
                          <a:solidFill>
                            <a:srgbClr val="083D31"/>
                          </a:solidFill>
                          <a:effectLst/>
                          <a:latin typeface="DIN-Regular"/>
                          <a:cs typeface="DIN-Regular"/>
                        </a:rPr>
                        <a:t>8</a:t>
                      </a:r>
                    </a:p>
                  </a:txBody>
                  <a:tcPr marL="6632" marR="6632" marT="66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300" b="0" i="0" dirty="0">
                          <a:solidFill>
                            <a:srgbClr val="083D31"/>
                          </a:solidFill>
                          <a:latin typeface="DIN-Regular"/>
                          <a:cs typeface="DIN-Regular"/>
                        </a:rPr>
                        <a:t>Slewinsky, 2011; </a:t>
                      </a:r>
                      <a:r>
                        <a:rPr lang="it-IT" sz="1300" b="0" i="0" u="none" strike="noStrike" dirty="0">
                          <a:solidFill>
                            <a:srgbClr val="083D31"/>
                          </a:solidFill>
                          <a:effectLst/>
                          <a:latin typeface="DIN-Regular"/>
                          <a:cs typeface="DIN-Regular"/>
                        </a:rPr>
                        <a:t>Klepek, 2007</a:t>
                      </a:r>
                    </a:p>
                  </a:txBody>
                  <a:tcPr marL="6632" marR="6632" marT="6632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396">
                <a:tc vMerge="1">
                  <a:txBody>
                    <a:bodyPr/>
                    <a:lstStyle/>
                    <a:p>
                      <a:pPr algn="ctr" fontAlgn="ctr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014" marR="6014" marT="601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it-IT" sz="1300" b="0" i="0" u="none" strike="noStrike" dirty="0">
                          <a:solidFill>
                            <a:srgbClr val="083D31"/>
                          </a:solidFill>
                          <a:effectLst/>
                          <a:latin typeface="DIN-Regular"/>
                          <a:cs typeface="DIN-Regular"/>
                        </a:rPr>
                        <a:t>glutamina sintetase</a:t>
                      </a:r>
                    </a:p>
                  </a:txBody>
                  <a:tcPr marL="6632" marR="6632" marT="6632" marB="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pt-BR" sz="1300" b="0" i="0" u="none" strike="noStrike" dirty="0">
                          <a:solidFill>
                            <a:srgbClr val="083D31"/>
                          </a:solidFill>
                          <a:effectLst/>
                          <a:latin typeface="DIN-Regular"/>
                          <a:cs typeface="DIN-Regular"/>
                        </a:rPr>
                        <a:t>assimilação de nitrogênio de amónio</a:t>
                      </a:r>
                      <a:endParaRPr lang="it-IT" sz="1300" b="0" i="0" u="none" strike="noStrike" dirty="0">
                        <a:solidFill>
                          <a:srgbClr val="083D31"/>
                        </a:solidFill>
                        <a:effectLst/>
                        <a:latin typeface="DIN-Regular"/>
                        <a:cs typeface="DIN-Regular"/>
                      </a:endParaRPr>
                    </a:p>
                  </a:txBody>
                  <a:tcPr marL="6632" marR="6632" marT="6632" marB="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it-IT" sz="1300" b="0" i="0" u="none" strike="noStrike" dirty="0">
                          <a:solidFill>
                            <a:srgbClr val="083D31"/>
                          </a:solidFill>
                          <a:effectLst/>
                          <a:latin typeface="DIN-Regular"/>
                          <a:cs typeface="DIN-Regular"/>
                        </a:rPr>
                        <a:t>9</a:t>
                      </a:r>
                    </a:p>
                  </a:txBody>
                  <a:tcPr marL="6632" marR="6632" marT="66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300" b="0" i="0" u="none" strike="noStrike" dirty="0">
                          <a:solidFill>
                            <a:srgbClr val="083D31"/>
                          </a:solidFill>
                          <a:effectLst/>
                          <a:latin typeface="DIN-Regular"/>
                          <a:cs typeface="DIN-Regular"/>
                        </a:rPr>
                        <a:t>Krapp, 2015; Thomson, 2014</a:t>
                      </a:r>
                    </a:p>
                  </a:txBody>
                  <a:tcPr marL="6632" marR="6632" marT="6632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9984">
                <a:tc vMerge="1">
                  <a:txBody>
                    <a:bodyPr/>
                    <a:lstStyle/>
                    <a:p>
                      <a:pPr algn="ctr" fontAlgn="ctr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014" marR="6014" marT="601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it-IT" sz="1300" b="0" i="0" u="none" strike="noStrike" dirty="0">
                          <a:solidFill>
                            <a:srgbClr val="083D31"/>
                          </a:solidFill>
                          <a:effectLst/>
                          <a:latin typeface="DIN-Regular"/>
                          <a:cs typeface="DIN-Regular"/>
                        </a:rPr>
                        <a:t>alanine </a:t>
                      </a:r>
                      <a:r>
                        <a:rPr lang="it-IT" sz="1300" b="0" i="0" u="none" strike="noStrike" dirty="0" err="1">
                          <a:solidFill>
                            <a:srgbClr val="083D31"/>
                          </a:solidFill>
                          <a:effectLst/>
                          <a:latin typeface="DIN-Regular"/>
                          <a:cs typeface="DIN-Regular"/>
                        </a:rPr>
                        <a:t>aminotransferase</a:t>
                      </a:r>
                      <a:endParaRPr lang="it-IT" sz="1300" b="0" i="0" u="none" strike="noStrike" dirty="0">
                        <a:solidFill>
                          <a:srgbClr val="083D31"/>
                        </a:solidFill>
                        <a:effectLst/>
                        <a:latin typeface="DIN-Regular"/>
                        <a:cs typeface="DIN-Regular"/>
                      </a:endParaRPr>
                    </a:p>
                  </a:txBody>
                  <a:tcPr marL="6632" marR="6632" marT="6632" marB="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it-IT" sz="1300" b="0" i="0" u="none" strike="noStrike" dirty="0">
                          <a:solidFill>
                            <a:srgbClr val="083D31"/>
                          </a:solidFill>
                          <a:effectLst/>
                          <a:latin typeface="DIN-Regular"/>
                          <a:cs typeface="DIN-Regular"/>
                        </a:rPr>
                        <a:t>assimilação de nitrogênio</a:t>
                      </a:r>
                    </a:p>
                  </a:txBody>
                  <a:tcPr marL="6632" marR="6632" marT="6632" marB="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it-IT" sz="1300" b="0" i="0" u="none" strike="noStrike" dirty="0">
                          <a:solidFill>
                            <a:srgbClr val="083D31"/>
                          </a:solidFill>
                          <a:effectLst/>
                          <a:latin typeface="DIN-Regular"/>
                          <a:cs typeface="DIN-Regular"/>
                        </a:rPr>
                        <a:t>12</a:t>
                      </a:r>
                    </a:p>
                  </a:txBody>
                  <a:tcPr marL="6632" marR="6632" marT="66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300" b="0" i="0" u="none" strike="noStrike" dirty="0">
                          <a:solidFill>
                            <a:srgbClr val="083D31"/>
                          </a:solidFill>
                          <a:effectLst/>
                          <a:latin typeface="DIN-Regular"/>
                          <a:cs typeface="DIN-Regular"/>
                        </a:rPr>
                        <a:t>Good, 2007</a:t>
                      </a:r>
                    </a:p>
                  </a:txBody>
                  <a:tcPr marL="6632" marR="6632" marT="6632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2009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EE4E1-AF05-4DF9-9C0B-8D2D980A846C}" type="slidenum">
              <a:rPr lang="it-IT" smtClean="0"/>
              <a:t>26</a:t>
            </a:fld>
            <a:endParaRPr lang="it-IT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79" t="29452" r="72074" b="19095"/>
          <a:stretch/>
        </p:blipFill>
        <p:spPr bwMode="auto">
          <a:xfrm>
            <a:off x="3256363" y="4219897"/>
            <a:ext cx="2206831" cy="249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63" t="41981" r="72647" b="7532"/>
          <a:stretch/>
        </p:blipFill>
        <p:spPr bwMode="auto">
          <a:xfrm>
            <a:off x="5463194" y="4273708"/>
            <a:ext cx="2279463" cy="256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190" t="41920" r="38028" b="7205"/>
          <a:stretch/>
        </p:blipFill>
        <p:spPr bwMode="auto">
          <a:xfrm>
            <a:off x="7859718" y="4326494"/>
            <a:ext cx="2397578" cy="2468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514" t="34499" r="50973" b="16842"/>
          <a:stretch/>
        </p:blipFill>
        <p:spPr bwMode="auto">
          <a:xfrm>
            <a:off x="3091080" y="1639730"/>
            <a:ext cx="2138966" cy="2387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523" t="22478" r="3188" b="28590"/>
          <a:stretch/>
        </p:blipFill>
        <p:spPr bwMode="auto">
          <a:xfrm>
            <a:off x="5624691" y="1538652"/>
            <a:ext cx="2031604" cy="2507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t="23803" r="25000" b="26658"/>
          <a:stretch/>
        </p:blipFill>
        <p:spPr bwMode="auto">
          <a:xfrm>
            <a:off x="7850693" y="1538651"/>
            <a:ext cx="2406603" cy="268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067" t="30809" r="38750" b="8904"/>
          <a:stretch/>
        </p:blipFill>
        <p:spPr bwMode="auto">
          <a:xfrm>
            <a:off x="1284031" y="4081404"/>
            <a:ext cx="1570815" cy="229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4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838" r="8583" b="7980"/>
          <a:stretch/>
        </p:blipFill>
        <p:spPr>
          <a:xfrm>
            <a:off x="1284031" y="1340478"/>
            <a:ext cx="1577839" cy="2306932"/>
          </a:xfrm>
          <a:prstGeom prst="rect">
            <a:avLst/>
          </a:prstGeom>
        </p:spPr>
      </p:pic>
      <p:sp>
        <p:nvSpPr>
          <p:cNvPr id="12" name="CasellaDiTesto 2"/>
          <p:cNvSpPr txBox="1"/>
          <p:nvPr/>
        </p:nvSpPr>
        <p:spPr>
          <a:xfrm>
            <a:off x="3602222" y="4081404"/>
            <a:ext cx="134085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00" b="1" i="1" dirty="0">
                <a:solidFill>
                  <a:prstClr val="black"/>
                </a:solidFill>
                <a:latin typeface="Arial Narrow" panose="020B0606020202030204" pitchFamily="34" charset="0"/>
              </a:rPr>
              <a:t>Zn/Fe transporter</a:t>
            </a:r>
          </a:p>
        </p:txBody>
      </p:sp>
      <p:sp>
        <p:nvSpPr>
          <p:cNvPr id="13" name="CasellaDiTesto 16"/>
          <p:cNvSpPr txBox="1"/>
          <p:nvPr/>
        </p:nvSpPr>
        <p:spPr>
          <a:xfrm>
            <a:off x="5748814" y="4080004"/>
            <a:ext cx="134085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00" b="1" i="1" dirty="0">
                <a:solidFill>
                  <a:prstClr val="black"/>
                </a:solidFill>
                <a:latin typeface="Arial Narrow" panose="020B0606020202030204" pitchFamily="34" charset="0"/>
              </a:rPr>
              <a:t>Lipid transport</a:t>
            </a:r>
          </a:p>
        </p:txBody>
      </p:sp>
      <p:sp>
        <p:nvSpPr>
          <p:cNvPr id="14" name="CasellaDiTesto 17"/>
          <p:cNvSpPr txBox="1"/>
          <p:nvPr/>
        </p:nvSpPr>
        <p:spPr>
          <a:xfrm>
            <a:off x="8228894" y="4026812"/>
            <a:ext cx="134085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00" b="1" i="1" dirty="0">
                <a:solidFill>
                  <a:prstClr val="black"/>
                </a:solidFill>
                <a:latin typeface="Arial Narrow" panose="020B0606020202030204" pitchFamily="34" charset="0"/>
              </a:rPr>
              <a:t>N assimilation</a:t>
            </a:r>
          </a:p>
        </p:txBody>
      </p:sp>
      <p:sp>
        <p:nvSpPr>
          <p:cNvPr id="15" name="CasellaDiTesto 18"/>
          <p:cNvSpPr txBox="1"/>
          <p:nvPr/>
        </p:nvSpPr>
        <p:spPr>
          <a:xfrm>
            <a:off x="3025637" y="1345430"/>
            <a:ext cx="215649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00" b="1" i="1" dirty="0">
                <a:solidFill>
                  <a:prstClr val="black"/>
                </a:solidFill>
                <a:latin typeface="Arial Narrow" panose="020B0606020202030204" pitchFamily="34" charset="0"/>
              </a:rPr>
              <a:t>N and </a:t>
            </a:r>
            <a:r>
              <a:rPr lang="it-IT" sz="1300" b="1" i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hormone</a:t>
            </a:r>
            <a:r>
              <a:rPr lang="it-IT" sz="1300" b="1" i="1" dirty="0">
                <a:solidFill>
                  <a:prstClr val="black"/>
                </a:solidFill>
                <a:latin typeface="Arial Narrow" panose="020B0606020202030204" pitchFamily="34" charset="0"/>
              </a:rPr>
              <a:t> transporter</a:t>
            </a:r>
          </a:p>
        </p:txBody>
      </p:sp>
      <p:sp>
        <p:nvSpPr>
          <p:cNvPr id="16" name="CasellaDiTesto 19"/>
          <p:cNvSpPr txBox="1"/>
          <p:nvPr/>
        </p:nvSpPr>
        <p:spPr>
          <a:xfrm>
            <a:off x="5748814" y="1194284"/>
            <a:ext cx="134085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00" b="1" i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Phloem</a:t>
            </a:r>
            <a:r>
              <a:rPr lang="it-IT" sz="1300" b="1" i="1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it-IT" sz="1300" b="1" i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loading</a:t>
            </a:r>
            <a:endParaRPr lang="it-IT" sz="1300" b="1" i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CasellaDiTesto 20"/>
          <p:cNvSpPr txBox="1"/>
          <p:nvPr/>
        </p:nvSpPr>
        <p:spPr>
          <a:xfrm>
            <a:off x="7693029" y="1246264"/>
            <a:ext cx="214465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00" b="1" i="1" dirty="0">
                <a:solidFill>
                  <a:prstClr val="black"/>
                </a:solidFill>
                <a:latin typeface="Arial Narrow" panose="020B0606020202030204" pitchFamily="34" charset="0"/>
              </a:rPr>
              <a:t>Cytokinin </a:t>
            </a:r>
            <a:r>
              <a:rPr lang="it-IT" sz="1300" b="1" i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catabolism</a:t>
            </a:r>
            <a:endParaRPr lang="it-IT" sz="1300" b="1" i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CasellaDiTesto 9"/>
          <p:cNvSpPr txBox="1"/>
          <p:nvPr/>
        </p:nvSpPr>
        <p:spPr>
          <a:xfrm>
            <a:off x="2364828" y="396645"/>
            <a:ext cx="5328202" cy="49244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2600" b="1" dirty="0">
                <a:solidFill>
                  <a:srgbClr val="F79646">
                    <a:lumMod val="50000"/>
                  </a:srgbClr>
                </a:solidFill>
                <a:latin typeface="Arial"/>
              </a:rPr>
              <a:t>Investigação genômica</a:t>
            </a:r>
            <a:endParaRPr lang="en-GB" sz="2600" b="1" dirty="0">
              <a:solidFill>
                <a:srgbClr val="F79646">
                  <a:lumMod val="50000"/>
                </a:srgbClr>
              </a:solidFill>
              <a:latin typeface="Arial"/>
            </a:endParaRPr>
          </a:p>
        </p:txBody>
      </p:sp>
      <p:pic>
        <p:nvPicPr>
          <p:cNvPr id="19" name="Immagine 2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662" y="-58649"/>
            <a:ext cx="3367608" cy="1278014"/>
          </a:xfrm>
          <a:prstGeom prst="rect">
            <a:avLst/>
          </a:prstGeom>
        </p:spPr>
      </p:pic>
      <p:pic>
        <p:nvPicPr>
          <p:cNvPr id="20" name="Immagine 30" descr="infografica33.jp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1484" y="135555"/>
            <a:ext cx="968420" cy="96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490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25"/>
          <p:cNvSpPr/>
          <p:nvPr/>
        </p:nvSpPr>
        <p:spPr>
          <a:xfrm>
            <a:off x="0" y="685800"/>
            <a:ext cx="13444538" cy="634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831" tIns="50415" rIns="100831" bIns="50415" rtlCol="0" anchor="ctr"/>
          <a:lstStyle/>
          <a:p>
            <a:pPr algn="ctr" defTabSz="520663"/>
            <a:r>
              <a:rPr lang="it-IT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29" name="Rettangolo 28"/>
          <p:cNvSpPr/>
          <p:nvPr/>
        </p:nvSpPr>
        <p:spPr>
          <a:xfrm flipV="1">
            <a:off x="0" y="6692873"/>
            <a:ext cx="13444538" cy="692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831" tIns="50415" rIns="100831" bIns="50415" rtlCol="0" anchor="ctr"/>
          <a:lstStyle/>
          <a:p>
            <a:pPr algn="ctr" defTabSz="520663"/>
            <a:r>
              <a:rPr lang="it-IT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914255" y="138343"/>
            <a:ext cx="8934105" cy="610937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defTabSz="520663">
              <a:lnSpc>
                <a:spcPts val="3999"/>
              </a:lnSpc>
            </a:pP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DIN Alternate Bold"/>
                <a:cs typeface="DIN Alternate Bold"/>
              </a:rPr>
              <a:t>NEXT GENERATION SEQUENCING</a:t>
            </a:r>
            <a:endParaRPr lang="it-IT" sz="2000" b="1" dirty="0">
              <a:solidFill>
                <a:prstClr val="black">
                  <a:lumMod val="50000"/>
                  <a:lumOff val="50000"/>
                </a:prstClr>
              </a:solidFill>
              <a:latin typeface="DIN-Light"/>
              <a:cs typeface="DIN-Light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036620" y="1715479"/>
            <a:ext cx="9406572" cy="4981657"/>
          </a:xfrm>
          <a:prstGeom prst="rect">
            <a:avLst/>
          </a:prstGeom>
          <a:solidFill>
            <a:srgbClr val="E1EEC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831" tIns="50415" rIns="100831" bIns="50415" rtlCol="0" anchor="ctr"/>
          <a:lstStyle/>
          <a:p>
            <a:pPr algn="ctr" defTabSz="520663"/>
            <a:endParaRPr lang="it-IT">
              <a:solidFill>
                <a:prstClr val="white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3201" y="1715479"/>
            <a:ext cx="5862463" cy="4981657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3629199" y="1979228"/>
            <a:ext cx="517817" cy="240273"/>
          </a:xfrm>
          <a:prstGeom prst="rect">
            <a:avLst/>
          </a:prstGeom>
          <a:solidFill>
            <a:srgbClr val="163D28"/>
          </a:solidFill>
        </p:spPr>
        <p:txBody>
          <a:bodyPr wrap="square" lIns="100831" tIns="50415" rIns="100831" bIns="50415">
            <a:spAutoFit/>
          </a:bodyPr>
          <a:lstStyle/>
          <a:p>
            <a:pPr algn="ctr" defTabSz="520663"/>
            <a:r>
              <a:rPr lang="en-US" sz="900" dirty="0">
                <a:solidFill>
                  <a:srgbClr val="FFFFFF"/>
                </a:solidFill>
                <a:latin typeface="DIN-Light"/>
                <a:cs typeface="DIN-Light"/>
              </a:rPr>
              <a:t>water</a:t>
            </a:r>
            <a:endParaRPr lang="it-IT" sz="900" dirty="0">
              <a:solidFill>
                <a:srgbClr val="FFFFFF"/>
              </a:solidFill>
              <a:latin typeface="DIN-Light"/>
              <a:cs typeface="DIN-Light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2678555" y="1469259"/>
            <a:ext cx="816086" cy="255760"/>
          </a:xfrm>
          <a:prstGeom prst="rect">
            <a:avLst/>
          </a:prstGeom>
          <a:solidFill>
            <a:srgbClr val="163D28"/>
          </a:solidFill>
        </p:spPr>
        <p:txBody>
          <a:bodyPr wrap="square" lIns="100831" tIns="50415" rIns="100831" bIns="50415">
            <a:spAutoFit/>
          </a:bodyPr>
          <a:lstStyle/>
          <a:p>
            <a:pPr algn="ctr" defTabSz="520663"/>
            <a:r>
              <a:rPr lang="en-US" sz="1000" dirty="0">
                <a:solidFill>
                  <a:srgbClr val="FFFFFF"/>
                </a:solidFill>
                <a:latin typeface="DIN-Medium"/>
                <a:cs typeface="DIN-Medium"/>
              </a:rPr>
              <a:t>XYLEM</a:t>
            </a:r>
            <a:endParaRPr lang="it-IT" sz="1000" dirty="0">
              <a:solidFill>
                <a:srgbClr val="FFFFFF"/>
              </a:solidFill>
              <a:latin typeface="DIN-Medium"/>
              <a:cs typeface="DIN-Medium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4238259" y="1469259"/>
            <a:ext cx="864905" cy="255760"/>
          </a:xfrm>
          <a:prstGeom prst="rect">
            <a:avLst/>
          </a:prstGeom>
          <a:solidFill>
            <a:srgbClr val="163D28"/>
          </a:solidFill>
        </p:spPr>
        <p:txBody>
          <a:bodyPr wrap="square" lIns="100831" tIns="50415" rIns="100831" bIns="50415">
            <a:spAutoFit/>
          </a:bodyPr>
          <a:lstStyle/>
          <a:p>
            <a:pPr algn="ctr" defTabSz="520663"/>
            <a:r>
              <a:rPr lang="en-US" sz="1000" dirty="0">
                <a:solidFill>
                  <a:srgbClr val="FFFFFF"/>
                </a:solidFill>
                <a:latin typeface="DIN-Medium"/>
                <a:cs typeface="DIN-Medium"/>
              </a:rPr>
              <a:t>PHLOEM</a:t>
            </a:r>
            <a:endParaRPr lang="it-IT" sz="1000" dirty="0">
              <a:solidFill>
                <a:srgbClr val="FFFFFF"/>
              </a:solidFill>
              <a:latin typeface="DIN-Medium"/>
              <a:cs typeface="DIN-Medium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7141557" y="2769977"/>
            <a:ext cx="653767" cy="240273"/>
          </a:xfrm>
          <a:prstGeom prst="rect">
            <a:avLst/>
          </a:prstGeom>
          <a:solidFill>
            <a:srgbClr val="163D28"/>
          </a:solidFill>
        </p:spPr>
        <p:txBody>
          <a:bodyPr wrap="square" lIns="100831" tIns="50415" rIns="100831" bIns="50415">
            <a:spAutoFit/>
          </a:bodyPr>
          <a:lstStyle/>
          <a:p>
            <a:pPr algn="ctr" defTabSz="520663"/>
            <a:r>
              <a:rPr lang="en-US" sz="900" dirty="0">
                <a:solidFill>
                  <a:srgbClr val="FFFFFF"/>
                </a:solidFill>
                <a:latin typeface="DIN-Light"/>
                <a:cs typeface="DIN-Light"/>
              </a:rPr>
              <a:t>sucrose</a:t>
            </a:r>
            <a:endParaRPr lang="it-IT" sz="900" dirty="0">
              <a:solidFill>
                <a:srgbClr val="FFFFFF"/>
              </a:solidFill>
              <a:latin typeface="DIN-Light"/>
              <a:cs typeface="DIN-Light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3629199" y="6444706"/>
            <a:ext cx="517817" cy="240273"/>
          </a:xfrm>
          <a:prstGeom prst="rect">
            <a:avLst/>
          </a:prstGeom>
          <a:solidFill>
            <a:srgbClr val="163D28"/>
          </a:solidFill>
        </p:spPr>
        <p:txBody>
          <a:bodyPr wrap="square" lIns="100831" tIns="50415" rIns="100831" bIns="50415">
            <a:spAutoFit/>
          </a:bodyPr>
          <a:lstStyle/>
          <a:p>
            <a:pPr algn="ctr" defTabSz="520663"/>
            <a:r>
              <a:rPr lang="en-US" sz="900" dirty="0">
                <a:solidFill>
                  <a:srgbClr val="FFFFFF"/>
                </a:solidFill>
                <a:latin typeface="DIN-Light"/>
                <a:cs typeface="DIN-Light"/>
              </a:rPr>
              <a:t>water</a:t>
            </a:r>
            <a:endParaRPr lang="it-IT" sz="900" dirty="0">
              <a:solidFill>
                <a:srgbClr val="FFFFFF"/>
              </a:solidFill>
              <a:latin typeface="DIN-Light"/>
              <a:cs typeface="DIN-Light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5316032" y="3837435"/>
            <a:ext cx="1006224" cy="378724"/>
          </a:xfrm>
          <a:prstGeom prst="rect">
            <a:avLst/>
          </a:prstGeom>
          <a:solidFill>
            <a:srgbClr val="163D28"/>
          </a:solidFill>
        </p:spPr>
        <p:txBody>
          <a:bodyPr wrap="square" lIns="100831" tIns="50415" rIns="100831" bIns="50415">
            <a:spAutoFit/>
          </a:bodyPr>
          <a:lstStyle/>
          <a:p>
            <a:pPr algn="ctr" defTabSz="520663"/>
            <a:r>
              <a:rPr lang="en-US" sz="900" dirty="0">
                <a:solidFill>
                  <a:srgbClr val="FFFFFF"/>
                </a:solidFill>
                <a:latin typeface="DIN-Light"/>
                <a:cs typeface="DIN-Light"/>
              </a:rPr>
              <a:t>Companion Cell</a:t>
            </a:r>
            <a:endParaRPr lang="it-IT" sz="900" dirty="0">
              <a:solidFill>
                <a:srgbClr val="FFFFFF"/>
              </a:solidFill>
              <a:latin typeface="DIN-Light"/>
              <a:cs typeface="DIN-Light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5248304" y="6306836"/>
            <a:ext cx="1141680" cy="240273"/>
          </a:xfrm>
          <a:prstGeom prst="rect">
            <a:avLst/>
          </a:prstGeom>
          <a:solidFill>
            <a:srgbClr val="163D28"/>
          </a:solidFill>
        </p:spPr>
        <p:txBody>
          <a:bodyPr wrap="square" lIns="100831" tIns="50415" rIns="100831" bIns="50415">
            <a:spAutoFit/>
          </a:bodyPr>
          <a:lstStyle/>
          <a:p>
            <a:pPr algn="ctr" defTabSz="520663"/>
            <a:r>
              <a:rPr lang="en-US" sz="900" dirty="0">
                <a:solidFill>
                  <a:srgbClr val="FFFFFF"/>
                </a:solidFill>
                <a:latin typeface="DIN-Light"/>
                <a:cs typeface="DIN-Light"/>
              </a:rPr>
              <a:t>Companion Cell</a:t>
            </a:r>
            <a:endParaRPr lang="it-IT" sz="900" dirty="0">
              <a:solidFill>
                <a:srgbClr val="FFFFFF"/>
              </a:solidFill>
              <a:latin typeface="DIN-Light"/>
              <a:cs typeface="DIN-Light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6777524" y="3841630"/>
            <a:ext cx="1381833" cy="255760"/>
          </a:xfrm>
          <a:prstGeom prst="rect">
            <a:avLst/>
          </a:prstGeom>
          <a:solidFill>
            <a:srgbClr val="163D28"/>
          </a:solidFill>
        </p:spPr>
        <p:txBody>
          <a:bodyPr wrap="square" lIns="100831" tIns="50415" rIns="100831" bIns="50415">
            <a:spAutoFit/>
          </a:bodyPr>
          <a:lstStyle/>
          <a:p>
            <a:pPr algn="ctr" defTabSz="520663"/>
            <a:r>
              <a:rPr lang="en-US" sz="1000" dirty="0">
                <a:solidFill>
                  <a:srgbClr val="FFFFFF"/>
                </a:solidFill>
                <a:latin typeface="DIN-Black"/>
                <a:cs typeface="DIN-Black"/>
              </a:rPr>
              <a:t>SOURCE</a:t>
            </a:r>
            <a:r>
              <a:rPr lang="en-US" sz="1000" dirty="0">
                <a:solidFill>
                  <a:srgbClr val="FFFFFF"/>
                </a:solidFill>
                <a:latin typeface="DIN-Medium"/>
                <a:cs typeface="DIN-Medium"/>
              </a:rPr>
              <a:t> </a:t>
            </a:r>
            <a:r>
              <a:rPr lang="en-US" sz="900" dirty="0">
                <a:solidFill>
                  <a:srgbClr val="FFFFFF"/>
                </a:solidFill>
                <a:latin typeface="DIN-Light"/>
                <a:cs typeface="DIN-Light"/>
              </a:rPr>
              <a:t>(Leaf Cell)</a:t>
            </a:r>
            <a:endParaRPr lang="it-IT" sz="900" dirty="0">
              <a:solidFill>
                <a:srgbClr val="FFFFFF"/>
              </a:solidFill>
              <a:latin typeface="DIN-Light"/>
              <a:cs typeface="DIN-Light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6846514" y="6315304"/>
            <a:ext cx="1243854" cy="255760"/>
          </a:xfrm>
          <a:prstGeom prst="rect">
            <a:avLst/>
          </a:prstGeom>
          <a:solidFill>
            <a:srgbClr val="163D28"/>
          </a:solidFill>
        </p:spPr>
        <p:txBody>
          <a:bodyPr wrap="square" lIns="100831" tIns="50415" rIns="100831" bIns="50415">
            <a:spAutoFit/>
          </a:bodyPr>
          <a:lstStyle/>
          <a:p>
            <a:pPr algn="ctr" defTabSz="520663"/>
            <a:r>
              <a:rPr lang="en-US" sz="1000" dirty="0">
                <a:solidFill>
                  <a:srgbClr val="FFFFFF"/>
                </a:solidFill>
                <a:latin typeface="DIN-Black"/>
                <a:cs typeface="DIN-Black"/>
              </a:rPr>
              <a:t>SINK</a:t>
            </a:r>
            <a:r>
              <a:rPr lang="en-US" sz="1000" dirty="0">
                <a:solidFill>
                  <a:srgbClr val="FFFFFF"/>
                </a:solidFill>
                <a:latin typeface="DIN-Medium"/>
                <a:cs typeface="DIN-Medium"/>
              </a:rPr>
              <a:t> </a:t>
            </a:r>
            <a:r>
              <a:rPr lang="en-US" sz="900" dirty="0">
                <a:solidFill>
                  <a:srgbClr val="FFFFFF"/>
                </a:solidFill>
                <a:latin typeface="DIN-Light"/>
                <a:cs typeface="DIN-Light"/>
              </a:rPr>
              <a:t>(Root Cell)</a:t>
            </a:r>
            <a:endParaRPr lang="it-IT" sz="900" dirty="0">
              <a:solidFill>
                <a:srgbClr val="FFFFFF"/>
              </a:solidFill>
              <a:latin typeface="DIN-Light"/>
              <a:cs typeface="DIN-Light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3591412" y="3828021"/>
            <a:ext cx="632778" cy="470930"/>
          </a:xfrm>
          <a:prstGeom prst="rect">
            <a:avLst/>
          </a:prstGeom>
          <a:solidFill>
            <a:srgbClr val="163D28"/>
          </a:solidFill>
        </p:spPr>
        <p:txBody>
          <a:bodyPr wrap="square" lIns="100831" tIns="50415" rIns="100831" bIns="50415">
            <a:spAutoFit/>
          </a:bodyPr>
          <a:lstStyle/>
          <a:p>
            <a:pPr algn="ctr" defTabSz="520663"/>
            <a:r>
              <a:rPr lang="en-US" sz="800" dirty="0">
                <a:solidFill>
                  <a:srgbClr val="FFFFFF"/>
                </a:solidFill>
                <a:latin typeface="DIN-Light"/>
                <a:cs typeface="DIN-Light"/>
              </a:rPr>
              <a:t>Sieve-Tube elements</a:t>
            </a:r>
            <a:endParaRPr lang="it-IT" sz="800" dirty="0">
              <a:solidFill>
                <a:srgbClr val="FFFFFF"/>
              </a:solidFill>
              <a:latin typeface="DIN-Light"/>
              <a:cs typeface="DIN-Light"/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8968084" y="1691725"/>
            <a:ext cx="2455786" cy="4989314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 defTabSz="574176"/>
            <a:r>
              <a:rPr lang="pt-BR" sz="1800" b="1" dirty="0">
                <a:solidFill>
                  <a:srgbClr val="083D31"/>
                </a:solidFill>
                <a:latin typeface="DIN-Bold"/>
              </a:rPr>
              <a:t>Além disso, </a:t>
            </a:r>
            <a:r>
              <a:rPr lang="pt-BR" sz="1800" b="1" dirty="0" err="1">
                <a:solidFill>
                  <a:srgbClr val="083D31"/>
                </a:solidFill>
                <a:latin typeface="DIN-Bold"/>
              </a:rPr>
              <a:t>YieldON</a:t>
            </a:r>
            <a:r>
              <a:rPr lang="pt-BR" sz="1800" b="1" dirty="0">
                <a:solidFill>
                  <a:srgbClr val="083D31"/>
                </a:solidFill>
                <a:latin typeface="DIN-Bold"/>
              </a:rPr>
              <a:t> aumenta a carga do floema, e assim, o transporte de açúcar.</a:t>
            </a:r>
            <a:endParaRPr 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74176"/>
            <a:r>
              <a:rPr lang="pt-BR" sz="1800" dirty="0">
                <a:solidFill>
                  <a:srgbClr val="083D31"/>
                </a:solidFill>
                <a:latin typeface="DIN-Light"/>
              </a:rPr>
              <a:t>Os açúcares são produzidos e </a:t>
            </a:r>
            <a:r>
              <a:rPr lang="pt-BR" sz="1800" dirty="0" err="1">
                <a:solidFill>
                  <a:srgbClr val="083D31"/>
                </a:solidFill>
                <a:latin typeface="DIN-Light"/>
              </a:rPr>
              <a:t>translocados</a:t>
            </a:r>
            <a:r>
              <a:rPr lang="pt-BR" sz="1800" dirty="0">
                <a:solidFill>
                  <a:srgbClr val="083D31"/>
                </a:solidFill>
                <a:latin typeface="DIN-Light"/>
              </a:rPr>
              <a:t> a partir de folhas (fontes) </a:t>
            </a:r>
            <a:r>
              <a:rPr lang="pt-BR" sz="1800" dirty="0" err="1">
                <a:solidFill>
                  <a:srgbClr val="083D31"/>
                </a:solidFill>
                <a:latin typeface="DIN-Light"/>
              </a:rPr>
              <a:t>fotossintéticamente</a:t>
            </a:r>
            <a:r>
              <a:rPr lang="pt-BR" sz="1800" dirty="0">
                <a:solidFill>
                  <a:srgbClr val="083D31"/>
                </a:solidFill>
                <a:latin typeface="DIN-Light"/>
              </a:rPr>
              <a:t> ativas para apoiar tecidos não-fotossintéticos (drenos), tais como o desenvolvimento de sementes (</a:t>
            </a:r>
            <a:r>
              <a:rPr lang="pt-BR" sz="1800" dirty="0" err="1">
                <a:solidFill>
                  <a:srgbClr val="083D31"/>
                </a:solidFill>
                <a:latin typeface="DIN-Light"/>
              </a:rPr>
              <a:t>Slewinsky</a:t>
            </a:r>
            <a:r>
              <a:rPr lang="pt-BR" sz="1800" dirty="0">
                <a:solidFill>
                  <a:srgbClr val="083D31"/>
                </a:solidFill>
                <a:latin typeface="DIN-Light"/>
              </a:rPr>
              <a:t> et al., 2011).</a:t>
            </a:r>
            <a:endParaRPr lang="en-US" sz="1800" dirty="0">
              <a:solidFill>
                <a:srgbClr val="083D31"/>
              </a:solidFill>
              <a:latin typeface="DIN-Light"/>
            </a:endParaRPr>
          </a:p>
        </p:txBody>
      </p:sp>
      <p:cxnSp>
        <p:nvCxnSpPr>
          <p:cNvPr id="28" name="Connettore 1 27"/>
          <p:cNvCxnSpPr/>
          <p:nvPr/>
        </p:nvCxnSpPr>
        <p:spPr>
          <a:xfrm>
            <a:off x="8731363" y="1890681"/>
            <a:ext cx="0" cy="467084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Immagine 2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662" y="-58649"/>
            <a:ext cx="3367608" cy="1278014"/>
          </a:xfrm>
          <a:prstGeom prst="rect">
            <a:avLst/>
          </a:prstGeom>
        </p:spPr>
      </p:pic>
      <p:sp>
        <p:nvSpPr>
          <p:cNvPr id="30" name="Rettangolo 29"/>
          <p:cNvSpPr/>
          <p:nvPr/>
        </p:nvSpPr>
        <p:spPr>
          <a:xfrm>
            <a:off x="1954701" y="863245"/>
            <a:ext cx="10105829" cy="600413"/>
          </a:xfrm>
          <a:prstGeom prst="rect">
            <a:avLst/>
          </a:prstGeom>
        </p:spPr>
        <p:txBody>
          <a:bodyPr wrap="none" lIns="100831" tIns="50415" rIns="100831" bIns="50415">
            <a:spAutoFit/>
          </a:bodyPr>
          <a:lstStyle/>
          <a:p>
            <a:pPr defTabSz="520663">
              <a:lnSpc>
                <a:spcPct val="90000"/>
              </a:lnSpc>
            </a:pPr>
            <a:r>
              <a:rPr lang="en-US" sz="1800" dirty="0">
                <a:solidFill>
                  <a:prstClr val="black">
                    <a:lumMod val="50000"/>
                    <a:lumOff val="50000"/>
                  </a:prstClr>
                </a:solidFill>
                <a:latin typeface="DIN Alternate Bold"/>
                <a:cs typeface="DIN Alternate Bold"/>
              </a:rPr>
              <a:t>MODO DE AÇÃO:</a:t>
            </a:r>
            <a:endParaRPr lang="it-IT" sz="1800" b="1" dirty="0">
              <a:solidFill>
                <a:prstClr val="black">
                  <a:lumMod val="50000"/>
                  <a:lumOff val="50000"/>
                </a:prstClr>
              </a:solidFill>
              <a:latin typeface="DIN-Light"/>
              <a:cs typeface="DIN Alternate Bold"/>
            </a:endParaRPr>
          </a:p>
          <a:p>
            <a:pPr defTabSz="520663">
              <a:lnSpc>
                <a:spcPct val="90000"/>
              </a:lnSpc>
            </a:pPr>
            <a:r>
              <a:rPr lang="en-US" sz="1800" dirty="0">
                <a:solidFill>
                  <a:srgbClr val="163D28"/>
                </a:solidFill>
                <a:latin typeface="DIN-Light"/>
                <a:cs typeface="DIN-Light"/>
              </a:rPr>
              <a:t>1-</a:t>
            </a:r>
            <a:r>
              <a:rPr lang="en-US" sz="1800" b="1" dirty="0">
                <a:solidFill>
                  <a:srgbClr val="163D28"/>
                </a:solidFill>
                <a:latin typeface="DIN-Black"/>
                <a:cs typeface="DIN-Black"/>
              </a:rPr>
              <a:t> MELHORA O TRANSPORTE DE AÇÚCARES E NUTRIENTES </a:t>
            </a:r>
            <a:r>
              <a:rPr lang="en-US" sz="1800" b="1" dirty="0">
                <a:solidFill>
                  <a:srgbClr val="163D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1800" b="1" dirty="0" err="1">
                <a:solidFill>
                  <a:srgbClr val="163D28"/>
                </a:solidFill>
                <a:latin typeface="DIN-Light"/>
                <a:cs typeface="Times New Roman" panose="02020603050405020304" pitchFamily="18" charset="0"/>
              </a:rPr>
              <a:t>Carregamento</a:t>
            </a:r>
            <a:r>
              <a:rPr lang="en-US" sz="1800" b="1" dirty="0">
                <a:solidFill>
                  <a:srgbClr val="163D28"/>
                </a:solidFill>
                <a:latin typeface="DIN-Light"/>
                <a:cs typeface="Times New Roman" panose="02020603050405020304" pitchFamily="18" charset="0"/>
              </a:rPr>
              <a:t> do </a:t>
            </a:r>
            <a:r>
              <a:rPr lang="en-US" sz="1800" b="1" dirty="0" err="1">
                <a:solidFill>
                  <a:srgbClr val="163D28"/>
                </a:solidFill>
                <a:latin typeface="DIN-Light"/>
                <a:cs typeface="Times New Roman" panose="02020603050405020304" pitchFamily="18" charset="0"/>
              </a:rPr>
              <a:t>floema</a:t>
            </a:r>
            <a:endParaRPr lang="en-US" sz="1800" b="1" dirty="0">
              <a:solidFill>
                <a:srgbClr val="163D28"/>
              </a:solidFill>
              <a:latin typeface="DIN-Light"/>
              <a:cs typeface="DIN-Light"/>
            </a:endParaRPr>
          </a:p>
        </p:txBody>
      </p:sp>
      <p:pic>
        <p:nvPicPr>
          <p:cNvPr id="31" name="Immagine 30" descr="infografica33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5020" y="135555"/>
            <a:ext cx="968420" cy="968456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840" t="73598" r="26517" b="20006"/>
          <a:stretch/>
        </p:blipFill>
        <p:spPr>
          <a:xfrm>
            <a:off x="8540062" y="378686"/>
            <a:ext cx="440588" cy="16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020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EE4E1-AF05-4DF9-9C0B-8D2D980A846C}" type="slidenum">
              <a:rPr lang="it-IT" smtClean="0"/>
              <a:t>28</a:t>
            </a:fld>
            <a:endParaRPr lang="it-IT"/>
          </a:p>
        </p:txBody>
      </p:sp>
      <p:graphicFrame>
        <p:nvGraphicFramePr>
          <p:cNvPr id="3" name="Group 2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225639"/>
              </p:ext>
            </p:extLst>
          </p:nvPr>
        </p:nvGraphicFramePr>
        <p:xfrm>
          <a:off x="1052460" y="1352982"/>
          <a:ext cx="11157831" cy="2173100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4697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0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62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Arial Narrow"/>
                        </a:rPr>
                        <a:t>País</a:t>
                      </a:r>
                    </a:p>
                  </a:txBody>
                  <a:tcPr anchor="ctr" horzOverflow="overflow">
                    <a:solidFill>
                      <a:srgbClr val="2442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Narrow"/>
                        </a:rPr>
                        <a:t>Brasil</a:t>
                      </a:r>
                    </a:p>
                  </a:txBody>
                  <a:tcPr anchor="ctr" horzOverflow="overflow">
                    <a:solidFill>
                      <a:srgbClr val="2442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08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40"/>
                          </a:solidFill>
                          <a:effectLst/>
                          <a:latin typeface="+mn-lt"/>
                          <a:cs typeface="Arial Narrow"/>
                        </a:rPr>
                        <a:t>Avaliação da eficiência agronômica dos produtos VALAGRO na cultura da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40"/>
                          </a:solidFill>
                          <a:effectLst/>
                          <a:latin typeface="+mn-lt"/>
                          <a:cs typeface="Arial Narrow"/>
                        </a:rPr>
                        <a:t>soja, na safra 2017/2018</a:t>
                      </a:r>
                      <a:endParaRPr kumimoji="0" 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244240"/>
                        </a:solidFill>
                        <a:effectLst/>
                        <a:latin typeface="+mn-lt"/>
                        <a:cs typeface="Arial Narrow"/>
                      </a:endParaRPr>
                    </a:p>
                  </a:txBody>
                  <a:tcPr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244240"/>
                        </a:solidFill>
                        <a:effectLst/>
                        <a:latin typeface="+mn-lt"/>
                        <a:ea typeface="Arial Unicode MS" pitchFamily="34" charset="-128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0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40"/>
                          </a:solidFill>
                          <a:effectLst/>
                          <a:latin typeface="+mn-lt"/>
                          <a:cs typeface="Arial Narrow"/>
                        </a:rPr>
                        <a:t>Cultura</a:t>
                      </a:r>
                    </a:p>
                  </a:txBody>
                  <a:tcPr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244240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Narrow"/>
                        </a:rPr>
                        <a:t>Soja M 5892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44240"/>
                        </a:solidFill>
                        <a:effectLst/>
                        <a:latin typeface="+mn-lt"/>
                        <a:ea typeface="Arial Unicode MS" pitchFamily="34" charset="-128"/>
                        <a:cs typeface="Arial Narrow"/>
                      </a:endParaRPr>
                    </a:p>
                  </a:txBody>
                  <a:tcPr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0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40"/>
                          </a:solidFill>
                          <a:effectLst/>
                          <a:latin typeface="+mn-lt"/>
                          <a:cs typeface="Arial Narrow"/>
                        </a:rPr>
                        <a:t>Ambiente de cultivo</a:t>
                      </a:r>
                    </a:p>
                  </a:txBody>
                  <a:tcPr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40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Narrow"/>
                        </a:rPr>
                        <a:t>Campo aberto – safra 2017/2018</a:t>
                      </a:r>
                    </a:p>
                  </a:txBody>
                  <a:tcPr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0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40"/>
                          </a:solidFill>
                          <a:effectLst/>
                          <a:latin typeface="+mn-lt"/>
                          <a:cs typeface="Arial Narrow"/>
                        </a:rPr>
                        <a:t>Local</a:t>
                      </a:r>
                    </a:p>
                  </a:txBody>
                  <a:tcPr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40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Narrow"/>
                        </a:rPr>
                        <a:t>Passo Fundo / RS</a:t>
                      </a:r>
                    </a:p>
                  </a:txBody>
                  <a:tcPr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01" t="18484" r="62403" b="62607"/>
          <a:stretch/>
        </p:blipFill>
        <p:spPr>
          <a:xfrm>
            <a:off x="9165824" y="100404"/>
            <a:ext cx="2376264" cy="994715"/>
          </a:xfrm>
          <a:prstGeom prst="rect">
            <a:avLst/>
          </a:prstGeom>
        </p:spPr>
      </p:pic>
      <p:graphicFrame>
        <p:nvGraphicFramePr>
          <p:cNvPr id="6" name="Group 20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6086123"/>
              </p:ext>
            </p:extLst>
          </p:nvPr>
        </p:nvGraphicFramePr>
        <p:xfrm>
          <a:off x="840140" y="3964178"/>
          <a:ext cx="11155683" cy="2051000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10665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7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39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939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939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9022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Arial Narrow"/>
                        </a:rPr>
                        <a:t>N°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cs typeface="Arial Narrow"/>
                      </a:endParaRPr>
                    </a:p>
                  </a:txBody>
                  <a:tcPr anchor="ctr" horzOverflow="overflow">
                    <a:solidFill>
                      <a:srgbClr val="24424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Arial Narrow"/>
                        </a:rPr>
                        <a:t>Tratamentos</a:t>
                      </a:r>
                    </a:p>
                  </a:txBody>
                  <a:tcPr anchor="ctr" horzOverflow="overflow">
                    <a:solidFill>
                      <a:srgbClr val="24424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Arial Narrow"/>
                        </a:rPr>
                        <a:t>% SEVERIDADE DE FERRUGEM ASIÁTICA</a:t>
                      </a:r>
                    </a:p>
                  </a:txBody>
                  <a:tcPr anchor="ctr" horzOverflow="overflow">
                    <a:solidFill>
                      <a:srgbClr val="24424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cs typeface="Arial Narrow"/>
                      </a:endParaRPr>
                    </a:p>
                  </a:txBody>
                  <a:tcPr anchor="ctr" horzOverflow="overflow">
                    <a:solidFill>
                      <a:srgbClr val="24424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cs typeface="Arial Narrow"/>
                      </a:endParaRPr>
                    </a:p>
                  </a:txBody>
                  <a:tcPr anchor="ctr" horzOverflow="overflow">
                    <a:solidFill>
                      <a:srgbClr val="2442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22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cs typeface="Arial Narrow"/>
                      </a:endParaRPr>
                    </a:p>
                  </a:txBody>
                  <a:tcPr anchor="ctr" horzOverflow="overflow">
                    <a:solidFill>
                      <a:srgbClr val="24424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cs typeface="Arial Narrow"/>
                      </a:endParaRPr>
                    </a:p>
                  </a:txBody>
                  <a:tcPr anchor="ctr" horzOverflow="overflow">
                    <a:solidFill>
                      <a:srgbClr val="2442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Arial Narrow"/>
                        </a:rPr>
                        <a:t> R4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cs typeface="Arial Narrow"/>
                      </a:endParaRPr>
                    </a:p>
                  </a:txBody>
                  <a:tcPr anchor="ctr" horzOverflow="overflow">
                    <a:solidFill>
                      <a:srgbClr val="2442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Arial Narrow"/>
                        </a:rPr>
                        <a:t>R5.3</a:t>
                      </a:r>
                    </a:p>
                  </a:txBody>
                  <a:tcPr anchor="ctr" horzOverflow="overflow">
                    <a:solidFill>
                      <a:srgbClr val="2442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Arial Narrow"/>
                        </a:rPr>
                        <a:t>R6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cs typeface="Arial Narrow"/>
                      </a:endParaRPr>
                    </a:p>
                  </a:txBody>
                  <a:tcPr anchor="ctr" horzOverflow="overflow">
                    <a:solidFill>
                      <a:srgbClr val="2442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8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40"/>
                          </a:solidFill>
                          <a:effectLst/>
                          <a:latin typeface="+mn-lt"/>
                          <a:cs typeface="Arial Narrow"/>
                        </a:rPr>
                        <a:t>1</a:t>
                      </a:r>
                    </a:p>
                  </a:txBody>
                  <a:tcPr anchor="ctr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40"/>
                          </a:solidFill>
                          <a:effectLst/>
                          <a:latin typeface="+mn-lt"/>
                          <a:cs typeface="Arial Narrow"/>
                        </a:rPr>
                        <a:t>YieldON + Opifol Maturação</a:t>
                      </a:r>
                    </a:p>
                  </a:txBody>
                  <a:tcPr anchor="ctr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244240"/>
                          </a:solidFill>
                          <a:effectLst/>
                          <a:latin typeface="+mn-lt"/>
                          <a:ea typeface="+mn-ea"/>
                          <a:cs typeface="Arial Narrow"/>
                        </a:rPr>
                        <a:t>0,8 </a:t>
                      </a:r>
                      <a:r>
                        <a:rPr kumimoji="0" lang="pt-BR" sz="1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244240"/>
                          </a:solidFill>
                          <a:effectLst/>
                          <a:latin typeface="+mn-lt"/>
                          <a:ea typeface="+mn-ea"/>
                          <a:cs typeface="Arial Narrow"/>
                        </a:rPr>
                        <a:t>ns</a:t>
                      </a:r>
                      <a:endParaRPr kumimoji="0" lang="pt-BR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244240"/>
                        </a:solidFill>
                        <a:effectLst/>
                        <a:latin typeface="+mn-lt"/>
                        <a:ea typeface="+mn-ea"/>
                        <a:cs typeface="Arial Narrow"/>
                      </a:endParaRPr>
                    </a:p>
                  </a:txBody>
                  <a:tcPr marL="9525" marR="9525" marT="9525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244240"/>
                          </a:solidFill>
                          <a:effectLst/>
                          <a:latin typeface="+mn-lt"/>
                          <a:ea typeface="+mn-ea"/>
                          <a:cs typeface="Arial Narrow"/>
                        </a:rPr>
                        <a:t>2,5 b</a:t>
                      </a:r>
                    </a:p>
                  </a:txBody>
                  <a:tcPr marL="9525" marR="9525" marT="9525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244240"/>
                          </a:solidFill>
                          <a:effectLst/>
                          <a:latin typeface="+mn-lt"/>
                          <a:ea typeface="+mn-ea"/>
                          <a:cs typeface="Arial Narrow"/>
                        </a:rPr>
                        <a:t>6,5 b</a:t>
                      </a:r>
                    </a:p>
                  </a:txBody>
                  <a:tcPr marL="9525" marR="9525" marT="9525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8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40"/>
                          </a:solidFill>
                          <a:effectLst/>
                          <a:latin typeface="+mn-lt"/>
                          <a:cs typeface="Arial Narrow"/>
                        </a:rPr>
                        <a:t>2</a:t>
                      </a:r>
                    </a:p>
                  </a:txBody>
                  <a:tcPr anchor="ctr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40"/>
                          </a:solidFill>
                          <a:effectLst/>
                          <a:latin typeface="+mn-lt"/>
                          <a:cs typeface="Arial Narrow"/>
                        </a:rPr>
                        <a:t>Controle</a:t>
                      </a:r>
                    </a:p>
                  </a:txBody>
                  <a:tcPr anchor="ctr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244240"/>
                          </a:solidFill>
                          <a:effectLst/>
                          <a:latin typeface="+mn-lt"/>
                          <a:ea typeface="+mn-ea"/>
                          <a:cs typeface="Arial Narrow"/>
                        </a:rPr>
                        <a:t>1,2 </a:t>
                      </a:r>
                    </a:p>
                  </a:txBody>
                  <a:tcPr marL="9525" marR="9525" marT="9525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244240"/>
                          </a:solidFill>
                          <a:effectLst/>
                          <a:latin typeface="+mn-lt"/>
                          <a:ea typeface="+mn-ea"/>
                          <a:cs typeface="Arial Narrow"/>
                        </a:rPr>
                        <a:t>4 a</a:t>
                      </a:r>
                    </a:p>
                  </a:txBody>
                  <a:tcPr marL="9525" marR="9525" marT="9525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244240"/>
                          </a:solidFill>
                          <a:effectLst/>
                          <a:latin typeface="+mn-lt"/>
                          <a:ea typeface="+mn-ea"/>
                          <a:cs typeface="Arial Narrow"/>
                        </a:rPr>
                        <a:t>8,5 a</a:t>
                      </a:r>
                    </a:p>
                  </a:txBody>
                  <a:tcPr marL="9525" marR="9525" marT="9525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1271464" y="6396481"/>
            <a:ext cx="11161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0" u="sng" dirty="0">
                <a:latin typeface="+mn-lt"/>
                <a:sym typeface="Wingdings" panose="05000000000000000000" pitchFamily="2" charset="2"/>
              </a:rPr>
              <a:t> </a:t>
            </a:r>
            <a:r>
              <a:rPr lang="pt-BR" sz="2000" b="0" u="sng" dirty="0">
                <a:latin typeface="+mn-lt"/>
              </a:rPr>
              <a:t>Potencial de diminuição de doenças de 23,5% com o uso do </a:t>
            </a:r>
            <a:r>
              <a:rPr lang="pt-BR" sz="2000" b="0" u="sng" dirty="0" err="1">
                <a:latin typeface="+mn-lt"/>
              </a:rPr>
              <a:t>YieldON</a:t>
            </a:r>
            <a:r>
              <a:rPr lang="pt-BR" sz="2000" b="0" u="sng" dirty="0">
                <a:latin typeface="+mn-lt"/>
              </a:rPr>
              <a:t> + </a:t>
            </a:r>
            <a:r>
              <a:rPr lang="pt-BR" sz="2000" b="0" u="sng" dirty="0" err="1">
                <a:latin typeface="+mn-lt"/>
              </a:rPr>
              <a:t>Opifol</a:t>
            </a:r>
            <a:r>
              <a:rPr lang="pt-BR" sz="2000" b="0" u="sng" dirty="0">
                <a:latin typeface="+mn-lt"/>
              </a:rPr>
              <a:t> Maturação</a:t>
            </a:r>
            <a:endParaRPr lang="pt-BR" sz="2000" u="sng" dirty="0">
              <a:latin typeface="+mn-lt"/>
            </a:endParaRPr>
          </a:p>
        </p:txBody>
      </p:sp>
      <p:sp>
        <p:nvSpPr>
          <p:cNvPr id="8" name="Elipse 7"/>
          <p:cNvSpPr/>
          <p:nvPr/>
        </p:nvSpPr>
        <p:spPr bwMode="auto">
          <a:xfrm>
            <a:off x="10353956" y="5291813"/>
            <a:ext cx="864096" cy="7548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54182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25"/>
          <p:cNvSpPr/>
          <p:nvPr/>
        </p:nvSpPr>
        <p:spPr>
          <a:xfrm>
            <a:off x="0" y="685800"/>
            <a:ext cx="13444538" cy="634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831" tIns="50415" rIns="100831" bIns="50415" rtlCol="0" anchor="ctr"/>
          <a:lstStyle/>
          <a:p>
            <a:pPr algn="ctr" defTabSz="520663"/>
            <a:r>
              <a:rPr lang="it-IT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914255" y="138343"/>
            <a:ext cx="8934105" cy="610937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defTabSz="520663">
              <a:lnSpc>
                <a:spcPts val="3999"/>
              </a:lnSpc>
            </a:pP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DIN Alternate Bold"/>
                <a:cs typeface="DIN Alternate Bold"/>
              </a:rPr>
              <a:t>NEXT GENERATION SEQUENCING</a:t>
            </a:r>
            <a:endParaRPr lang="it-IT" sz="2000" b="1" dirty="0">
              <a:solidFill>
                <a:prstClr val="black">
                  <a:lumMod val="50000"/>
                  <a:lumOff val="50000"/>
                </a:prstClr>
              </a:solidFill>
              <a:latin typeface="DIN-Light"/>
              <a:cs typeface="DIN-Light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1954701" y="3223722"/>
            <a:ext cx="9688600" cy="348036"/>
          </a:xfrm>
          <a:prstGeom prst="rect">
            <a:avLst/>
          </a:prstGeom>
        </p:spPr>
        <p:txBody>
          <a:bodyPr wrap="none" lIns="100831" tIns="50415" rIns="100831" bIns="50415">
            <a:spAutoFit/>
          </a:bodyPr>
          <a:lstStyle/>
          <a:p>
            <a:pPr defTabSz="520663"/>
            <a:r>
              <a:rPr lang="pt-BR" sz="1600" dirty="0">
                <a:solidFill>
                  <a:srgbClr val="083D31"/>
                </a:solidFill>
                <a:latin typeface="DIN-Light"/>
              </a:rPr>
              <a:t>Divisão celular e expansão são cruciais para uma ótima embriogênese e desenvolvimento de sementes</a:t>
            </a:r>
            <a:r>
              <a:rPr lang="it-IT" sz="1600" dirty="0">
                <a:solidFill>
                  <a:srgbClr val="083D31"/>
                </a:solidFill>
                <a:latin typeface="DIN-Light"/>
              </a:rPr>
              <a:t>.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8232189" y="3998008"/>
            <a:ext cx="4183943" cy="1825363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 algn="just" defTabSz="520663"/>
            <a:r>
              <a:rPr lang="pt-BR" sz="1600" dirty="0">
                <a:solidFill>
                  <a:srgbClr val="083D31"/>
                </a:solidFill>
                <a:latin typeface="DIN-Light"/>
              </a:rPr>
              <a:t>A coordenação de processos hormonais específicos, incluindo o catabolismo do excesso de </a:t>
            </a:r>
            <a:r>
              <a:rPr lang="pt-BR" sz="1600" dirty="0" err="1">
                <a:solidFill>
                  <a:srgbClr val="083D31"/>
                </a:solidFill>
                <a:latin typeface="DIN-Light"/>
              </a:rPr>
              <a:t>citocininas</a:t>
            </a:r>
            <a:r>
              <a:rPr lang="pt-BR" sz="1600" dirty="0">
                <a:solidFill>
                  <a:srgbClr val="083D31"/>
                </a:solidFill>
                <a:latin typeface="DIN-Light"/>
              </a:rPr>
              <a:t> e o subsequente estabelecimento de um equilíbrio ideal de auxina / </a:t>
            </a:r>
            <a:r>
              <a:rPr lang="pt-BR" sz="1600" dirty="0" err="1">
                <a:solidFill>
                  <a:srgbClr val="083D31"/>
                </a:solidFill>
                <a:latin typeface="DIN-Light"/>
              </a:rPr>
              <a:t>citocinina</a:t>
            </a:r>
            <a:r>
              <a:rPr lang="pt-BR" sz="1600" dirty="0">
                <a:solidFill>
                  <a:srgbClr val="083D31"/>
                </a:solidFill>
                <a:latin typeface="DIN-Light"/>
              </a:rPr>
              <a:t>, leva à divisão celular ideal e ao </a:t>
            </a:r>
            <a:r>
              <a:rPr lang="pt-BR" sz="1600" b="1" dirty="0">
                <a:solidFill>
                  <a:srgbClr val="083D31"/>
                </a:solidFill>
                <a:latin typeface="DIN-Light"/>
              </a:rPr>
              <a:t>desenvolvimento / maturação adequados da semente </a:t>
            </a:r>
            <a:r>
              <a:rPr lang="pt-BR" sz="1600" dirty="0">
                <a:solidFill>
                  <a:srgbClr val="083D31"/>
                </a:solidFill>
                <a:latin typeface="DIN-Light"/>
              </a:rPr>
              <a:t>(</a:t>
            </a:r>
            <a:r>
              <a:rPr lang="pt-BR" sz="1600" dirty="0" err="1">
                <a:solidFill>
                  <a:srgbClr val="083D31"/>
                </a:solidFill>
                <a:latin typeface="DIN-Light"/>
              </a:rPr>
              <a:t>Locascio</a:t>
            </a:r>
            <a:r>
              <a:rPr lang="pt-BR" sz="1600" dirty="0">
                <a:solidFill>
                  <a:srgbClr val="083D31"/>
                </a:solidFill>
                <a:latin typeface="DIN-Light"/>
              </a:rPr>
              <a:t>, 2014).</a:t>
            </a:r>
            <a:endParaRPr lang="it-IT" sz="1600" dirty="0">
              <a:solidFill>
                <a:srgbClr val="083D31"/>
              </a:solidFill>
              <a:latin typeface="DIN-Light"/>
            </a:endParaRPr>
          </a:p>
        </p:txBody>
      </p:sp>
      <p:pic>
        <p:nvPicPr>
          <p:cNvPr id="4" name="Immagine 3" descr="infografica21.ps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1445" y="3601571"/>
            <a:ext cx="6058652" cy="2822912"/>
          </a:xfrm>
          <a:prstGeom prst="rect">
            <a:avLst/>
          </a:prstGeom>
        </p:spPr>
      </p:pic>
      <p:sp>
        <p:nvSpPr>
          <p:cNvPr id="20" name="Rettangolo 19"/>
          <p:cNvSpPr/>
          <p:nvPr/>
        </p:nvSpPr>
        <p:spPr>
          <a:xfrm>
            <a:off x="5820874" y="3824061"/>
            <a:ext cx="1093995" cy="347894"/>
          </a:xfrm>
          <a:prstGeom prst="rect">
            <a:avLst/>
          </a:prstGeom>
          <a:solidFill>
            <a:srgbClr val="163D28"/>
          </a:solidFill>
        </p:spPr>
        <p:txBody>
          <a:bodyPr wrap="square" lIns="100831" tIns="50415" rIns="100831" bIns="50415">
            <a:spAutoFit/>
          </a:bodyPr>
          <a:lstStyle/>
          <a:p>
            <a:pPr algn="ctr" defTabSz="520663"/>
            <a:r>
              <a:rPr lang="en-US" sz="800" dirty="0">
                <a:solidFill>
                  <a:srgbClr val="FFFFFF"/>
                </a:solidFill>
                <a:latin typeface="DIN-Medium"/>
                <a:cs typeface="DIN-Medium"/>
              </a:rPr>
              <a:t>OPTIMAL SEED DEVELOPMENT</a:t>
            </a:r>
            <a:endParaRPr lang="it-IT" sz="800" dirty="0">
              <a:solidFill>
                <a:srgbClr val="FFFFFF"/>
              </a:solidFill>
              <a:latin typeface="DIN-Medium"/>
              <a:cs typeface="DIN-Medium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3251662" y="5427921"/>
            <a:ext cx="949602" cy="378724"/>
          </a:xfrm>
          <a:prstGeom prst="rect">
            <a:avLst/>
          </a:prstGeom>
        </p:spPr>
        <p:txBody>
          <a:bodyPr wrap="none" lIns="100831" tIns="50415" rIns="100831" bIns="50415">
            <a:spAutoFit/>
          </a:bodyPr>
          <a:lstStyle/>
          <a:p>
            <a:pPr algn="ctr" defTabSz="520663"/>
            <a:r>
              <a:rPr lang="it-IT" sz="900" dirty="0">
                <a:solidFill>
                  <a:srgbClr val="008000"/>
                </a:solidFill>
                <a:latin typeface="DIN-Light"/>
                <a:cs typeface="DIN-Light"/>
              </a:rPr>
              <a:t>CYTOKININ</a:t>
            </a:r>
          </a:p>
          <a:p>
            <a:pPr algn="ctr" defTabSz="520663"/>
            <a:r>
              <a:rPr lang="it-IT" sz="900" dirty="0">
                <a:solidFill>
                  <a:srgbClr val="008000"/>
                </a:solidFill>
                <a:latin typeface="DIN-Light"/>
                <a:cs typeface="DIN-Light"/>
              </a:rPr>
              <a:t>CATABOLISM</a:t>
            </a:r>
          </a:p>
        </p:txBody>
      </p:sp>
      <p:sp>
        <p:nvSpPr>
          <p:cNvPr id="24" name="Rettangolo 23"/>
          <p:cNvSpPr/>
          <p:nvPr/>
        </p:nvSpPr>
        <p:spPr>
          <a:xfrm>
            <a:off x="3265624" y="4271752"/>
            <a:ext cx="848844" cy="378724"/>
          </a:xfrm>
          <a:prstGeom prst="rect">
            <a:avLst/>
          </a:prstGeom>
        </p:spPr>
        <p:txBody>
          <a:bodyPr wrap="none" lIns="100831" tIns="50415" rIns="100831" bIns="50415">
            <a:spAutoFit/>
          </a:bodyPr>
          <a:lstStyle/>
          <a:p>
            <a:pPr algn="ctr" defTabSz="520663"/>
            <a:r>
              <a:rPr lang="it-IT" sz="900" dirty="0">
                <a:solidFill>
                  <a:srgbClr val="008000"/>
                </a:solidFill>
                <a:latin typeface="DIN-Light"/>
                <a:cs typeface="DIN-Light"/>
              </a:rPr>
              <a:t>AUXIN</a:t>
            </a:r>
          </a:p>
          <a:p>
            <a:pPr algn="ctr" defTabSz="520663"/>
            <a:r>
              <a:rPr lang="it-IT" sz="900" dirty="0">
                <a:solidFill>
                  <a:srgbClr val="008000"/>
                </a:solidFill>
                <a:latin typeface="DIN-Light"/>
                <a:cs typeface="DIN-Light"/>
              </a:rPr>
              <a:t>RESPONSE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662" y="-58649"/>
            <a:ext cx="3367608" cy="1278014"/>
          </a:xfrm>
          <a:prstGeom prst="rect">
            <a:avLst/>
          </a:prstGeom>
        </p:spPr>
      </p:pic>
      <p:sp>
        <p:nvSpPr>
          <p:cNvPr id="21" name="Rettangolo 20"/>
          <p:cNvSpPr/>
          <p:nvPr/>
        </p:nvSpPr>
        <p:spPr>
          <a:xfrm>
            <a:off x="1954702" y="863245"/>
            <a:ext cx="8513599" cy="600413"/>
          </a:xfrm>
          <a:prstGeom prst="rect">
            <a:avLst/>
          </a:prstGeom>
        </p:spPr>
        <p:txBody>
          <a:bodyPr wrap="none" lIns="100831" tIns="50415" rIns="100831" bIns="50415">
            <a:spAutoFit/>
          </a:bodyPr>
          <a:lstStyle/>
          <a:p>
            <a:pPr defTabSz="520663">
              <a:lnSpc>
                <a:spcPct val="90000"/>
              </a:lnSpc>
            </a:pPr>
            <a:r>
              <a:rPr lang="en-US" sz="1800" dirty="0">
                <a:solidFill>
                  <a:prstClr val="black">
                    <a:lumMod val="50000"/>
                    <a:lumOff val="50000"/>
                  </a:prstClr>
                </a:solidFill>
                <a:latin typeface="DIN Alternate Bold"/>
                <a:cs typeface="DIN Alternate Bold"/>
              </a:rPr>
              <a:t>MODO DE AÇÃO</a:t>
            </a:r>
            <a:endParaRPr lang="it-IT" sz="1800" b="1" dirty="0">
              <a:solidFill>
                <a:prstClr val="black">
                  <a:lumMod val="50000"/>
                  <a:lumOff val="50000"/>
                </a:prstClr>
              </a:solidFill>
              <a:latin typeface="DIN-Light"/>
              <a:cs typeface="DIN Alternate Bold"/>
            </a:endParaRPr>
          </a:p>
          <a:p>
            <a:pPr defTabSz="520663">
              <a:lnSpc>
                <a:spcPct val="90000"/>
              </a:lnSpc>
            </a:pPr>
            <a:r>
              <a:rPr lang="en-US" sz="1800" dirty="0">
                <a:solidFill>
                  <a:srgbClr val="163D28"/>
                </a:solidFill>
                <a:latin typeface="DIN-Light"/>
                <a:cs typeface="DIN-Light"/>
              </a:rPr>
              <a:t>2-  </a:t>
            </a:r>
            <a:r>
              <a:rPr lang="en-US" sz="1800" b="1" dirty="0">
                <a:solidFill>
                  <a:srgbClr val="163D28"/>
                </a:solidFill>
                <a:latin typeface="DIN-Light"/>
                <a:cs typeface="DIN-Light"/>
              </a:rPr>
              <a:t>PROMOVE DIVISÃO CELULAR </a:t>
            </a:r>
            <a:r>
              <a:rPr lang="en-US" sz="1800" dirty="0">
                <a:solidFill>
                  <a:srgbClr val="163D28"/>
                </a:solidFill>
                <a:latin typeface="DIN-Light"/>
                <a:cs typeface="DIN-Light"/>
              </a:rPr>
              <a:t>(SEMENTES MAIORES E MAIS PESADAS)</a:t>
            </a:r>
          </a:p>
        </p:txBody>
      </p:sp>
      <p:pic>
        <p:nvPicPr>
          <p:cNvPr id="22" name="Immagine 21" descr="infografica33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5020" y="135555"/>
            <a:ext cx="968420" cy="968456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840" t="73598" r="26517" b="20006"/>
          <a:stretch/>
        </p:blipFill>
        <p:spPr>
          <a:xfrm>
            <a:off x="8540062" y="378686"/>
            <a:ext cx="440588" cy="164294"/>
          </a:xfrm>
          <a:prstGeom prst="rect">
            <a:avLst/>
          </a:prstGeom>
        </p:spPr>
      </p:pic>
      <p:sp>
        <p:nvSpPr>
          <p:cNvPr id="25" name="Rettangolo 24"/>
          <p:cNvSpPr/>
          <p:nvPr/>
        </p:nvSpPr>
        <p:spPr>
          <a:xfrm flipV="1">
            <a:off x="0" y="6692873"/>
            <a:ext cx="13444538" cy="692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831" tIns="50415" rIns="100831" bIns="50415" rtlCol="0" anchor="ctr"/>
          <a:lstStyle/>
          <a:p>
            <a:pPr algn="ctr" defTabSz="520663"/>
            <a:r>
              <a:rPr lang="it-IT" dirty="0">
                <a:solidFill>
                  <a:prstClr val="white"/>
                </a:solidFill>
              </a:rPr>
              <a:t> </a:t>
            </a:r>
          </a:p>
        </p:txBody>
      </p:sp>
      <p:graphicFrame>
        <p:nvGraphicFramePr>
          <p:cNvPr id="27" name="Tabella 11">
            <a:extLst>
              <a:ext uri="{FF2B5EF4-FFF2-40B4-BE49-F238E27FC236}">
                <a16:creationId xmlns:a16="http://schemas.microsoft.com/office/drawing/2014/main" id="{B8080AD0-3238-4738-8341-E249326270B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00570" y="1413568"/>
          <a:ext cx="11115561" cy="172033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7510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76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271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24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672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122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it-IT" sz="13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MODO DE AÇÃO</a:t>
                      </a:r>
                      <a:endParaRPr lang="it-IT" sz="1300" b="0" i="0" u="none" strike="noStrike" dirty="0">
                        <a:solidFill>
                          <a:schemeClr val="bg1"/>
                        </a:solidFill>
                        <a:effectLst/>
                        <a:latin typeface="DIN-Bold"/>
                        <a:cs typeface="DIN-Bold"/>
                      </a:endParaRPr>
                    </a:p>
                  </a:txBody>
                  <a:tcPr marL="6632" marR="6632" marT="6632" marB="0" anchor="ctr">
                    <a:solidFill>
                      <a:srgbClr val="083D3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it-IT" sz="13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GENES</a:t>
                      </a:r>
                      <a:r>
                        <a:rPr lang="it-IT" sz="1300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 RELACIONADAS</a:t>
                      </a:r>
                      <a:endParaRPr lang="it-IT" sz="1300" b="0" i="0" u="none" strike="noStrike" dirty="0">
                        <a:solidFill>
                          <a:schemeClr val="bg1"/>
                        </a:solidFill>
                        <a:effectLst/>
                        <a:latin typeface="DIN-Bold"/>
                        <a:cs typeface="DIN-Bold"/>
                      </a:endParaRPr>
                    </a:p>
                  </a:txBody>
                  <a:tcPr marL="6632" marR="6632" marT="6632" marB="0" anchor="ctr">
                    <a:solidFill>
                      <a:srgbClr val="083D3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it-IT" sz="13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ACTIVIDADE</a:t>
                      </a:r>
                      <a:endParaRPr lang="it-IT" sz="1300" b="0" i="0" u="none" strike="noStrike" dirty="0">
                        <a:solidFill>
                          <a:schemeClr val="bg1"/>
                        </a:solidFill>
                        <a:effectLst/>
                        <a:latin typeface="DIN-Bold"/>
                        <a:cs typeface="DIN-Bold"/>
                      </a:endParaRPr>
                    </a:p>
                  </a:txBody>
                  <a:tcPr marL="6632" marR="6632" marT="6632" marB="0" anchor="ctr">
                    <a:solidFill>
                      <a:srgbClr val="083D3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it-IT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+mn-cs"/>
                        </a:rPr>
                        <a:t>SUPRA</a:t>
                      </a:r>
                      <a:endParaRPr lang="it-IT" sz="1300" b="0" i="0" u="none" strike="noStrike" dirty="0">
                        <a:solidFill>
                          <a:schemeClr val="bg1"/>
                        </a:solidFill>
                        <a:effectLst/>
                        <a:latin typeface="DIN-Bold"/>
                        <a:cs typeface="DIN-Bold"/>
                      </a:endParaRPr>
                    </a:p>
                  </a:txBody>
                  <a:tcPr marL="6632" marR="6632" marT="6632" marB="0" anchor="ctr">
                    <a:solidFill>
                      <a:srgbClr val="083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solidFill>
                            <a:schemeClr val="bg1"/>
                          </a:solidFill>
                          <a:effectLst/>
                        </a:rPr>
                        <a:t>REFERENCIAS</a:t>
                      </a:r>
                      <a:endParaRPr lang="en-US" sz="1300" b="0" i="0" u="none" strike="noStrike" dirty="0">
                        <a:solidFill>
                          <a:schemeClr val="bg1"/>
                        </a:solidFill>
                        <a:effectLst/>
                        <a:latin typeface="DIN-Bold"/>
                        <a:cs typeface="DIN-Bold"/>
                      </a:endParaRPr>
                    </a:p>
                  </a:txBody>
                  <a:tcPr marL="6632" marR="6632" marT="6632" marB="0" anchor="ctr">
                    <a:solidFill>
                      <a:srgbClr val="083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222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dirty="0">
                          <a:solidFill>
                            <a:srgbClr val="083D31"/>
                          </a:solidFill>
                        </a:rPr>
                        <a:t>2. </a:t>
                      </a:r>
                      <a:r>
                        <a:rPr lang="en-US" sz="1300" b="1" dirty="0">
                          <a:solidFill>
                            <a:srgbClr val="163D28"/>
                          </a:solidFill>
                          <a:latin typeface="DIN-Light"/>
                          <a:cs typeface="DIN-Light"/>
                        </a:rPr>
                        <a:t>PROMOVE DIVISÃO CELULAR </a:t>
                      </a:r>
                      <a:endParaRPr lang="it-IT" sz="1300" b="0" i="0" u="none" strike="noStrike" kern="1200" dirty="0">
                        <a:solidFill>
                          <a:srgbClr val="083D31"/>
                        </a:solidFill>
                        <a:effectLst/>
                        <a:latin typeface="DIN-Bold"/>
                        <a:ea typeface="+mn-ea"/>
                        <a:cs typeface="DIN-Bold"/>
                      </a:endParaRPr>
                    </a:p>
                  </a:txBody>
                  <a:tcPr marL="6632" marR="6632" marT="6632" marB="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it-IT" sz="1300" u="none" strike="noStrike" kern="1200" dirty="0" err="1">
                          <a:solidFill>
                            <a:srgbClr val="083D31"/>
                          </a:solidFill>
                          <a:effectLst/>
                        </a:rPr>
                        <a:t>cycloartenol</a:t>
                      </a:r>
                      <a:r>
                        <a:rPr lang="it-IT" sz="1300" u="none" strike="noStrike" kern="1200" dirty="0">
                          <a:solidFill>
                            <a:srgbClr val="083D31"/>
                          </a:solidFill>
                          <a:effectLst/>
                        </a:rPr>
                        <a:t>/</a:t>
                      </a:r>
                      <a:r>
                        <a:rPr lang="it-IT" sz="1300" u="none" strike="noStrike" kern="1200" dirty="0" err="1">
                          <a:solidFill>
                            <a:srgbClr val="083D31"/>
                          </a:solidFill>
                          <a:effectLst/>
                        </a:rPr>
                        <a:t>sterol</a:t>
                      </a:r>
                      <a:r>
                        <a:rPr lang="it-IT" sz="1300" u="none" strike="noStrike" kern="1200" dirty="0">
                          <a:solidFill>
                            <a:srgbClr val="083D31"/>
                          </a:solidFill>
                          <a:effectLst/>
                        </a:rPr>
                        <a:t> </a:t>
                      </a:r>
                      <a:r>
                        <a:rPr lang="it-IT" sz="1300" u="none" strike="noStrike" kern="1200" dirty="0" err="1">
                          <a:solidFill>
                            <a:srgbClr val="083D31"/>
                          </a:solidFill>
                          <a:effectLst/>
                        </a:rPr>
                        <a:t>methyltransferase</a:t>
                      </a:r>
                      <a:endParaRPr lang="it-IT" sz="1300" b="0" i="0" u="none" strike="noStrike" kern="1200" dirty="0">
                        <a:solidFill>
                          <a:srgbClr val="083D31"/>
                        </a:solidFill>
                        <a:effectLst/>
                        <a:latin typeface="DIN-Bold"/>
                        <a:ea typeface="+mn-ea"/>
                        <a:cs typeface="DIN-Bold"/>
                      </a:endParaRPr>
                    </a:p>
                  </a:txBody>
                  <a:tcPr marL="6632" marR="6632" marT="6632" marB="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it-IT" sz="1300" u="none" strike="noStrike" kern="1200" dirty="0">
                          <a:solidFill>
                            <a:srgbClr val="083D31"/>
                          </a:solidFill>
                          <a:effectLst/>
                        </a:rPr>
                        <a:t>divisão celular; crescimento polarizado</a:t>
                      </a:r>
                      <a:endParaRPr lang="it-IT" sz="1300" b="0" i="0" u="none" strike="noStrike" kern="1200" dirty="0">
                        <a:solidFill>
                          <a:srgbClr val="083D31"/>
                        </a:solidFill>
                        <a:effectLst/>
                        <a:latin typeface="DIN-Bold"/>
                        <a:ea typeface="+mn-ea"/>
                        <a:cs typeface="DIN-Bold"/>
                      </a:endParaRPr>
                    </a:p>
                  </a:txBody>
                  <a:tcPr marL="6632" marR="6632" marT="6632" marB="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it-IT" sz="1300" u="none" strike="noStrike" kern="1200" dirty="0">
                          <a:solidFill>
                            <a:srgbClr val="083D31"/>
                          </a:solidFill>
                          <a:effectLst/>
                        </a:rPr>
                        <a:t>5</a:t>
                      </a:r>
                      <a:endParaRPr lang="it-IT" sz="1300" b="0" i="0" u="none" strike="noStrike" kern="1200" dirty="0">
                        <a:solidFill>
                          <a:srgbClr val="083D31"/>
                        </a:solidFill>
                        <a:effectLst/>
                        <a:latin typeface="DIN-Bold"/>
                        <a:ea typeface="+mn-ea"/>
                        <a:cs typeface="DIN-Bold"/>
                      </a:endParaRPr>
                    </a:p>
                  </a:txBody>
                  <a:tcPr marL="6632" marR="6632" marT="66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300" u="none" strike="noStrike" kern="1200" dirty="0">
                          <a:solidFill>
                            <a:srgbClr val="083D31"/>
                          </a:solidFill>
                          <a:effectLst/>
                        </a:rPr>
                        <a:t>Carland, 2010</a:t>
                      </a:r>
                      <a:endParaRPr lang="it-IT" sz="1300" b="0" i="0" u="none" strike="noStrike" kern="1200" dirty="0">
                        <a:solidFill>
                          <a:srgbClr val="083D31"/>
                        </a:solidFill>
                        <a:effectLst/>
                        <a:latin typeface="DIN-Bold"/>
                        <a:ea typeface="+mn-ea"/>
                        <a:cs typeface="DIN-Bold"/>
                      </a:endParaRPr>
                    </a:p>
                  </a:txBody>
                  <a:tcPr marL="6632" marR="6632" marT="6632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9112">
                <a:tc vMerge="1">
                  <a:txBody>
                    <a:bodyPr/>
                    <a:lstStyle/>
                    <a:p>
                      <a:pPr algn="ctr" fontAlgn="ctr"/>
                      <a:endParaRPr lang="it-IT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6014" marR="6014" marT="601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it-IT" sz="1300" u="none" strike="noStrike" kern="1200" dirty="0">
                          <a:solidFill>
                            <a:srgbClr val="083D31"/>
                          </a:solidFill>
                          <a:effectLst/>
                        </a:rPr>
                        <a:t>cytokinin </a:t>
                      </a:r>
                      <a:r>
                        <a:rPr lang="it-IT" sz="1300" u="none" strike="noStrike" kern="1200" dirty="0" err="1">
                          <a:solidFill>
                            <a:srgbClr val="083D31"/>
                          </a:solidFill>
                          <a:effectLst/>
                        </a:rPr>
                        <a:t>dehydrogenase</a:t>
                      </a:r>
                      <a:endParaRPr lang="it-IT" sz="1300" b="0" i="0" u="none" strike="noStrike" kern="1200" dirty="0">
                        <a:solidFill>
                          <a:srgbClr val="083D31"/>
                        </a:solidFill>
                        <a:effectLst/>
                        <a:latin typeface="DIN-Bold"/>
                        <a:ea typeface="+mn-ea"/>
                        <a:cs typeface="DIN-Bold"/>
                      </a:endParaRPr>
                    </a:p>
                  </a:txBody>
                  <a:tcPr marL="6632" marR="6632" marT="6632" marB="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it-IT" sz="1300" u="none" strike="noStrike" kern="1200" dirty="0">
                          <a:solidFill>
                            <a:srgbClr val="083D31"/>
                          </a:solidFill>
                          <a:effectLst/>
                        </a:rPr>
                        <a:t>Catabolismo de citocinina</a:t>
                      </a:r>
                      <a:endParaRPr lang="it-IT" sz="1300" b="0" i="0" u="none" strike="noStrike" kern="1200" dirty="0">
                        <a:solidFill>
                          <a:srgbClr val="083D31"/>
                        </a:solidFill>
                        <a:effectLst/>
                        <a:latin typeface="DIN-Bold"/>
                        <a:ea typeface="+mn-ea"/>
                        <a:cs typeface="DIN-Bold"/>
                      </a:endParaRPr>
                    </a:p>
                  </a:txBody>
                  <a:tcPr marL="6632" marR="6632" marT="6632" marB="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it-IT" sz="1300" u="none" strike="noStrike" kern="1200" dirty="0">
                          <a:solidFill>
                            <a:srgbClr val="083D31"/>
                          </a:solidFill>
                          <a:effectLst/>
                        </a:rPr>
                        <a:t>12</a:t>
                      </a:r>
                      <a:endParaRPr lang="it-IT" sz="1300" b="0" i="0" u="none" strike="noStrike" kern="1200" dirty="0">
                        <a:solidFill>
                          <a:srgbClr val="083D31"/>
                        </a:solidFill>
                        <a:effectLst/>
                        <a:latin typeface="DIN-Bold"/>
                        <a:ea typeface="+mn-ea"/>
                        <a:cs typeface="DIN-Bold"/>
                      </a:endParaRPr>
                    </a:p>
                  </a:txBody>
                  <a:tcPr marL="6632" marR="6632" marT="66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300" u="none" strike="noStrike" kern="1200" dirty="0" err="1">
                          <a:solidFill>
                            <a:srgbClr val="083D31"/>
                          </a:solidFill>
                          <a:effectLst/>
                        </a:rPr>
                        <a:t>Jameson</a:t>
                      </a:r>
                      <a:r>
                        <a:rPr lang="it-IT" sz="1300" u="none" strike="noStrike" kern="1200" dirty="0">
                          <a:solidFill>
                            <a:srgbClr val="083D31"/>
                          </a:solidFill>
                          <a:effectLst/>
                        </a:rPr>
                        <a:t>, 2016, </a:t>
                      </a:r>
                      <a:r>
                        <a:rPr lang="it-IT" sz="1300" u="none" strike="noStrike" kern="1200" dirty="0" err="1">
                          <a:solidFill>
                            <a:srgbClr val="083D31"/>
                          </a:solidFill>
                          <a:effectLst/>
                        </a:rPr>
                        <a:t>Werner</a:t>
                      </a:r>
                      <a:r>
                        <a:rPr lang="it-IT" sz="1300" u="none" strike="noStrike" kern="1200" dirty="0">
                          <a:solidFill>
                            <a:srgbClr val="083D31"/>
                          </a:solidFill>
                          <a:effectLst/>
                        </a:rPr>
                        <a:t>, 2003</a:t>
                      </a:r>
                      <a:endParaRPr lang="it-IT" sz="1300" b="0" i="0" u="none" strike="noStrike" kern="1200" dirty="0">
                        <a:solidFill>
                          <a:srgbClr val="083D31"/>
                        </a:solidFill>
                        <a:effectLst/>
                        <a:latin typeface="DIN-Bold"/>
                        <a:ea typeface="+mn-ea"/>
                        <a:cs typeface="DIN-Bold"/>
                      </a:endParaRPr>
                    </a:p>
                  </a:txBody>
                  <a:tcPr marL="6632" marR="6632" marT="6632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38776">
                <a:tc vMerge="1">
                  <a:txBody>
                    <a:bodyPr/>
                    <a:lstStyle/>
                    <a:p>
                      <a:pPr algn="ctr" fontAlgn="ctr"/>
                      <a:endParaRPr lang="it-IT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6014" marR="6014" marT="601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it-IT" sz="1300" u="none" strike="noStrike" kern="1200" dirty="0">
                          <a:solidFill>
                            <a:srgbClr val="083D31"/>
                          </a:solidFill>
                          <a:effectLst/>
                        </a:rPr>
                        <a:t>iaa16 - auxin-responsive (</a:t>
                      </a:r>
                      <a:r>
                        <a:rPr lang="it-IT" sz="1300" u="none" strike="noStrike" kern="1200" dirty="0" err="1">
                          <a:solidFill>
                            <a:srgbClr val="083D31"/>
                          </a:solidFill>
                          <a:effectLst/>
                        </a:rPr>
                        <a:t>aux</a:t>
                      </a:r>
                      <a:r>
                        <a:rPr lang="it-IT" sz="1300" u="none" strike="noStrike" kern="1200" dirty="0">
                          <a:solidFill>
                            <a:srgbClr val="083D31"/>
                          </a:solidFill>
                          <a:effectLst/>
                        </a:rPr>
                        <a:t> </a:t>
                      </a:r>
                      <a:r>
                        <a:rPr lang="it-IT" sz="1300" u="none" strike="noStrike" kern="1200" dirty="0" err="1">
                          <a:solidFill>
                            <a:srgbClr val="083D31"/>
                          </a:solidFill>
                          <a:effectLst/>
                        </a:rPr>
                        <a:t>iaa</a:t>
                      </a:r>
                      <a:r>
                        <a:rPr lang="it-IT" sz="1300" u="none" strike="noStrike" kern="1200" dirty="0">
                          <a:solidFill>
                            <a:srgbClr val="083D31"/>
                          </a:solidFill>
                          <a:effectLst/>
                        </a:rPr>
                        <a:t> family </a:t>
                      </a:r>
                      <a:r>
                        <a:rPr lang="it-IT" sz="1300" u="none" strike="noStrike" kern="1200" dirty="0" err="1">
                          <a:solidFill>
                            <a:srgbClr val="083D31"/>
                          </a:solidFill>
                          <a:effectLst/>
                        </a:rPr>
                        <a:t>member</a:t>
                      </a:r>
                      <a:r>
                        <a:rPr lang="it-IT" sz="1300" u="none" strike="noStrike" kern="1200" dirty="0">
                          <a:solidFill>
                            <a:srgbClr val="083D31"/>
                          </a:solidFill>
                          <a:effectLst/>
                        </a:rPr>
                        <a:t>)</a:t>
                      </a:r>
                      <a:endParaRPr lang="it-IT" sz="1300" b="0" i="0" u="none" strike="noStrike" kern="1200" dirty="0">
                        <a:solidFill>
                          <a:srgbClr val="083D31"/>
                        </a:solidFill>
                        <a:effectLst/>
                        <a:latin typeface="DIN-Bold"/>
                        <a:ea typeface="+mn-ea"/>
                        <a:cs typeface="DIN-Bold"/>
                      </a:endParaRPr>
                    </a:p>
                  </a:txBody>
                  <a:tcPr marL="6632" marR="6632" marT="6632" marB="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it-IT" sz="1300" u="none" strike="noStrike" kern="1200" dirty="0">
                          <a:solidFill>
                            <a:srgbClr val="083D31"/>
                          </a:solidFill>
                          <a:effectLst/>
                        </a:rPr>
                        <a:t>Sinalização auxina - ativação, of  Transcrição,regulação,</a:t>
                      </a:r>
                      <a:endParaRPr lang="it-IT" sz="1300" b="0" i="0" u="none" strike="noStrike" kern="1200" dirty="0">
                        <a:solidFill>
                          <a:srgbClr val="083D31"/>
                        </a:solidFill>
                        <a:effectLst/>
                        <a:latin typeface="DIN-Bold"/>
                        <a:ea typeface="+mn-ea"/>
                        <a:cs typeface="DIN-Bold"/>
                      </a:endParaRPr>
                    </a:p>
                  </a:txBody>
                  <a:tcPr marL="6632" marR="6632" marT="6632" marB="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it-IT" sz="1300" u="none" strike="noStrike" kern="1200" dirty="0">
                          <a:solidFill>
                            <a:srgbClr val="083D31"/>
                          </a:solidFill>
                          <a:effectLst/>
                        </a:rPr>
                        <a:t>4</a:t>
                      </a:r>
                      <a:endParaRPr lang="it-IT" sz="1300" b="0" i="0" u="none" strike="noStrike" kern="1200" dirty="0">
                        <a:solidFill>
                          <a:srgbClr val="083D31"/>
                        </a:solidFill>
                        <a:effectLst/>
                        <a:latin typeface="DIN-Bold"/>
                        <a:ea typeface="+mn-ea"/>
                        <a:cs typeface="DIN-Bold"/>
                      </a:endParaRPr>
                    </a:p>
                  </a:txBody>
                  <a:tcPr marL="6632" marR="6632" marT="66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300" u="none" strike="noStrike" kern="1200" dirty="0" err="1">
                          <a:solidFill>
                            <a:srgbClr val="083D31"/>
                          </a:solidFill>
                          <a:effectLst/>
                        </a:rPr>
                        <a:t>Czapla</a:t>
                      </a:r>
                      <a:r>
                        <a:rPr lang="it-IT" sz="1300" u="none" strike="noStrike" kern="1200" dirty="0">
                          <a:solidFill>
                            <a:srgbClr val="083D31"/>
                          </a:solidFill>
                          <a:effectLst/>
                        </a:rPr>
                        <a:t>, 2003</a:t>
                      </a:r>
                      <a:endParaRPr lang="it-IT" sz="1300" b="0" i="0" u="none" strike="noStrike" kern="1200" dirty="0">
                        <a:solidFill>
                          <a:srgbClr val="083D31"/>
                        </a:solidFill>
                        <a:effectLst/>
                        <a:latin typeface="DIN-Bold"/>
                        <a:ea typeface="+mn-ea"/>
                        <a:cs typeface="DIN-Bold"/>
                      </a:endParaRPr>
                    </a:p>
                  </a:txBody>
                  <a:tcPr marL="6632" marR="6632" marT="6632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8203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04" t="26253" r="2745" b="18090"/>
          <a:stretch/>
        </p:blipFill>
        <p:spPr>
          <a:xfrm>
            <a:off x="1718836" y="2109764"/>
            <a:ext cx="11344375" cy="4208668"/>
          </a:xfrm>
          <a:prstGeom prst="rect">
            <a:avLst/>
          </a:prstGeom>
        </p:spPr>
      </p:pic>
      <p:pic>
        <p:nvPicPr>
          <p:cNvPr id="3" name="Picture 2" descr="Risultati immagini per seed treatment soybean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004" y="5528420"/>
            <a:ext cx="1256206" cy="74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2">
            <a:extLst>
              <a:ext uri="{FF2B5EF4-FFF2-40B4-BE49-F238E27FC236}">
                <a16:creationId xmlns:a16="http://schemas.microsoft.com/office/drawing/2014/main" id="{68B50A76-2F95-F543-A2F4-24F2763B0FE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1029" y="2757003"/>
            <a:ext cx="3083486" cy="511857"/>
          </a:xfrm>
          <a:prstGeom prst="rect">
            <a:avLst/>
          </a:prstGeom>
        </p:spPr>
      </p:pic>
      <p:pic>
        <p:nvPicPr>
          <p:cNvPr id="9" name="Picture 12" descr="radifar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124785"/>
            <a:ext cx="2763138" cy="625642"/>
          </a:xfrm>
          <a:prstGeom prst="rect">
            <a:avLst/>
          </a:prstGeom>
        </p:spPr>
      </p:pic>
      <p:pic>
        <p:nvPicPr>
          <p:cNvPr id="10" name="Immagine 10" descr="logo_yeldon.psd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6705" y="1619515"/>
            <a:ext cx="3313589" cy="980497"/>
          </a:xfrm>
          <a:prstGeom prst="rect">
            <a:avLst/>
          </a:prstGeom>
        </p:spPr>
      </p:pic>
      <p:sp>
        <p:nvSpPr>
          <p:cNvPr id="14" name="Rettangolo 1">
            <a:extLst>
              <a:ext uri="{FF2B5EF4-FFF2-40B4-BE49-F238E27FC236}">
                <a16:creationId xmlns:a16="http://schemas.microsoft.com/office/drawing/2014/main" id="{B25EF3D5-F764-42C8-B941-F8FF337F2F62}"/>
              </a:ext>
            </a:extLst>
          </p:cNvPr>
          <p:cNvSpPr/>
          <p:nvPr/>
        </p:nvSpPr>
        <p:spPr>
          <a:xfrm>
            <a:off x="220286" y="111885"/>
            <a:ext cx="13022741" cy="406513"/>
          </a:xfrm>
          <a:prstGeom prst="rect">
            <a:avLst/>
          </a:prstGeom>
        </p:spPr>
        <p:txBody>
          <a:bodyPr wrap="square" lIns="100824" tIns="50411" rIns="100824" bIns="50411">
            <a:spAutoFit/>
          </a:bodyPr>
          <a:lstStyle/>
          <a:p>
            <a:pPr defTabSz="1029139">
              <a:lnSpc>
                <a:spcPct val="90000"/>
              </a:lnSpc>
              <a:spcAft>
                <a:spcPct val="35000"/>
              </a:spcAft>
            </a:pPr>
            <a:r>
              <a:rPr lang="pt-BR" b="1" dirty="0">
                <a:solidFill>
                  <a:srgbClr val="163D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Portfolio de soluções completas |</a:t>
            </a:r>
            <a:r>
              <a:rPr lang="pt-BR" sz="2200" b="1" dirty="0">
                <a:solidFill>
                  <a:srgbClr val="608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Soluções para cultura da soja</a:t>
            </a:r>
          </a:p>
        </p:txBody>
      </p:sp>
    </p:spTree>
    <p:extLst>
      <p:ext uri="{BB962C8B-B14F-4D97-AF65-F5344CB8AC3E}">
        <p14:creationId xmlns:p14="http://schemas.microsoft.com/office/powerpoint/2010/main" val="5394503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ol 94"/>
          <p:cNvSpPr/>
          <p:nvPr/>
        </p:nvSpPr>
        <p:spPr>
          <a:xfrm>
            <a:off x="1919171" y="366847"/>
            <a:ext cx="2329234" cy="1570253"/>
          </a:xfrm>
          <a:prstGeom prst="sun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484" tIns="51741" rIns="103484" bIns="51741" rtlCol="0" anchor="ctr"/>
          <a:lstStyle/>
          <a:p>
            <a:pPr algn="ctr"/>
            <a:endParaRPr lang="pt-BR" dirty="0"/>
          </a:p>
        </p:txBody>
      </p:sp>
      <p:sp>
        <p:nvSpPr>
          <p:cNvPr id="97" name="Retângulo 96"/>
          <p:cNvSpPr/>
          <p:nvPr/>
        </p:nvSpPr>
        <p:spPr>
          <a:xfrm>
            <a:off x="11287" y="1968676"/>
            <a:ext cx="13444538" cy="4454105"/>
          </a:xfrm>
          <a:prstGeom prst="rect">
            <a:avLst/>
          </a:prstGeom>
          <a:solidFill>
            <a:schemeClr val="tx1">
              <a:lumMod val="50000"/>
              <a:lumOff val="50000"/>
              <a:alpha val="4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03484" tIns="51741" rIns="103484" bIns="51741" rtlCol="0" anchor="ctr"/>
          <a:lstStyle/>
          <a:p>
            <a:pPr algn="ctr"/>
            <a:endParaRPr lang="pt-B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" name="Nuvem 163"/>
          <p:cNvSpPr/>
          <p:nvPr/>
        </p:nvSpPr>
        <p:spPr>
          <a:xfrm>
            <a:off x="3237364" y="1232184"/>
            <a:ext cx="3917347" cy="115969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484" tIns="51741" rIns="103484" bIns="51741" rtlCol="0" anchor="ctr"/>
          <a:lstStyle/>
          <a:p>
            <a:pPr algn="ctr"/>
            <a:endParaRPr lang="pt-B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Imagem relacionada"/>
          <p:cNvSpPr>
            <a:spLocks noChangeAspect="1" noChangeArrowheads="1"/>
          </p:cNvSpPr>
          <p:nvPr/>
        </p:nvSpPr>
        <p:spPr bwMode="auto">
          <a:xfrm>
            <a:off x="228744" y="-159308"/>
            <a:ext cx="448152" cy="33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3484" tIns="51741" rIns="103484" bIns="51741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18" name="Grupo 31"/>
          <p:cNvGrpSpPr/>
          <p:nvPr/>
        </p:nvGrpSpPr>
        <p:grpSpPr>
          <a:xfrm>
            <a:off x="3722231" y="3966177"/>
            <a:ext cx="2829765" cy="3626872"/>
            <a:chOff x="570196" y="2435916"/>
            <a:chExt cx="2561644" cy="4377460"/>
          </a:xfrm>
        </p:grpSpPr>
        <p:sp>
          <p:nvSpPr>
            <p:cNvPr id="5" name="Forma livre 4"/>
            <p:cNvSpPr/>
            <p:nvPr/>
          </p:nvSpPr>
          <p:spPr>
            <a:xfrm>
              <a:off x="1704582" y="3110451"/>
              <a:ext cx="165652" cy="2283350"/>
            </a:xfrm>
            <a:custGeom>
              <a:avLst/>
              <a:gdLst>
                <a:gd name="connsiteX0" fmla="*/ 10602 w 165652"/>
                <a:gd name="connsiteY0" fmla="*/ 2227691 h 2283350"/>
                <a:gd name="connsiteX1" fmla="*/ 66261 w 165652"/>
                <a:gd name="connsiteY1" fmla="*/ 1909639 h 2283350"/>
                <a:gd name="connsiteX2" fmla="*/ 74212 w 165652"/>
                <a:gd name="connsiteY2" fmla="*/ 1376901 h 2283350"/>
                <a:gd name="connsiteX3" fmla="*/ 98066 w 165652"/>
                <a:gd name="connsiteY3" fmla="*/ 1114508 h 2283350"/>
                <a:gd name="connsiteX4" fmla="*/ 74212 w 165652"/>
                <a:gd name="connsiteY4" fmla="*/ 677187 h 2283350"/>
                <a:gd name="connsiteX5" fmla="*/ 50358 w 165652"/>
                <a:gd name="connsiteY5" fmla="*/ 88790 h 2283350"/>
                <a:gd name="connsiteX6" fmla="*/ 113968 w 165652"/>
                <a:gd name="connsiteY6" fmla="*/ 144449 h 2283350"/>
                <a:gd name="connsiteX7" fmla="*/ 153725 w 165652"/>
                <a:gd name="connsiteY7" fmla="*/ 589722 h 2283350"/>
                <a:gd name="connsiteX8" fmla="*/ 153725 w 165652"/>
                <a:gd name="connsiteY8" fmla="*/ 1281486 h 2283350"/>
                <a:gd name="connsiteX9" fmla="*/ 161676 w 165652"/>
                <a:gd name="connsiteY9" fmla="*/ 1782418 h 2283350"/>
                <a:gd name="connsiteX10" fmla="*/ 129871 w 165652"/>
                <a:gd name="connsiteY10" fmla="*/ 2211788 h 2283350"/>
                <a:gd name="connsiteX11" fmla="*/ 10602 w 165652"/>
                <a:gd name="connsiteY11" fmla="*/ 2227691 h 228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652" h="2283350">
                  <a:moveTo>
                    <a:pt x="10602" y="2227691"/>
                  </a:moveTo>
                  <a:cubicBezTo>
                    <a:pt x="0" y="2177333"/>
                    <a:pt x="55659" y="2051437"/>
                    <a:pt x="66261" y="1909639"/>
                  </a:cubicBezTo>
                  <a:cubicBezTo>
                    <a:pt x="76863" y="1767841"/>
                    <a:pt x="68911" y="1509423"/>
                    <a:pt x="74212" y="1376901"/>
                  </a:cubicBezTo>
                  <a:cubicBezTo>
                    <a:pt x="79513" y="1244379"/>
                    <a:pt x="98066" y="1231127"/>
                    <a:pt x="98066" y="1114508"/>
                  </a:cubicBezTo>
                  <a:cubicBezTo>
                    <a:pt x="98066" y="997889"/>
                    <a:pt x="82163" y="848140"/>
                    <a:pt x="74212" y="677187"/>
                  </a:cubicBezTo>
                  <a:cubicBezTo>
                    <a:pt x="66261" y="506234"/>
                    <a:pt x="43732" y="177580"/>
                    <a:pt x="50358" y="88790"/>
                  </a:cubicBezTo>
                  <a:cubicBezTo>
                    <a:pt x="56984" y="0"/>
                    <a:pt x="96740" y="60961"/>
                    <a:pt x="113968" y="144449"/>
                  </a:cubicBezTo>
                  <a:cubicBezTo>
                    <a:pt x="131196" y="227937"/>
                    <a:pt x="147099" y="400216"/>
                    <a:pt x="153725" y="589722"/>
                  </a:cubicBezTo>
                  <a:cubicBezTo>
                    <a:pt x="160351" y="779228"/>
                    <a:pt x="152400" y="1082703"/>
                    <a:pt x="153725" y="1281486"/>
                  </a:cubicBezTo>
                  <a:cubicBezTo>
                    <a:pt x="155050" y="1480269"/>
                    <a:pt x="165652" y="1627368"/>
                    <a:pt x="161676" y="1782418"/>
                  </a:cubicBezTo>
                  <a:cubicBezTo>
                    <a:pt x="157700" y="1937468"/>
                    <a:pt x="153725" y="2140226"/>
                    <a:pt x="129871" y="2211788"/>
                  </a:cubicBezTo>
                  <a:cubicBezTo>
                    <a:pt x="106017" y="2283350"/>
                    <a:pt x="21204" y="2278049"/>
                    <a:pt x="10602" y="222769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Forma livre 5"/>
            <p:cNvSpPr/>
            <p:nvPr/>
          </p:nvSpPr>
          <p:spPr>
            <a:xfrm>
              <a:off x="1845055" y="3819443"/>
              <a:ext cx="722243" cy="581770"/>
            </a:xfrm>
            <a:custGeom>
              <a:avLst/>
              <a:gdLst>
                <a:gd name="connsiteX0" fmla="*/ 21203 w 722243"/>
                <a:gd name="connsiteY0" fmla="*/ 572494 h 581770"/>
                <a:gd name="connsiteX1" fmla="*/ 148424 w 722243"/>
                <a:gd name="connsiteY1" fmla="*/ 461176 h 581770"/>
                <a:gd name="connsiteX2" fmla="*/ 307450 w 722243"/>
                <a:gd name="connsiteY2" fmla="*/ 333955 h 581770"/>
                <a:gd name="connsiteX3" fmla="*/ 235889 w 722243"/>
                <a:gd name="connsiteY3" fmla="*/ 47708 h 581770"/>
                <a:gd name="connsiteX4" fmla="*/ 259742 w 722243"/>
                <a:gd name="connsiteY4" fmla="*/ 47708 h 581770"/>
                <a:gd name="connsiteX5" fmla="*/ 323353 w 722243"/>
                <a:gd name="connsiteY5" fmla="*/ 198782 h 581770"/>
                <a:gd name="connsiteX6" fmla="*/ 331304 w 722243"/>
                <a:gd name="connsiteY6" fmla="*/ 333955 h 581770"/>
                <a:gd name="connsiteX7" fmla="*/ 386963 w 722243"/>
                <a:gd name="connsiteY7" fmla="*/ 270344 h 581770"/>
                <a:gd name="connsiteX8" fmla="*/ 426720 w 722243"/>
                <a:gd name="connsiteY8" fmla="*/ 318052 h 581770"/>
                <a:gd name="connsiteX9" fmla="*/ 116619 w 722243"/>
                <a:gd name="connsiteY9" fmla="*/ 540689 h 581770"/>
                <a:gd name="connsiteX10" fmla="*/ 394915 w 722243"/>
                <a:gd name="connsiteY10" fmla="*/ 437322 h 581770"/>
                <a:gd name="connsiteX11" fmla="*/ 689113 w 722243"/>
                <a:gd name="connsiteY11" fmla="*/ 373711 h 581770"/>
                <a:gd name="connsiteX12" fmla="*/ 593697 w 722243"/>
                <a:gd name="connsiteY12" fmla="*/ 421419 h 581770"/>
                <a:gd name="connsiteX13" fmla="*/ 275645 w 722243"/>
                <a:gd name="connsiteY13" fmla="*/ 516835 h 581770"/>
                <a:gd name="connsiteX14" fmla="*/ 21203 w 722243"/>
                <a:gd name="connsiteY14" fmla="*/ 572494 h 581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22243" h="581770">
                  <a:moveTo>
                    <a:pt x="21203" y="572494"/>
                  </a:moveTo>
                  <a:cubicBezTo>
                    <a:pt x="0" y="563218"/>
                    <a:pt x="100716" y="500932"/>
                    <a:pt x="148424" y="461176"/>
                  </a:cubicBezTo>
                  <a:cubicBezTo>
                    <a:pt x="196132" y="421420"/>
                    <a:pt x="292873" y="402866"/>
                    <a:pt x="307450" y="333955"/>
                  </a:cubicBezTo>
                  <a:cubicBezTo>
                    <a:pt x="322027" y="265044"/>
                    <a:pt x="243840" y="95416"/>
                    <a:pt x="235889" y="47708"/>
                  </a:cubicBezTo>
                  <a:cubicBezTo>
                    <a:pt x="227938" y="0"/>
                    <a:pt x="245165" y="22529"/>
                    <a:pt x="259742" y="47708"/>
                  </a:cubicBezTo>
                  <a:cubicBezTo>
                    <a:pt x="274319" y="72887"/>
                    <a:pt x="311426" y="151074"/>
                    <a:pt x="323353" y="198782"/>
                  </a:cubicBezTo>
                  <a:cubicBezTo>
                    <a:pt x="335280" y="246490"/>
                    <a:pt x="320702" y="322028"/>
                    <a:pt x="331304" y="333955"/>
                  </a:cubicBezTo>
                  <a:cubicBezTo>
                    <a:pt x="341906" y="345882"/>
                    <a:pt x="371060" y="272994"/>
                    <a:pt x="386963" y="270344"/>
                  </a:cubicBezTo>
                  <a:cubicBezTo>
                    <a:pt x="402866" y="267694"/>
                    <a:pt x="471777" y="272995"/>
                    <a:pt x="426720" y="318052"/>
                  </a:cubicBezTo>
                  <a:cubicBezTo>
                    <a:pt x="381663" y="363109"/>
                    <a:pt x="121920" y="520811"/>
                    <a:pt x="116619" y="540689"/>
                  </a:cubicBezTo>
                  <a:cubicBezTo>
                    <a:pt x="111318" y="560567"/>
                    <a:pt x="299499" y="465152"/>
                    <a:pt x="394915" y="437322"/>
                  </a:cubicBezTo>
                  <a:cubicBezTo>
                    <a:pt x="490331" y="409492"/>
                    <a:pt x="655983" y="376362"/>
                    <a:pt x="689113" y="373711"/>
                  </a:cubicBezTo>
                  <a:cubicBezTo>
                    <a:pt x="722243" y="371061"/>
                    <a:pt x="662608" y="397565"/>
                    <a:pt x="593697" y="421419"/>
                  </a:cubicBezTo>
                  <a:cubicBezTo>
                    <a:pt x="524786" y="445273"/>
                    <a:pt x="369735" y="485030"/>
                    <a:pt x="275645" y="516835"/>
                  </a:cubicBezTo>
                  <a:cubicBezTo>
                    <a:pt x="181555" y="548640"/>
                    <a:pt x="42406" y="581770"/>
                    <a:pt x="21203" y="572494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Forma livre 6"/>
            <p:cNvSpPr/>
            <p:nvPr/>
          </p:nvSpPr>
          <p:spPr>
            <a:xfrm>
              <a:off x="1766867" y="2618796"/>
              <a:ext cx="424069" cy="642730"/>
            </a:xfrm>
            <a:custGeom>
              <a:avLst/>
              <a:gdLst>
                <a:gd name="connsiteX0" fmla="*/ 59635 w 424069"/>
                <a:gd name="connsiteY0" fmla="*/ 612250 h 642730"/>
                <a:gd name="connsiteX1" fmla="*/ 163002 w 424069"/>
                <a:gd name="connsiteY1" fmla="*/ 349857 h 642730"/>
                <a:gd name="connsiteX2" fmla="*/ 226612 w 424069"/>
                <a:gd name="connsiteY2" fmla="*/ 294198 h 642730"/>
                <a:gd name="connsiteX3" fmla="*/ 417443 w 424069"/>
                <a:gd name="connsiteY3" fmla="*/ 159026 h 642730"/>
                <a:gd name="connsiteX4" fmla="*/ 186856 w 424069"/>
                <a:gd name="connsiteY4" fmla="*/ 238539 h 642730"/>
                <a:gd name="connsiteX5" fmla="*/ 115294 w 424069"/>
                <a:gd name="connsiteY5" fmla="*/ 23854 h 642730"/>
                <a:gd name="connsiteX6" fmla="*/ 59635 w 424069"/>
                <a:gd name="connsiteY6" fmla="*/ 95416 h 642730"/>
                <a:gd name="connsiteX7" fmla="*/ 139148 w 424069"/>
                <a:gd name="connsiteY7" fmla="*/ 238539 h 642730"/>
                <a:gd name="connsiteX8" fmla="*/ 11927 w 424069"/>
                <a:gd name="connsiteY8" fmla="*/ 532737 h 642730"/>
                <a:gd name="connsiteX9" fmla="*/ 59635 w 424069"/>
                <a:gd name="connsiteY9" fmla="*/ 612250 h 642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4069" h="642730">
                  <a:moveTo>
                    <a:pt x="59635" y="612250"/>
                  </a:moveTo>
                  <a:cubicBezTo>
                    <a:pt x="84814" y="581770"/>
                    <a:pt x="135173" y="402866"/>
                    <a:pt x="163002" y="349857"/>
                  </a:cubicBezTo>
                  <a:cubicBezTo>
                    <a:pt x="190831" y="296848"/>
                    <a:pt x="184205" y="326003"/>
                    <a:pt x="226612" y="294198"/>
                  </a:cubicBezTo>
                  <a:cubicBezTo>
                    <a:pt x="269019" y="262393"/>
                    <a:pt x="424069" y="168303"/>
                    <a:pt x="417443" y="159026"/>
                  </a:cubicBezTo>
                  <a:cubicBezTo>
                    <a:pt x="410817" y="149750"/>
                    <a:pt x="237214" y="261068"/>
                    <a:pt x="186856" y="238539"/>
                  </a:cubicBezTo>
                  <a:cubicBezTo>
                    <a:pt x="136498" y="216010"/>
                    <a:pt x="136497" y="47708"/>
                    <a:pt x="115294" y="23854"/>
                  </a:cubicBezTo>
                  <a:cubicBezTo>
                    <a:pt x="94091" y="0"/>
                    <a:pt x="55659" y="59635"/>
                    <a:pt x="59635" y="95416"/>
                  </a:cubicBezTo>
                  <a:cubicBezTo>
                    <a:pt x="63611" y="131197"/>
                    <a:pt x="147099" y="165652"/>
                    <a:pt x="139148" y="238539"/>
                  </a:cubicBezTo>
                  <a:cubicBezTo>
                    <a:pt x="131197" y="311426"/>
                    <a:pt x="23854" y="469127"/>
                    <a:pt x="11927" y="532737"/>
                  </a:cubicBezTo>
                  <a:cubicBezTo>
                    <a:pt x="0" y="596347"/>
                    <a:pt x="34456" y="642730"/>
                    <a:pt x="59635" y="61225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Forma livre 7"/>
            <p:cNvSpPr/>
            <p:nvPr/>
          </p:nvSpPr>
          <p:spPr>
            <a:xfrm>
              <a:off x="1250033" y="2812278"/>
              <a:ext cx="588396" cy="453224"/>
            </a:xfrm>
            <a:custGeom>
              <a:avLst/>
              <a:gdLst>
                <a:gd name="connsiteX0" fmla="*/ 504907 w 588396"/>
                <a:gd name="connsiteY0" fmla="*/ 402866 h 453224"/>
                <a:gd name="connsiteX1" fmla="*/ 27829 w 588396"/>
                <a:gd name="connsiteY1" fmla="*/ 37106 h 453224"/>
                <a:gd name="connsiteX2" fmla="*/ 337930 w 588396"/>
                <a:gd name="connsiteY2" fmla="*/ 180229 h 453224"/>
                <a:gd name="connsiteX3" fmla="*/ 528761 w 588396"/>
                <a:gd name="connsiteY3" fmla="*/ 339255 h 453224"/>
                <a:gd name="connsiteX4" fmla="*/ 504907 w 588396"/>
                <a:gd name="connsiteY4" fmla="*/ 402866 h 45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8396" h="453224">
                  <a:moveTo>
                    <a:pt x="504907" y="402866"/>
                  </a:moveTo>
                  <a:cubicBezTo>
                    <a:pt x="421418" y="352508"/>
                    <a:pt x="55658" y="74212"/>
                    <a:pt x="27829" y="37106"/>
                  </a:cubicBezTo>
                  <a:cubicBezTo>
                    <a:pt x="0" y="0"/>
                    <a:pt x="254441" y="129871"/>
                    <a:pt x="337930" y="180229"/>
                  </a:cubicBezTo>
                  <a:cubicBezTo>
                    <a:pt x="421419" y="230587"/>
                    <a:pt x="500932" y="302149"/>
                    <a:pt x="528761" y="339255"/>
                  </a:cubicBezTo>
                  <a:cubicBezTo>
                    <a:pt x="556590" y="376361"/>
                    <a:pt x="588396" y="453224"/>
                    <a:pt x="504907" y="402866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Forma livre 9"/>
            <p:cNvSpPr/>
            <p:nvPr/>
          </p:nvSpPr>
          <p:spPr>
            <a:xfrm>
              <a:off x="1809274" y="3766434"/>
              <a:ext cx="589722" cy="296848"/>
            </a:xfrm>
            <a:custGeom>
              <a:avLst/>
              <a:gdLst>
                <a:gd name="connsiteX0" fmla="*/ 17228 w 589722"/>
                <a:gd name="connsiteY0" fmla="*/ 235889 h 296848"/>
                <a:gd name="connsiteX1" fmla="*/ 152400 w 589722"/>
                <a:gd name="connsiteY1" fmla="*/ 164327 h 296848"/>
                <a:gd name="connsiteX2" fmla="*/ 542014 w 589722"/>
                <a:gd name="connsiteY2" fmla="*/ 13252 h 296848"/>
                <a:gd name="connsiteX3" fmla="*/ 438647 w 589722"/>
                <a:gd name="connsiteY3" fmla="*/ 84814 h 296848"/>
                <a:gd name="connsiteX4" fmla="*/ 64936 w 589722"/>
                <a:gd name="connsiteY4" fmla="*/ 275645 h 296848"/>
                <a:gd name="connsiteX5" fmla="*/ 17228 w 589722"/>
                <a:gd name="connsiteY5" fmla="*/ 235889 h 29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9722" h="296848">
                  <a:moveTo>
                    <a:pt x="17228" y="235889"/>
                  </a:moveTo>
                  <a:cubicBezTo>
                    <a:pt x="31805" y="217336"/>
                    <a:pt x="64936" y="201433"/>
                    <a:pt x="152400" y="164327"/>
                  </a:cubicBezTo>
                  <a:cubicBezTo>
                    <a:pt x="239864" y="127221"/>
                    <a:pt x="494306" y="26504"/>
                    <a:pt x="542014" y="13252"/>
                  </a:cubicBezTo>
                  <a:cubicBezTo>
                    <a:pt x="589722" y="0"/>
                    <a:pt x="518160" y="41082"/>
                    <a:pt x="438647" y="84814"/>
                  </a:cubicBezTo>
                  <a:cubicBezTo>
                    <a:pt x="359134" y="128546"/>
                    <a:pt x="129872" y="254442"/>
                    <a:pt x="64936" y="275645"/>
                  </a:cubicBezTo>
                  <a:cubicBezTo>
                    <a:pt x="0" y="296848"/>
                    <a:pt x="2651" y="254442"/>
                    <a:pt x="17228" y="235889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Forma livre 10"/>
            <p:cNvSpPr/>
            <p:nvPr/>
          </p:nvSpPr>
          <p:spPr>
            <a:xfrm>
              <a:off x="1334846" y="4022201"/>
              <a:ext cx="555267" cy="287572"/>
            </a:xfrm>
            <a:custGeom>
              <a:avLst/>
              <a:gdLst>
                <a:gd name="connsiteX0" fmla="*/ 467802 w 555267"/>
                <a:gd name="connsiteY0" fmla="*/ 282271 h 287572"/>
                <a:gd name="connsiteX1" fmla="*/ 443948 w 555267"/>
                <a:gd name="connsiteY1" fmla="*/ 170953 h 287572"/>
                <a:gd name="connsiteX2" fmla="*/ 62285 w 555267"/>
                <a:gd name="connsiteY2" fmla="*/ 43732 h 287572"/>
                <a:gd name="connsiteX3" fmla="*/ 70237 w 555267"/>
                <a:gd name="connsiteY3" fmla="*/ 3976 h 287572"/>
                <a:gd name="connsiteX4" fmla="*/ 229263 w 555267"/>
                <a:gd name="connsiteY4" fmla="*/ 67586 h 287572"/>
                <a:gd name="connsiteX5" fmla="*/ 515510 w 555267"/>
                <a:gd name="connsiteY5" fmla="*/ 139148 h 287572"/>
                <a:gd name="connsiteX6" fmla="*/ 467802 w 555267"/>
                <a:gd name="connsiteY6" fmla="*/ 282271 h 287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5267" h="287572">
                  <a:moveTo>
                    <a:pt x="467802" y="282271"/>
                  </a:moveTo>
                  <a:cubicBezTo>
                    <a:pt x="455875" y="287572"/>
                    <a:pt x="511534" y="210710"/>
                    <a:pt x="443948" y="170953"/>
                  </a:cubicBezTo>
                  <a:cubicBezTo>
                    <a:pt x="376362" y="131197"/>
                    <a:pt x="124570" y="71562"/>
                    <a:pt x="62285" y="43732"/>
                  </a:cubicBezTo>
                  <a:cubicBezTo>
                    <a:pt x="0" y="15903"/>
                    <a:pt x="42407" y="0"/>
                    <a:pt x="70237" y="3976"/>
                  </a:cubicBezTo>
                  <a:cubicBezTo>
                    <a:pt x="98067" y="7952"/>
                    <a:pt x="155051" y="45057"/>
                    <a:pt x="229263" y="67586"/>
                  </a:cubicBezTo>
                  <a:cubicBezTo>
                    <a:pt x="303475" y="90115"/>
                    <a:pt x="475754" y="106018"/>
                    <a:pt x="515510" y="139148"/>
                  </a:cubicBezTo>
                  <a:cubicBezTo>
                    <a:pt x="555267" y="172279"/>
                    <a:pt x="479729" y="276970"/>
                    <a:pt x="467802" y="28227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Forma livre 11"/>
            <p:cNvSpPr/>
            <p:nvPr/>
          </p:nvSpPr>
          <p:spPr>
            <a:xfrm>
              <a:off x="1736388" y="3351641"/>
              <a:ext cx="516834" cy="401541"/>
            </a:xfrm>
            <a:custGeom>
              <a:avLst/>
              <a:gdLst>
                <a:gd name="connsiteX0" fmla="*/ 58309 w 516834"/>
                <a:gd name="connsiteY0" fmla="*/ 316727 h 401541"/>
                <a:gd name="connsiteX1" fmla="*/ 463825 w 516834"/>
                <a:gd name="connsiteY1" fmla="*/ 30480 h 401541"/>
                <a:gd name="connsiteX2" fmla="*/ 376361 w 516834"/>
                <a:gd name="connsiteY2" fmla="*/ 133847 h 401541"/>
                <a:gd name="connsiteX3" fmla="*/ 113968 w 516834"/>
                <a:gd name="connsiteY3" fmla="*/ 372386 h 401541"/>
                <a:gd name="connsiteX4" fmla="*/ 58309 w 516834"/>
                <a:gd name="connsiteY4" fmla="*/ 316727 h 40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834" h="401541">
                  <a:moveTo>
                    <a:pt x="58309" y="316727"/>
                  </a:moveTo>
                  <a:cubicBezTo>
                    <a:pt x="116618" y="259743"/>
                    <a:pt x="410816" y="60960"/>
                    <a:pt x="463825" y="30480"/>
                  </a:cubicBezTo>
                  <a:cubicBezTo>
                    <a:pt x="516834" y="0"/>
                    <a:pt x="434670" y="76863"/>
                    <a:pt x="376361" y="133847"/>
                  </a:cubicBezTo>
                  <a:cubicBezTo>
                    <a:pt x="318052" y="190831"/>
                    <a:pt x="163001" y="343231"/>
                    <a:pt x="113968" y="372386"/>
                  </a:cubicBezTo>
                  <a:cubicBezTo>
                    <a:pt x="64935" y="401541"/>
                    <a:pt x="0" y="373711"/>
                    <a:pt x="58309" y="316727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Forma livre 12"/>
            <p:cNvSpPr/>
            <p:nvPr/>
          </p:nvSpPr>
          <p:spPr>
            <a:xfrm>
              <a:off x="632481" y="3456333"/>
              <a:ext cx="653332" cy="303476"/>
            </a:xfrm>
            <a:custGeom>
              <a:avLst/>
              <a:gdLst>
                <a:gd name="connsiteX0" fmla="*/ 621527 w 653332"/>
                <a:gd name="connsiteY0" fmla="*/ 116619 h 303476"/>
                <a:gd name="connsiteX1" fmla="*/ 279621 w 653332"/>
                <a:gd name="connsiteY1" fmla="*/ 275646 h 303476"/>
                <a:gd name="connsiteX2" fmla="*/ 128546 w 653332"/>
                <a:gd name="connsiteY2" fmla="*/ 283597 h 303476"/>
                <a:gd name="connsiteX3" fmla="*/ 1325 w 653332"/>
                <a:gd name="connsiteY3" fmla="*/ 227938 h 303476"/>
                <a:gd name="connsiteX4" fmla="*/ 120595 w 653332"/>
                <a:gd name="connsiteY4" fmla="*/ 60960 h 303476"/>
                <a:gd name="connsiteX5" fmla="*/ 470452 w 653332"/>
                <a:gd name="connsiteY5" fmla="*/ 13252 h 303476"/>
                <a:gd name="connsiteX6" fmla="*/ 621527 w 653332"/>
                <a:gd name="connsiteY6" fmla="*/ 116619 h 303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332" h="303476">
                  <a:moveTo>
                    <a:pt x="621527" y="116619"/>
                  </a:moveTo>
                  <a:cubicBezTo>
                    <a:pt x="589722" y="160351"/>
                    <a:pt x="361785" y="247816"/>
                    <a:pt x="279621" y="275646"/>
                  </a:cubicBezTo>
                  <a:cubicBezTo>
                    <a:pt x="197458" y="303476"/>
                    <a:pt x="174929" y="291548"/>
                    <a:pt x="128546" y="283597"/>
                  </a:cubicBezTo>
                  <a:cubicBezTo>
                    <a:pt x="82163" y="275646"/>
                    <a:pt x="2650" y="265044"/>
                    <a:pt x="1325" y="227938"/>
                  </a:cubicBezTo>
                  <a:cubicBezTo>
                    <a:pt x="0" y="190832"/>
                    <a:pt x="42407" y="96741"/>
                    <a:pt x="120595" y="60960"/>
                  </a:cubicBezTo>
                  <a:cubicBezTo>
                    <a:pt x="198783" y="25179"/>
                    <a:pt x="386963" y="0"/>
                    <a:pt x="470452" y="13252"/>
                  </a:cubicBezTo>
                  <a:cubicBezTo>
                    <a:pt x="553941" y="26504"/>
                    <a:pt x="653332" y="72887"/>
                    <a:pt x="621527" y="116619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Forma livre 13"/>
            <p:cNvSpPr/>
            <p:nvPr/>
          </p:nvSpPr>
          <p:spPr>
            <a:xfrm>
              <a:off x="1415684" y="3618010"/>
              <a:ext cx="222637" cy="160351"/>
            </a:xfrm>
            <a:custGeom>
              <a:avLst/>
              <a:gdLst>
                <a:gd name="connsiteX0" fmla="*/ 219986 w 222637"/>
                <a:gd name="connsiteY0" fmla="*/ 153725 h 160351"/>
                <a:gd name="connsiteX1" fmla="*/ 29155 w 222637"/>
                <a:gd name="connsiteY1" fmla="*/ 50358 h 160351"/>
                <a:gd name="connsiteX2" fmla="*/ 45058 w 222637"/>
                <a:gd name="connsiteY2" fmla="*/ 10602 h 160351"/>
                <a:gd name="connsiteX3" fmla="*/ 219986 w 222637"/>
                <a:gd name="connsiteY3" fmla="*/ 153725 h 160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637" h="160351">
                  <a:moveTo>
                    <a:pt x="219986" y="153725"/>
                  </a:moveTo>
                  <a:cubicBezTo>
                    <a:pt x="217335" y="160351"/>
                    <a:pt x="58310" y="74212"/>
                    <a:pt x="29155" y="50358"/>
                  </a:cubicBezTo>
                  <a:cubicBezTo>
                    <a:pt x="0" y="26504"/>
                    <a:pt x="9277" y="0"/>
                    <a:pt x="45058" y="10602"/>
                  </a:cubicBezTo>
                  <a:cubicBezTo>
                    <a:pt x="80839" y="21204"/>
                    <a:pt x="222637" y="147099"/>
                    <a:pt x="219986" y="153725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Forma livre 14"/>
            <p:cNvSpPr/>
            <p:nvPr/>
          </p:nvSpPr>
          <p:spPr>
            <a:xfrm>
              <a:off x="1053900" y="3572953"/>
              <a:ext cx="453224" cy="380337"/>
            </a:xfrm>
            <a:custGeom>
              <a:avLst/>
              <a:gdLst>
                <a:gd name="connsiteX0" fmla="*/ 33130 w 453224"/>
                <a:gd name="connsiteY0" fmla="*/ 95415 h 380337"/>
                <a:gd name="connsiteX1" fmla="*/ 25179 w 453224"/>
                <a:gd name="connsiteY1" fmla="*/ 206733 h 380337"/>
                <a:gd name="connsiteX2" fmla="*/ 56984 w 453224"/>
                <a:gd name="connsiteY2" fmla="*/ 326003 h 380337"/>
                <a:gd name="connsiteX3" fmla="*/ 160351 w 453224"/>
                <a:gd name="connsiteY3" fmla="*/ 373711 h 380337"/>
                <a:gd name="connsiteX4" fmla="*/ 239864 w 453224"/>
                <a:gd name="connsiteY4" fmla="*/ 349857 h 380337"/>
                <a:gd name="connsiteX5" fmla="*/ 438647 w 453224"/>
                <a:gd name="connsiteY5" fmla="*/ 190831 h 380337"/>
                <a:gd name="connsiteX6" fmla="*/ 327329 w 453224"/>
                <a:gd name="connsiteY6" fmla="*/ 55659 h 380337"/>
                <a:gd name="connsiteX7" fmla="*/ 223962 w 453224"/>
                <a:gd name="connsiteY7" fmla="*/ 7951 h 380337"/>
                <a:gd name="connsiteX8" fmla="*/ 33130 w 453224"/>
                <a:gd name="connsiteY8" fmla="*/ 95415 h 380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24" h="380337">
                  <a:moveTo>
                    <a:pt x="33130" y="95415"/>
                  </a:moveTo>
                  <a:cubicBezTo>
                    <a:pt x="0" y="128545"/>
                    <a:pt x="21203" y="168302"/>
                    <a:pt x="25179" y="206733"/>
                  </a:cubicBezTo>
                  <a:cubicBezTo>
                    <a:pt x="29155" y="245164"/>
                    <a:pt x="34455" y="298173"/>
                    <a:pt x="56984" y="326003"/>
                  </a:cubicBezTo>
                  <a:cubicBezTo>
                    <a:pt x="79513" y="353833"/>
                    <a:pt x="129871" y="369735"/>
                    <a:pt x="160351" y="373711"/>
                  </a:cubicBezTo>
                  <a:cubicBezTo>
                    <a:pt x="190831" y="377687"/>
                    <a:pt x="193482" y="380337"/>
                    <a:pt x="239864" y="349857"/>
                  </a:cubicBezTo>
                  <a:cubicBezTo>
                    <a:pt x="286246" y="319377"/>
                    <a:pt x="424070" y="239864"/>
                    <a:pt x="438647" y="190831"/>
                  </a:cubicBezTo>
                  <a:cubicBezTo>
                    <a:pt x="453224" y="141798"/>
                    <a:pt x="363110" y="86139"/>
                    <a:pt x="327329" y="55659"/>
                  </a:cubicBezTo>
                  <a:cubicBezTo>
                    <a:pt x="291548" y="25179"/>
                    <a:pt x="270345" y="0"/>
                    <a:pt x="223962" y="7951"/>
                  </a:cubicBezTo>
                  <a:cubicBezTo>
                    <a:pt x="177579" y="15902"/>
                    <a:pt x="66261" y="62285"/>
                    <a:pt x="33130" y="95415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Forma livre 16"/>
            <p:cNvSpPr/>
            <p:nvPr/>
          </p:nvSpPr>
          <p:spPr>
            <a:xfrm rot="1968633">
              <a:off x="607851" y="2513330"/>
              <a:ext cx="622852" cy="276970"/>
            </a:xfrm>
            <a:custGeom>
              <a:avLst/>
              <a:gdLst>
                <a:gd name="connsiteX0" fmla="*/ 433346 w 622852"/>
                <a:gd name="connsiteY0" fmla="*/ 166977 h 276970"/>
                <a:gd name="connsiteX1" fmla="*/ 139148 w 622852"/>
                <a:gd name="connsiteY1" fmla="*/ 246490 h 276970"/>
                <a:gd name="connsiteX2" fmla="*/ 3976 w 622852"/>
                <a:gd name="connsiteY2" fmla="*/ 246490 h 276970"/>
                <a:gd name="connsiteX3" fmla="*/ 163002 w 622852"/>
                <a:gd name="connsiteY3" fmla="*/ 63610 h 276970"/>
                <a:gd name="connsiteX4" fmla="*/ 409492 w 622852"/>
                <a:gd name="connsiteY4" fmla="*/ 0 h 276970"/>
                <a:gd name="connsiteX5" fmla="*/ 608275 w 622852"/>
                <a:gd name="connsiteY5" fmla="*/ 63610 h 276970"/>
                <a:gd name="connsiteX6" fmla="*/ 496957 w 622852"/>
                <a:gd name="connsiteY6" fmla="*/ 63610 h 276970"/>
                <a:gd name="connsiteX7" fmla="*/ 433346 w 622852"/>
                <a:gd name="connsiteY7" fmla="*/ 166977 h 276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2852" h="276970">
                  <a:moveTo>
                    <a:pt x="433346" y="166977"/>
                  </a:moveTo>
                  <a:cubicBezTo>
                    <a:pt x="373711" y="197457"/>
                    <a:pt x="210710" y="233238"/>
                    <a:pt x="139148" y="246490"/>
                  </a:cubicBezTo>
                  <a:cubicBezTo>
                    <a:pt x="67586" y="259742"/>
                    <a:pt x="0" y="276970"/>
                    <a:pt x="3976" y="246490"/>
                  </a:cubicBezTo>
                  <a:cubicBezTo>
                    <a:pt x="7952" y="216010"/>
                    <a:pt x="95416" y="104692"/>
                    <a:pt x="163002" y="63610"/>
                  </a:cubicBezTo>
                  <a:cubicBezTo>
                    <a:pt x="230588" y="22528"/>
                    <a:pt x="335280" y="0"/>
                    <a:pt x="409492" y="0"/>
                  </a:cubicBezTo>
                  <a:cubicBezTo>
                    <a:pt x="483704" y="0"/>
                    <a:pt x="593698" y="53008"/>
                    <a:pt x="608275" y="63610"/>
                  </a:cubicBezTo>
                  <a:cubicBezTo>
                    <a:pt x="622852" y="74212"/>
                    <a:pt x="523461" y="51683"/>
                    <a:pt x="496957" y="63610"/>
                  </a:cubicBezTo>
                  <a:cubicBezTo>
                    <a:pt x="470453" y="75537"/>
                    <a:pt x="492981" y="136497"/>
                    <a:pt x="433346" y="166977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Forma livre 19"/>
            <p:cNvSpPr/>
            <p:nvPr/>
          </p:nvSpPr>
          <p:spPr>
            <a:xfrm rot="20729478">
              <a:off x="1214919" y="2592069"/>
              <a:ext cx="304800" cy="442622"/>
            </a:xfrm>
            <a:custGeom>
              <a:avLst/>
              <a:gdLst>
                <a:gd name="connsiteX0" fmla="*/ 11927 w 304800"/>
                <a:gd name="connsiteY0" fmla="*/ 27830 h 442622"/>
                <a:gd name="connsiteX1" fmla="*/ 178904 w 304800"/>
                <a:gd name="connsiteY1" fmla="*/ 43732 h 442622"/>
                <a:gd name="connsiteX2" fmla="*/ 290223 w 304800"/>
                <a:gd name="connsiteY2" fmla="*/ 115294 h 442622"/>
                <a:gd name="connsiteX3" fmla="*/ 266369 w 304800"/>
                <a:gd name="connsiteY3" fmla="*/ 290223 h 442622"/>
                <a:gd name="connsiteX4" fmla="*/ 123245 w 304800"/>
                <a:gd name="connsiteY4" fmla="*/ 433346 h 442622"/>
                <a:gd name="connsiteX5" fmla="*/ 43732 w 304800"/>
                <a:gd name="connsiteY5" fmla="*/ 345882 h 442622"/>
                <a:gd name="connsiteX6" fmla="*/ 131196 w 304800"/>
                <a:gd name="connsiteY6" fmla="*/ 226612 h 442622"/>
                <a:gd name="connsiteX7" fmla="*/ 107343 w 304800"/>
                <a:gd name="connsiteY7" fmla="*/ 35781 h 442622"/>
                <a:gd name="connsiteX8" fmla="*/ 11927 w 304800"/>
                <a:gd name="connsiteY8" fmla="*/ 27830 h 442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4800" h="442622">
                  <a:moveTo>
                    <a:pt x="11927" y="27830"/>
                  </a:moveTo>
                  <a:cubicBezTo>
                    <a:pt x="23854" y="29155"/>
                    <a:pt x="132521" y="29155"/>
                    <a:pt x="178904" y="43732"/>
                  </a:cubicBezTo>
                  <a:cubicBezTo>
                    <a:pt x="225287" y="58309"/>
                    <a:pt x="275646" y="74212"/>
                    <a:pt x="290223" y="115294"/>
                  </a:cubicBezTo>
                  <a:cubicBezTo>
                    <a:pt x="304800" y="156376"/>
                    <a:pt x="294199" y="237214"/>
                    <a:pt x="266369" y="290223"/>
                  </a:cubicBezTo>
                  <a:cubicBezTo>
                    <a:pt x="238539" y="343232"/>
                    <a:pt x="160351" y="424070"/>
                    <a:pt x="123245" y="433346"/>
                  </a:cubicBezTo>
                  <a:cubicBezTo>
                    <a:pt x="86139" y="442622"/>
                    <a:pt x="42407" y="380338"/>
                    <a:pt x="43732" y="345882"/>
                  </a:cubicBezTo>
                  <a:cubicBezTo>
                    <a:pt x="45057" y="311426"/>
                    <a:pt x="120594" y="278296"/>
                    <a:pt x="131196" y="226612"/>
                  </a:cubicBezTo>
                  <a:cubicBezTo>
                    <a:pt x="141798" y="174928"/>
                    <a:pt x="120595" y="71562"/>
                    <a:pt x="107343" y="35781"/>
                  </a:cubicBezTo>
                  <a:cubicBezTo>
                    <a:pt x="94091" y="0"/>
                    <a:pt x="0" y="26505"/>
                    <a:pt x="11927" y="2783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Forma livre 21"/>
            <p:cNvSpPr/>
            <p:nvPr/>
          </p:nvSpPr>
          <p:spPr>
            <a:xfrm>
              <a:off x="2471883" y="2532657"/>
              <a:ext cx="659957" cy="291548"/>
            </a:xfrm>
            <a:custGeom>
              <a:avLst/>
              <a:gdLst>
                <a:gd name="connsiteX0" fmla="*/ 46382 w 659957"/>
                <a:gd name="connsiteY0" fmla="*/ 245165 h 291548"/>
                <a:gd name="connsiteX1" fmla="*/ 86139 w 659957"/>
                <a:gd name="connsiteY1" fmla="*/ 70236 h 291548"/>
                <a:gd name="connsiteX2" fmla="*/ 308775 w 659957"/>
                <a:gd name="connsiteY2" fmla="*/ 6626 h 291548"/>
                <a:gd name="connsiteX3" fmla="*/ 650681 w 659957"/>
                <a:gd name="connsiteY3" fmla="*/ 109993 h 291548"/>
                <a:gd name="connsiteX4" fmla="*/ 364434 w 659957"/>
                <a:gd name="connsiteY4" fmla="*/ 269019 h 291548"/>
                <a:gd name="connsiteX5" fmla="*/ 46382 w 659957"/>
                <a:gd name="connsiteY5" fmla="*/ 245165 h 29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9957" h="291548">
                  <a:moveTo>
                    <a:pt x="46382" y="245165"/>
                  </a:moveTo>
                  <a:cubicBezTo>
                    <a:pt x="0" y="212035"/>
                    <a:pt x="42407" y="109992"/>
                    <a:pt x="86139" y="70236"/>
                  </a:cubicBezTo>
                  <a:cubicBezTo>
                    <a:pt x="129871" y="30480"/>
                    <a:pt x="214685" y="0"/>
                    <a:pt x="308775" y="6626"/>
                  </a:cubicBezTo>
                  <a:cubicBezTo>
                    <a:pt x="402865" y="13252"/>
                    <a:pt x="641405" y="66261"/>
                    <a:pt x="650681" y="109993"/>
                  </a:cubicBezTo>
                  <a:cubicBezTo>
                    <a:pt x="659957" y="153725"/>
                    <a:pt x="466476" y="246490"/>
                    <a:pt x="364434" y="269019"/>
                  </a:cubicBezTo>
                  <a:cubicBezTo>
                    <a:pt x="262392" y="291548"/>
                    <a:pt x="92764" y="278295"/>
                    <a:pt x="46382" y="245165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Forma livre 22"/>
            <p:cNvSpPr/>
            <p:nvPr/>
          </p:nvSpPr>
          <p:spPr>
            <a:xfrm rot="21445006">
              <a:off x="2386194" y="2729503"/>
              <a:ext cx="500932" cy="323352"/>
            </a:xfrm>
            <a:custGeom>
              <a:avLst/>
              <a:gdLst>
                <a:gd name="connsiteX0" fmla="*/ 201434 w 500932"/>
                <a:gd name="connsiteY0" fmla="*/ 46382 h 323352"/>
                <a:gd name="connsiteX1" fmla="*/ 344557 w 500932"/>
                <a:gd name="connsiteY1" fmla="*/ 62284 h 323352"/>
                <a:gd name="connsiteX2" fmla="*/ 479729 w 500932"/>
                <a:gd name="connsiteY2" fmla="*/ 284921 h 323352"/>
                <a:gd name="connsiteX3" fmla="*/ 217336 w 500932"/>
                <a:gd name="connsiteY3" fmla="*/ 292872 h 323352"/>
                <a:gd name="connsiteX4" fmla="*/ 10602 w 500932"/>
                <a:gd name="connsiteY4" fmla="*/ 205408 h 323352"/>
                <a:gd name="connsiteX5" fmla="*/ 153726 w 500932"/>
                <a:gd name="connsiteY5" fmla="*/ 157700 h 323352"/>
                <a:gd name="connsiteX6" fmla="*/ 106018 w 500932"/>
                <a:gd name="connsiteY6" fmla="*/ 14577 h 323352"/>
                <a:gd name="connsiteX7" fmla="*/ 201434 w 500932"/>
                <a:gd name="connsiteY7" fmla="*/ 46382 h 32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0932" h="323352">
                  <a:moveTo>
                    <a:pt x="201434" y="46382"/>
                  </a:moveTo>
                  <a:cubicBezTo>
                    <a:pt x="241190" y="54333"/>
                    <a:pt x="298175" y="22528"/>
                    <a:pt x="344557" y="62284"/>
                  </a:cubicBezTo>
                  <a:cubicBezTo>
                    <a:pt x="390939" y="102040"/>
                    <a:pt x="500932" y="246490"/>
                    <a:pt x="479729" y="284921"/>
                  </a:cubicBezTo>
                  <a:cubicBezTo>
                    <a:pt x="458526" y="323352"/>
                    <a:pt x="295524" y="306124"/>
                    <a:pt x="217336" y="292872"/>
                  </a:cubicBezTo>
                  <a:cubicBezTo>
                    <a:pt x="139148" y="279620"/>
                    <a:pt x="21204" y="227937"/>
                    <a:pt x="10602" y="205408"/>
                  </a:cubicBezTo>
                  <a:cubicBezTo>
                    <a:pt x="0" y="182879"/>
                    <a:pt x="137823" y="189505"/>
                    <a:pt x="153726" y="157700"/>
                  </a:cubicBezTo>
                  <a:cubicBezTo>
                    <a:pt x="169629" y="125895"/>
                    <a:pt x="94091" y="29154"/>
                    <a:pt x="106018" y="14577"/>
                  </a:cubicBezTo>
                  <a:cubicBezTo>
                    <a:pt x="117945" y="0"/>
                    <a:pt x="161678" y="38431"/>
                    <a:pt x="201434" y="46382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Forma livre 25"/>
            <p:cNvSpPr/>
            <p:nvPr/>
          </p:nvSpPr>
          <p:spPr>
            <a:xfrm>
              <a:off x="1252683" y="3500066"/>
              <a:ext cx="379012" cy="186855"/>
            </a:xfrm>
            <a:custGeom>
              <a:avLst/>
              <a:gdLst>
                <a:gd name="connsiteX0" fmla="*/ 351182 w 379012"/>
                <a:gd name="connsiteY0" fmla="*/ 176253 h 186855"/>
                <a:gd name="connsiteX1" fmla="*/ 327328 w 379012"/>
                <a:gd name="connsiteY1" fmla="*/ 49033 h 186855"/>
                <a:gd name="connsiteX2" fmla="*/ 104692 w 379012"/>
                <a:gd name="connsiteY2" fmla="*/ 1325 h 186855"/>
                <a:gd name="connsiteX3" fmla="*/ 9276 w 379012"/>
                <a:gd name="connsiteY3" fmla="*/ 56984 h 186855"/>
                <a:gd name="connsiteX4" fmla="*/ 160351 w 379012"/>
                <a:gd name="connsiteY4" fmla="*/ 112643 h 186855"/>
                <a:gd name="connsiteX5" fmla="*/ 351182 w 379012"/>
                <a:gd name="connsiteY5" fmla="*/ 176253 h 18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9012" h="186855">
                  <a:moveTo>
                    <a:pt x="351182" y="176253"/>
                  </a:moveTo>
                  <a:cubicBezTo>
                    <a:pt x="379012" y="165651"/>
                    <a:pt x="368409" y="78188"/>
                    <a:pt x="327328" y="49033"/>
                  </a:cubicBezTo>
                  <a:cubicBezTo>
                    <a:pt x="286247" y="19878"/>
                    <a:pt x="157701" y="0"/>
                    <a:pt x="104692" y="1325"/>
                  </a:cubicBezTo>
                  <a:cubicBezTo>
                    <a:pt x="51683" y="2650"/>
                    <a:pt x="0" y="38431"/>
                    <a:pt x="9276" y="56984"/>
                  </a:cubicBezTo>
                  <a:cubicBezTo>
                    <a:pt x="18552" y="75537"/>
                    <a:pt x="98066" y="87464"/>
                    <a:pt x="160351" y="112643"/>
                  </a:cubicBezTo>
                  <a:cubicBezTo>
                    <a:pt x="222636" y="137822"/>
                    <a:pt x="323353" y="186855"/>
                    <a:pt x="351182" y="17625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Forma livre 28"/>
            <p:cNvSpPr/>
            <p:nvPr/>
          </p:nvSpPr>
          <p:spPr>
            <a:xfrm rot="17256075">
              <a:off x="2298200" y="3155753"/>
              <a:ext cx="259743" cy="392265"/>
            </a:xfrm>
            <a:custGeom>
              <a:avLst/>
              <a:gdLst>
                <a:gd name="connsiteX0" fmla="*/ 219987 w 259743"/>
                <a:gd name="connsiteY0" fmla="*/ 72887 h 392265"/>
                <a:gd name="connsiteX1" fmla="*/ 251792 w 259743"/>
                <a:gd name="connsiteY1" fmla="*/ 231914 h 392265"/>
                <a:gd name="connsiteX2" fmla="*/ 172279 w 259743"/>
                <a:gd name="connsiteY2" fmla="*/ 367086 h 392265"/>
                <a:gd name="connsiteX3" fmla="*/ 76863 w 259743"/>
                <a:gd name="connsiteY3" fmla="*/ 367086 h 392265"/>
                <a:gd name="connsiteX4" fmla="*/ 5301 w 259743"/>
                <a:gd name="connsiteY4" fmla="*/ 216011 h 392265"/>
                <a:gd name="connsiteX5" fmla="*/ 45058 w 259743"/>
                <a:gd name="connsiteY5" fmla="*/ 17228 h 392265"/>
                <a:gd name="connsiteX6" fmla="*/ 219987 w 259743"/>
                <a:gd name="connsiteY6" fmla="*/ 72887 h 39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743" h="392265">
                  <a:moveTo>
                    <a:pt x="219987" y="72887"/>
                  </a:moveTo>
                  <a:cubicBezTo>
                    <a:pt x="254443" y="108668"/>
                    <a:pt x="259743" y="182881"/>
                    <a:pt x="251792" y="231914"/>
                  </a:cubicBezTo>
                  <a:cubicBezTo>
                    <a:pt x="243841" y="280947"/>
                    <a:pt x="201434" y="344557"/>
                    <a:pt x="172279" y="367086"/>
                  </a:cubicBezTo>
                  <a:cubicBezTo>
                    <a:pt x="143124" y="389615"/>
                    <a:pt x="104692" y="392265"/>
                    <a:pt x="76863" y="367086"/>
                  </a:cubicBezTo>
                  <a:cubicBezTo>
                    <a:pt x="49034" y="341907"/>
                    <a:pt x="10602" y="274321"/>
                    <a:pt x="5301" y="216011"/>
                  </a:cubicBezTo>
                  <a:cubicBezTo>
                    <a:pt x="0" y="157701"/>
                    <a:pt x="7952" y="34456"/>
                    <a:pt x="45058" y="17228"/>
                  </a:cubicBezTo>
                  <a:cubicBezTo>
                    <a:pt x="82164" y="0"/>
                    <a:pt x="185531" y="37106"/>
                    <a:pt x="219987" y="72887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Forma livre 29"/>
            <p:cNvSpPr/>
            <p:nvPr/>
          </p:nvSpPr>
          <p:spPr>
            <a:xfrm rot="1147321">
              <a:off x="2327436" y="3744229"/>
              <a:ext cx="288897" cy="304800"/>
            </a:xfrm>
            <a:custGeom>
              <a:avLst/>
              <a:gdLst>
                <a:gd name="connsiteX0" fmla="*/ 21203 w 288897"/>
                <a:gd name="connsiteY0" fmla="*/ 34456 h 304800"/>
                <a:gd name="connsiteX1" fmla="*/ 172278 w 288897"/>
                <a:gd name="connsiteY1" fmla="*/ 26505 h 304800"/>
                <a:gd name="connsiteX2" fmla="*/ 275645 w 288897"/>
                <a:gd name="connsiteY2" fmla="*/ 177580 h 304800"/>
                <a:gd name="connsiteX3" fmla="*/ 251791 w 288897"/>
                <a:gd name="connsiteY3" fmla="*/ 280947 h 304800"/>
                <a:gd name="connsiteX4" fmla="*/ 188180 w 288897"/>
                <a:gd name="connsiteY4" fmla="*/ 296849 h 304800"/>
                <a:gd name="connsiteX5" fmla="*/ 45057 w 288897"/>
                <a:gd name="connsiteY5" fmla="*/ 233239 h 304800"/>
                <a:gd name="connsiteX6" fmla="*/ 21203 w 288897"/>
                <a:gd name="connsiteY6" fmla="*/ 34456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8897" h="304800">
                  <a:moveTo>
                    <a:pt x="21203" y="34456"/>
                  </a:moveTo>
                  <a:cubicBezTo>
                    <a:pt x="42406" y="0"/>
                    <a:pt x="129871" y="2651"/>
                    <a:pt x="172278" y="26505"/>
                  </a:cubicBezTo>
                  <a:cubicBezTo>
                    <a:pt x="214685" y="50359"/>
                    <a:pt x="262393" y="135173"/>
                    <a:pt x="275645" y="177580"/>
                  </a:cubicBezTo>
                  <a:cubicBezTo>
                    <a:pt x="288897" y="219987"/>
                    <a:pt x="266368" y="261069"/>
                    <a:pt x="251791" y="280947"/>
                  </a:cubicBezTo>
                  <a:cubicBezTo>
                    <a:pt x="237214" y="300825"/>
                    <a:pt x="222636" y="304800"/>
                    <a:pt x="188180" y="296849"/>
                  </a:cubicBezTo>
                  <a:cubicBezTo>
                    <a:pt x="153724" y="288898"/>
                    <a:pt x="68911" y="274321"/>
                    <a:pt x="45057" y="233239"/>
                  </a:cubicBezTo>
                  <a:cubicBezTo>
                    <a:pt x="21203" y="192157"/>
                    <a:pt x="0" y="68912"/>
                    <a:pt x="21203" y="34456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Forma livre 30"/>
            <p:cNvSpPr/>
            <p:nvPr/>
          </p:nvSpPr>
          <p:spPr>
            <a:xfrm>
              <a:off x="2477183" y="3667043"/>
              <a:ext cx="425396" cy="180229"/>
            </a:xfrm>
            <a:custGeom>
              <a:avLst/>
              <a:gdLst>
                <a:gd name="connsiteX0" fmla="*/ 17228 w 425396"/>
                <a:gd name="connsiteY0" fmla="*/ 72887 h 180229"/>
                <a:gd name="connsiteX1" fmla="*/ 120595 w 425396"/>
                <a:gd name="connsiteY1" fmla="*/ 1325 h 180229"/>
                <a:gd name="connsiteX2" fmla="*/ 287573 w 425396"/>
                <a:gd name="connsiteY2" fmla="*/ 80838 h 180229"/>
                <a:gd name="connsiteX3" fmla="*/ 414794 w 425396"/>
                <a:gd name="connsiteY3" fmla="*/ 128546 h 180229"/>
                <a:gd name="connsiteX4" fmla="*/ 223962 w 425396"/>
                <a:gd name="connsiteY4" fmla="*/ 168302 h 180229"/>
                <a:gd name="connsiteX5" fmla="*/ 17228 w 425396"/>
                <a:gd name="connsiteY5" fmla="*/ 72887 h 18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396" h="180229">
                  <a:moveTo>
                    <a:pt x="17228" y="72887"/>
                  </a:moveTo>
                  <a:cubicBezTo>
                    <a:pt x="0" y="45058"/>
                    <a:pt x="75538" y="0"/>
                    <a:pt x="120595" y="1325"/>
                  </a:cubicBezTo>
                  <a:cubicBezTo>
                    <a:pt x="165652" y="2650"/>
                    <a:pt x="238540" y="59635"/>
                    <a:pt x="287573" y="80838"/>
                  </a:cubicBezTo>
                  <a:cubicBezTo>
                    <a:pt x="336606" y="102041"/>
                    <a:pt x="425396" y="113969"/>
                    <a:pt x="414794" y="128546"/>
                  </a:cubicBezTo>
                  <a:cubicBezTo>
                    <a:pt x="404192" y="143123"/>
                    <a:pt x="287572" y="180229"/>
                    <a:pt x="223962" y="168302"/>
                  </a:cubicBezTo>
                  <a:cubicBezTo>
                    <a:pt x="160352" y="156375"/>
                    <a:pt x="34456" y="100717"/>
                    <a:pt x="17228" y="72887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Forma livre 32"/>
            <p:cNvSpPr/>
            <p:nvPr/>
          </p:nvSpPr>
          <p:spPr>
            <a:xfrm>
              <a:off x="1803973" y="2435916"/>
              <a:ext cx="115294" cy="190831"/>
            </a:xfrm>
            <a:custGeom>
              <a:avLst/>
              <a:gdLst>
                <a:gd name="connsiteX0" fmla="*/ 78188 w 115294"/>
                <a:gd name="connsiteY0" fmla="*/ 182880 h 190831"/>
                <a:gd name="connsiteX1" fmla="*/ 109993 w 115294"/>
                <a:gd name="connsiteY1" fmla="*/ 87464 h 190831"/>
                <a:gd name="connsiteX2" fmla="*/ 46383 w 115294"/>
                <a:gd name="connsiteY2" fmla="*/ 7951 h 190831"/>
                <a:gd name="connsiteX3" fmla="*/ 6626 w 115294"/>
                <a:gd name="connsiteY3" fmla="*/ 135172 h 190831"/>
                <a:gd name="connsiteX4" fmla="*/ 78188 w 115294"/>
                <a:gd name="connsiteY4" fmla="*/ 182880 h 19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294" h="190831">
                  <a:moveTo>
                    <a:pt x="78188" y="182880"/>
                  </a:moveTo>
                  <a:cubicBezTo>
                    <a:pt x="95416" y="174929"/>
                    <a:pt x="115294" y="116619"/>
                    <a:pt x="109993" y="87464"/>
                  </a:cubicBezTo>
                  <a:cubicBezTo>
                    <a:pt x="104692" y="58309"/>
                    <a:pt x="63611" y="0"/>
                    <a:pt x="46383" y="7951"/>
                  </a:cubicBezTo>
                  <a:cubicBezTo>
                    <a:pt x="29155" y="15902"/>
                    <a:pt x="0" y="100716"/>
                    <a:pt x="6626" y="135172"/>
                  </a:cubicBezTo>
                  <a:cubicBezTo>
                    <a:pt x="13252" y="169628"/>
                    <a:pt x="60960" y="190831"/>
                    <a:pt x="78188" y="18288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Forma livre 33"/>
            <p:cNvSpPr/>
            <p:nvPr/>
          </p:nvSpPr>
          <p:spPr>
            <a:xfrm rot="20962583">
              <a:off x="1723160" y="2468421"/>
              <a:ext cx="117943" cy="209383"/>
            </a:xfrm>
            <a:custGeom>
              <a:avLst/>
              <a:gdLst>
                <a:gd name="connsiteX0" fmla="*/ 80837 w 117943"/>
                <a:gd name="connsiteY0" fmla="*/ 200107 h 209383"/>
                <a:gd name="connsiteX1" fmla="*/ 9276 w 117943"/>
                <a:gd name="connsiteY1" fmla="*/ 104691 h 209383"/>
                <a:gd name="connsiteX2" fmla="*/ 25178 w 117943"/>
                <a:gd name="connsiteY2" fmla="*/ 9276 h 209383"/>
                <a:gd name="connsiteX3" fmla="*/ 104691 w 117943"/>
                <a:gd name="connsiteY3" fmla="*/ 49032 h 209383"/>
                <a:gd name="connsiteX4" fmla="*/ 80837 w 117943"/>
                <a:gd name="connsiteY4" fmla="*/ 200107 h 20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43" h="209383">
                  <a:moveTo>
                    <a:pt x="80837" y="200107"/>
                  </a:moveTo>
                  <a:cubicBezTo>
                    <a:pt x="64935" y="209383"/>
                    <a:pt x="18553" y="136496"/>
                    <a:pt x="9276" y="104691"/>
                  </a:cubicBezTo>
                  <a:cubicBezTo>
                    <a:pt x="0" y="72886"/>
                    <a:pt x="9276" y="18552"/>
                    <a:pt x="25178" y="9276"/>
                  </a:cubicBezTo>
                  <a:cubicBezTo>
                    <a:pt x="41080" y="0"/>
                    <a:pt x="91439" y="18552"/>
                    <a:pt x="104691" y="49032"/>
                  </a:cubicBezTo>
                  <a:cubicBezTo>
                    <a:pt x="117943" y="79512"/>
                    <a:pt x="96739" y="190831"/>
                    <a:pt x="80837" y="200107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Forma livre 34"/>
            <p:cNvSpPr/>
            <p:nvPr/>
          </p:nvSpPr>
          <p:spPr>
            <a:xfrm>
              <a:off x="1508199" y="4690111"/>
              <a:ext cx="272995" cy="186855"/>
            </a:xfrm>
            <a:custGeom>
              <a:avLst/>
              <a:gdLst>
                <a:gd name="connsiteX0" fmla="*/ 243840 w 272995"/>
                <a:gd name="connsiteY0" fmla="*/ 11927 h 186855"/>
                <a:gd name="connsiteX1" fmla="*/ 68912 w 272995"/>
                <a:gd name="connsiteY1" fmla="*/ 19878 h 186855"/>
                <a:gd name="connsiteX2" fmla="*/ 5301 w 272995"/>
                <a:gd name="connsiteY2" fmla="*/ 131196 h 186855"/>
                <a:gd name="connsiteX3" fmla="*/ 100717 w 272995"/>
                <a:gd name="connsiteY3" fmla="*/ 178904 h 186855"/>
                <a:gd name="connsiteX4" fmla="*/ 243840 w 272995"/>
                <a:gd name="connsiteY4" fmla="*/ 83488 h 186855"/>
                <a:gd name="connsiteX5" fmla="*/ 243840 w 272995"/>
                <a:gd name="connsiteY5" fmla="*/ 11927 h 18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2995" h="186855">
                  <a:moveTo>
                    <a:pt x="243840" y="11927"/>
                  </a:moveTo>
                  <a:cubicBezTo>
                    <a:pt x="214685" y="1325"/>
                    <a:pt x="108668" y="0"/>
                    <a:pt x="68912" y="19878"/>
                  </a:cubicBezTo>
                  <a:cubicBezTo>
                    <a:pt x="29156" y="39756"/>
                    <a:pt x="0" y="104692"/>
                    <a:pt x="5301" y="131196"/>
                  </a:cubicBezTo>
                  <a:cubicBezTo>
                    <a:pt x="10602" y="157700"/>
                    <a:pt x="60961" y="186855"/>
                    <a:pt x="100717" y="178904"/>
                  </a:cubicBezTo>
                  <a:cubicBezTo>
                    <a:pt x="140473" y="170953"/>
                    <a:pt x="218661" y="112643"/>
                    <a:pt x="243840" y="83488"/>
                  </a:cubicBezTo>
                  <a:cubicBezTo>
                    <a:pt x="269019" y="54333"/>
                    <a:pt x="272995" y="22529"/>
                    <a:pt x="243840" y="11927"/>
                  </a:cubicBezTo>
                  <a:close/>
                </a:path>
              </a:pathLst>
            </a:custGeom>
            <a:solidFill>
              <a:srgbClr val="CCCC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Forma livre 35"/>
            <p:cNvSpPr/>
            <p:nvPr/>
          </p:nvSpPr>
          <p:spPr>
            <a:xfrm>
              <a:off x="1858307" y="4569472"/>
              <a:ext cx="280947" cy="152400"/>
            </a:xfrm>
            <a:custGeom>
              <a:avLst/>
              <a:gdLst>
                <a:gd name="connsiteX0" fmla="*/ 9277 w 280947"/>
                <a:gd name="connsiteY0" fmla="*/ 91439 h 152400"/>
                <a:gd name="connsiteX1" fmla="*/ 112643 w 280947"/>
                <a:gd name="connsiteY1" fmla="*/ 3975 h 152400"/>
                <a:gd name="connsiteX2" fmla="*/ 271670 w 280947"/>
                <a:gd name="connsiteY2" fmla="*/ 67586 h 152400"/>
                <a:gd name="connsiteX3" fmla="*/ 168303 w 280947"/>
                <a:gd name="connsiteY3" fmla="*/ 147099 h 152400"/>
                <a:gd name="connsiteX4" fmla="*/ 9277 w 280947"/>
                <a:gd name="connsiteY4" fmla="*/ 91439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47" h="152400">
                  <a:moveTo>
                    <a:pt x="9277" y="91439"/>
                  </a:moveTo>
                  <a:cubicBezTo>
                    <a:pt x="0" y="67585"/>
                    <a:pt x="68911" y="7950"/>
                    <a:pt x="112643" y="3975"/>
                  </a:cubicBezTo>
                  <a:cubicBezTo>
                    <a:pt x="156375" y="0"/>
                    <a:pt x="262393" y="43732"/>
                    <a:pt x="271670" y="67586"/>
                  </a:cubicBezTo>
                  <a:cubicBezTo>
                    <a:pt x="280947" y="91440"/>
                    <a:pt x="213361" y="141798"/>
                    <a:pt x="168303" y="147099"/>
                  </a:cubicBezTo>
                  <a:cubicBezTo>
                    <a:pt x="123246" y="152400"/>
                    <a:pt x="18554" y="115293"/>
                    <a:pt x="9277" y="91439"/>
                  </a:cubicBezTo>
                  <a:close/>
                </a:path>
              </a:pathLst>
            </a:custGeom>
            <a:solidFill>
              <a:srgbClr val="CCCC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Forma livre 36"/>
            <p:cNvSpPr/>
            <p:nvPr/>
          </p:nvSpPr>
          <p:spPr>
            <a:xfrm>
              <a:off x="2240903" y="4443479"/>
              <a:ext cx="198782" cy="339255"/>
            </a:xfrm>
            <a:custGeom>
              <a:avLst/>
              <a:gdLst>
                <a:gd name="connsiteX0" fmla="*/ 106017 w 198782"/>
                <a:gd name="connsiteY0" fmla="*/ 26504 h 339255"/>
                <a:gd name="connsiteX1" fmla="*/ 2650 w 198782"/>
                <a:gd name="connsiteY1" fmla="*/ 137822 h 339255"/>
                <a:gd name="connsiteX2" fmla="*/ 121920 w 198782"/>
                <a:gd name="connsiteY2" fmla="*/ 288897 h 339255"/>
                <a:gd name="connsiteX3" fmla="*/ 193481 w 198782"/>
                <a:gd name="connsiteY3" fmla="*/ 296848 h 339255"/>
                <a:gd name="connsiteX4" fmla="*/ 106017 w 198782"/>
                <a:gd name="connsiteY4" fmla="*/ 26504 h 339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82" h="339255">
                  <a:moveTo>
                    <a:pt x="106017" y="26504"/>
                  </a:moveTo>
                  <a:cubicBezTo>
                    <a:pt x="74212" y="0"/>
                    <a:pt x="0" y="94090"/>
                    <a:pt x="2650" y="137822"/>
                  </a:cubicBezTo>
                  <a:cubicBezTo>
                    <a:pt x="5300" y="181554"/>
                    <a:pt x="90115" y="262393"/>
                    <a:pt x="121920" y="288897"/>
                  </a:cubicBezTo>
                  <a:cubicBezTo>
                    <a:pt x="153725" y="315401"/>
                    <a:pt x="188180" y="339255"/>
                    <a:pt x="193481" y="296848"/>
                  </a:cubicBezTo>
                  <a:cubicBezTo>
                    <a:pt x="198782" y="254441"/>
                    <a:pt x="137822" y="53008"/>
                    <a:pt x="106017" y="26504"/>
                  </a:cubicBezTo>
                  <a:close/>
                </a:path>
              </a:pathLst>
            </a:custGeom>
            <a:solidFill>
              <a:srgbClr val="CCCC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Forma livre 37"/>
            <p:cNvSpPr/>
            <p:nvPr/>
          </p:nvSpPr>
          <p:spPr>
            <a:xfrm>
              <a:off x="2300929" y="4258090"/>
              <a:ext cx="265044" cy="212035"/>
            </a:xfrm>
            <a:custGeom>
              <a:avLst/>
              <a:gdLst>
                <a:gd name="connsiteX0" fmla="*/ 34456 w 265044"/>
                <a:gd name="connsiteY0" fmla="*/ 205409 h 212035"/>
                <a:gd name="connsiteX1" fmla="*/ 34456 w 265044"/>
                <a:gd name="connsiteY1" fmla="*/ 109993 h 212035"/>
                <a:gd name="connsiteX2" fmla="*/ 201434 w 265044"/>
                <a:gd name="connsiteY2" fmla="*/ 6626 h 212035"/>
                <a:gd name="connsiteX3" fmla="*/ 241190 w 265044"/>
                <a:gd name="connsiteY3" fmla="*/ 149749 h 212035"/>
                <a:gd name="connsiteX4" fmla="*/ 34456 w 265044"/>
                <a:gd name="connsiteY4" fmla="*/ 205409 h 21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044" h="212035">
                  <a:moveTo>
                    <a:pt x="34456" y="205409"/>
                  </a:moveTo>
                  <a:cubicBezTo>
                    <a:pt x="0" y="198783"/>
                    <a:pt x="6626" y="143123"/>
                    <a:pt x="34456" y="109993"/>
                  </a:cubicBezTo>
                  <a:cubicBezTo>
                    <a:pt x="62286" y="76863"/>
                    <a:pt x="166978" y="0"/>
                    <a:pt x="201434" y="6626"/>
                  </a:cubicBezTo>
                  <a:cubicBezTo>
                    <a:pt x="235890" y="13252"/>
                    <a:pt x="265044" y="116619"/>
                    <a:pt x="241190" y="149749"/>
                  </a:cubicBezTo>
                  <a:cubicBezTo>
                    <a:pt x="217336" y="182880"/>
                    <a:pt x="68912" y="212035"/>
                    <a:pt x="34456" y="205409"/>
                  </a:cubicBezTo>
                  <a:close/>
                </a:path>
              </a:pathLst>
            </a:custGeom>
            <a:solidFill>
              <a:srgbClr val="CCCC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Forma livre 38"/>
            <p:cNvSpPr/>
            <p:nvPr/>
          </p:nvSpPr>
          <p:spPr>
            <a:xfrm>
              <a:off x="2361889" y="4410490"/>
              <a:ext cx="373711" cy="233238"/>
            </a:xfrm>
            <a:custGeom>
              <a:avLst/>
              <a:gdLst>
                <a:gd name="connsiteX0" fmla="*/ 29155 w 373711"/>
                <a:gd name="connsiteY0" fmla="*/ 37106 h 233238"/>
                <a:gd name="connsiteX1" fmla="*/ 45058 w 373711"/>
                <a:gd name="connsiteY1" fmla="*/ 156375 h 233238"/>
                <a:gd name="connsiteX2" fmla="*/ 204084 w 373711"/>
                <a:gd name="connsiteY2" fmla="*/ 196132 h 233238"/>
                <a:gd name="connsiteX3" fmla="*/ 371061 w 373711"/>
                <a:gd name="connsiteY3" fmla="*/ 204083 h 233238"/>
                <a:gd name="connsiteX4" fmla="*/ 219987 w 373711"/>
                <a:gd name="connsiteY4" fmla="*/ 21203 h 233238"/>
                <a:gd name="connsiteX5" fmla="*/ 29155 w 373711"/>
                <a:gd name="connsiteY5" fmla="*/ 37106 h 23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3711" h="233238">
                  <a:moveTo>
                    <a:pt x="29155" y="37106"/>
                  </a:moveTo>
                  <a:cubicBezTo>
                    <a:pt x="0" y="59635"/>
                    <a:pt x="15903" y="129871"/>
                    <a:pt x="45058" y="156375"/>
                  </a:cubicBezTo>
                  <a:cubicBezTo>
                    <a:pt x="74213" y="182879"/>
                    <a:pt x="149750" y="188181"/>
                    <a:pt x="204084" y="196132"/>
                  </a:cubicBezTo>
                  <a:cubicBezTo>
                    <a:pt x="258418" y="204083"/>
                    <a:pt x="368411" y="233238"/>
                    <a:pt x="371061" y="204083"/>
                  </a:cubicBezTo>
                  <a:cubicBezTo>
                    <a:pt x="373711" y="174928"/>
                    <a:pt x="275646" y="42406"/>
                    <a:pt x="219987" y="21203"/>
                  </a:cubicBezTo>
                  <a:cubicBezTo>
                    <a:pt x="164328" y="0"/>
                    <a:pt x="58310" y="14577"/>
                    <a:pt x="29155" y="37106"/>
                  </a:cubicBezTo>
                  <a:close/>
                </a:path>
              </a:pathLst>
            </a:custGeom>
            <a:solidFill>
              <a:srgbClr val="CCCC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Forma livre 40"/>
            <p:cNvSpPr/>
            <p:nvPr/>
          </p:nvSpPr>
          <p:spPr>
            <a:xfrm rot="17888900">
              <a:off x="2470089" y="3993268"/>
              <a:ext cx="368411" cy="177578"/>
            </a:xfrm>
            <a:custGeom>
              <a:avLst/>
              <a:gdLst>
                <a:gd name="connsiteX0" fmla="*/ 21204 w 368411"/>
                <a:gd name="connsiteY0" fmla="*/ 37105 h 177578"/>
                <a:gd name="connsiteX1" fmla="*/ 204084 w 368411"/>
                <a:gd name="connsiteY1" fmla="*/ 21203 h 177578"/>
                <a:gd name="connsiteX2" fmla="*/ 347207 w 368411"/>
                <a:gd name="connsiteY2" fmla="*/ 164326 h 177578"/>
                <a:gd name="connsiteX3" fmla="*/ 76863 w 368411"/>
                <a:gd name="connsiteY3" fmla="*/ 100716 h 177578"/>
                <a:gd name="connsiteX4" fmla="*/ 21204 w 368411"/>
                <a:gd name="connsiteY4" fmla="*/ 37105 h 177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411" h="177578">
                  <a:moveTo>
                    <a:pt x="21204" y="37105"/>
                  </a:moveTo>
                  <a:cubicBezTo>
                    <a:pt x="42408" y="23853"/>
                    <a:pt x="149750" y="0"/>
                    <a:pt x="204084" y="21203"/>
                  </a:cubicBezTo>
                  <a:cubicBezTo>
                    <a:pt x="258418" y="42406"/>
                    <a:pt x="368411" y="151074"/>
                    <a:pt x="347207" y="164326"/>
                  </a:cubicBezTo>
                  <a:cubicBezTo>
                    <a:pt x="326003" y="177578"/>
                    <a:pt x="127221" y="121919"/>
                    <a:pt x="76863" y="100716"/>
                  </a:cubicBezTo>
                  <a:cubicBezTo>
                    <a:pt x="26505" y="79513"/>
                    <a:pt x="0" y="50357"/>
                    <a:pt x="21204" y="37105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Forma livre 42"/>
            <p:cNvSpPr/>
            <p:nvPr/>
          </p:nvSpPr>
          <p:spPr>
            <a:xfrm>
              <a:off x="1259309" y="3769085"/>
              <a:ext cx="536712" cy="267693"/>
            </a:xfrm>
            <a:custGeom>
              <a:avLst/>
              <a:gdLst>
                <a:gd name="connsiteX0" fmla="*/ 368410 w 536712"/>
                <a:gd name="connsiteY0" fmla="*/ 2650 h 267693"/>
                <a:gd name="connsiteX1" fmla="*/ 50358 w 536712"/>
                <a:gd name="connsiteY1" fmla="*/ 74212 h 267693"/>
                <a:gd name="connsiteX2" fmla="*/ 66261 w 536712"/>
                <a:gd name="connsiteY2" fmla="*/ 241189 h 267693"/>
                <a:gd name="connsiteX3" fmla="*/ 312751 w 536712"/>
                <a:gd name="connsiteY3" fmla="*/ 233238 h 267693"/>
                <a:gd name="connsiteX4" fmla="*/ 527436 w 536712"/>
                <a:gd name="connsiteY4" fmla="*/ 58309 h 267693"/>
                <a:gd name="connsiteX5" fmla="*/ 368410 w 536712"/>
                <a:gd name="connsiteY5" fmla="*/ 2650 h 26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6712" h="267693">
                  <a:moveTo>
                    <a:pt x="368410" y="2650"/>
                  </a:moveTo>
                  <a:cubicBezTo>
                    <a:pt x="288897" y="5300"/>
                    <a:pt x="100716" y="34456"/>
                    <a:pt x="50358" y="74212"/>
                  </a:cubicBezTo>
                  <a:cubicBezTo>
                    <a:pt x="0" y="113968"/>
                    <a:pt x="22529" y="214685"/>
                    <a:pt x="66261" y="241189"/>
                  </a:cubicBezTo>
                  <a:cubicBezTo>
                    <a:pt x="109993" y="267693"/>
                    <a:pt x="235889" y="263718"/>
                    <a:pt x="312751" y="233238"/>
                  </a:cubicBezTo>
                  <a:cubicBezTo>
                    <a:pt x="389613" y="202758"/>
                    <a:pt x="518160" y="96740"/>
                    <a:pt x="527436" y="58309"/>
                  </a:cubicBezTo>
                  <a:cubicBezTo>
                    <a:pt x="536712" y="19878"/>
                    <a:pt x="447923" y="0"/>
                    <a:pt x="368410" y="265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Forma livre 43"/>
            <p:cNvSpPr/>
            <p:nvPr/>
          </p:nvSpPr>
          <p:spPr>
            <a:xfrm>
              <a:off x="2090220" y="3629936"/>
              <a:ext cx="245165" cy="231914"/>
            </a:xfrm>
            <a:custGeom>
              <a:avLst/>
              <a:gdLst>
                <a:gd name="connsiteX0" fmla="*/ 22529 w 245165"/>
                <a:gd name="connsiteY0" fmla="*/ 213361 h 231914"/>
                <a:gd name="connsiteX1" fmla="*/ 86139 w 245165"/>
                <a:gd name="connsiteY1" fmla="*/ 133848 h 231914"/>
                <a:gd name="connsiteX2" fmla="*/ 237214 w 245165"/>
                <a:gd name="connsiteY2" fmla="*/ 62286 h 231914"/>
                <a:gd name="connsiteX3" fmla="*/ 38431 w 245165"/>
                <a:gd name="connsiteY3" fmla="*/ 22529 h 231914"/>
                <a:gd name="connsiteX4" fmla="*/ 22529 w 245165"/>
                <a:gd name="connsiteY4" fmla="*/ 213361 h 23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165" h="231914">
                  <a:moveTo>
                    <a:pt x="22529" y="213361"/>
                  </a:moveTo>
                  <a:cubicBezTo>
                    <a:pt x="30480" y="231914"/>
                    <a:pt x="50358" y="159027"/>
                    <a:pt x="86139" y="133848"/>
                  </a:cubicBezTo>
                  <a:cubicBezTo>
                    <a:pt x="121920" y="108669"/>
                    <a:pt x="245165" y="80839"/>
                    <a:pt x="237214" y="62286"/>
                  </a:cubicBezTo>
                  <a:cubicBezTo>
                    <a:pt x="229263" y="43733"/>
                    <a:pt x="76862" y="0"/>
                    <a:pt x="38431" y="22529"/>
                  </a:cubicBezTo>
                  <a:cubicBezTo>
                    <a:pt x="0" y="45058"/>
                    <a:pt x="14578" y="194808"/>
                    <a:pt x="22529" y="21336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Forma livre 44"/>
            <p:cNvSpPr/>
            <p:nvPr/>
          </p:nvSpPr>
          <p:spPr>
            <a:xfrm>
              <a:off x="1992153" y="3586204"/>
              <a:ext cx="190831" cy="291547"/>
            </a:xfrm>
            <a:custGeom>
              <a:avLst/>
              <a:gdLst>
                <a:gd name="connsiteX0" fmla="*/ 88789 w 190831"/>
                <a:gd name="connsiteY0" fmla="*/ 217335 h 291547"/>
                <a:gd name="connsiteX1" fmla="*/ 112643 w 190831"/>
                <a:gd name="connsiteY1" fmla="*/ 137822 h 291547"/>
                <a:gd name="connsiteX2" fmla="*/ 184205 w 190831"/>
                <a:gd name="connsiteY2" fmla="*/ 82163 h 291547"/>
                <a:gd name="connsiteX3" fmla="*/ 72886 w 190831"/>
                <a:gd name="connsiteY3" fmla="*/ 2650 h 291547"/>
                <a:gd name="connsiteX4" fmla="*/ 1325 w 190831"/>
                <a:gd name="connsiteY4" fmla="*/ 66261 h 291547"/>
                <a:gd name="connsiteX5" fmla="*/ 64935 w 190831"/>
                <a:gd name="connsiteY5" fmla="*/ 265043 h 291547"/>
                <a:gd name="connsiteX6" fmla="*/ 88789 w 190831"/>
                <a:gd name="connsiteY6" fmla="*/ 217335 h 291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831" h="291547">
                  <a:moveTo>
                    <a:pt x="88789" y="217335"/>
                  </a:moveTo>
                  <a:cubicBezTo>
                    <a:pt x="96740" y="196132"/>
                    <a:pt x="96740" y="160351"/>
                    <a:pt x="112643" y="137822"/>
                  </a:cubicBezTo>
                  <a:cubicBezTo>
                    <a:pt x="128546" y="115293"/>
                    <a:pt x="190831" y="104692"/>
                    <a:pt x="184205" y="82163"/>
                  </a:cubicBezTo>
                  <a:cubicBezTo>
                    <a:pt x="177579" y="59634"/>
                    <a:pt x="103366" y="5300"/>
                    <a:pt x="72886" y="2650"/>
                  </a:cubicBezTo>
                  <a:cubicBezTo>
                    <a:pt x="42406" y="0"/>
                    <a:pt x="2650" y="22529"/>
                    <a:pt x="1325" y="66261"/>
                  </a:cubicBezTo>
                  <a:cubicBezTo>
                    <a:pt x="0" y="109993"/>
                    <a:pt x="45057" y="238539"/>
                    <a:pt x="64935" y="265043"/>
                  </a:cubicBezTo>
                  <a:cubicBezTo>
                    <a:pt x="84813" y="291547"/>
                    <a:pt x="80838" y="238538"/>
                    <a:pt x="88789" y="217335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Forma livre 45"/>
            <p:cNvSpPr/>
            <p:nvPr/>
          </p:nvSpPr>
          <p:spPr>
            <a:xfrm>
              <a:off x="1837928" y="3753182"/>
              <a:ext cx="198782" cy="193482"/>
            </a:xfrm>
            <a:custGeom>
              <a:avLst/>
              <a:gdLst>
                <a:gd name="connsiteX0" fmla="*/ 165653 w 198782"/>
                <a:gd name="connsiteY0" fmla="*/ 2650 h 193482"/>
                <a:gd name="connsiteX1" fmla="*/ 86140 w 198782"/>
                <a:gd name="connsiteY1" fmla="*/ 34456 h 193482"/>
                <a:gd name="connsiteX2" fmla="*/ 6626 w 198782"/>
                <a:gd name="connsiteY2" fmla="*/ 169628 h 193482"/>
                <a:gd name="connsiteX3" fmla="*/ 125896 w 198782"/>
                <a:gd name="connsiteY3" fmla="*/ 177579 h 193482"/>
                <a:gd name="connsiteX4" fmla="*/ 189506 w 198782"/>
                <a:gd name="connsiteY4" fmla="*/ 113969 h 193482"/>
                <a:gd name="connsiteX5" fmla="*/ 181555 w 198782"/>
                <a:gd name="connsiteY5" fmla="*/ 50358 h 193482"/>
                <a:gd name="connsiteX6" fmla="*/ 165653 w 198782"/>
                <a:gd name="connsiteY6" fmla="*/ 2650 h 19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782" h="193482">
                  <a:moveTo>
                    <a:pt x="165653" y="2650"/>
                  </a:moveTo>
                  <a:cubicBezTo>
                    <a:pt x="149751" y="0"/>
                    <a:pt x="112644" y="6627"/>
                    <a:pt x="86140" y="34456"/>
                  </a:cubicBezTo>
                  <a:cubicBezTo>
                    <a:pt x="59636" y="62285"/>
                    <a:pt x="0" y="145774"/>
                    <a:pt x="6626" y="169628"/>
                  </a:cubicBezTo>
                  <a:cubicBezTo>
                    <a:pt x="13252" y="193482"/>
                    <a:pt x="95416" y="186856"/>
                    <a:pt x="125896" y="177579"/>
                  </a:cubicBezTo>
                  <a:cubicBezTo>
                    <a:pt x="156376" y="168303"/>
                    <a:pt x="180230" y="135172"/>
                    <a:pt x="189506" y="113969"/>
                  </a:cubicBezTo>
                  <a:cubicBezTo>
                    <a:pt x="198782" y="92766"/>
                    <a:pt x="186856" y="64936"/>
                    <a:pt x="181555" y="50358"/>
                  </a:cubicBezTo>
                  <a:cubicBezTo>
                    <a:pt x="176254" y="35781"/>
                    <a:pt x="181555" y="5300"/>
                    <a:pt x="165653" y="265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Forma livre 46"/>
            <p:cNvSpPr/>
            <p:nvPr/>
          </p:nvSpPr>
          <p:spPr>
            <a:xfrm>
              <a:off x="1623117" y="2609520"/>
              <a:ext cx="197457" cy="75537"/>
            </a:xfrm>
            <a:custGeom>
              <a:avLst/>
              <a:gdLst>
                <a:gd name="connsiteX0" fmla="*/ 189506 w 197457"/>
                <a:gd name="connsiteY0" fmla="*/ 64935 h 75537"/>
                <a:gd name="connsiteX1" fmla="*/ 70237 w 197457"/>
                <a:gd name="connsiteY1" fmla="*/ 64935 h 75537"/>
                <a:gd name="connsiteX2" fmla="*/ 22529 w 197457"/>
                <a:gd name="connsiteY2" fmla="*/ 1325 h 75537"/>
                <a:gd name="connsiteX3" fmla="*/ 189506 w 197457"/>
                <a:gd name="connsiteY3" fmla="*/ 64935 h 7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457" h="75537">
                  <a:moveTo>
                    <a:pt x="189506" y="64935"/>
                  </a:moveTo>
                  <a:cubicBezTo>
                    <a:pt x="197457" y="75537"/>
                    <a:pt x="98067" y="75537"/>
                    <a:pt x="70237" y="64935"/>
                  </a:cubicBezTo>
                  <a:cubicBezTo>
                    <a:pt x="42408" y="54333"/>
                    <a:pt x="0" y="2650"/>
                    <a:pt x="22529" y="1325"/>
                  </a:cubicBezTo>
                  <a:cubicBezTo>
                    <a:pt x="45058" y="0"/>
                    <a:pt x="181555" y="54333"/>
                    <a:pt x="189506" y="64935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Forma livre 48"/>
            <p:cNvSpPr/>
            <p:nvPr/>
          </p:nvSpPr>
          <p:spPr>
            <a:xfrm>
              <a:off x="596075" y="5351869"/>
              <a:ext cx="2501661" cy="127959"/>
            </a:xfrm>
            <a:custGeom>
              <a:avLst/>
              <a:gdLst>
                <a:gd name="connsiteX0" fmla="*/ 0 w 2501661"/>
                <a:gd name="connsiteY0" fmla="*/ 127959 h 127959"/>
                <a:gd name="connsiteX1" fmla="*/ 362310 w 2501661"/>
                <a:gd name="connsiteY1" fmla="*/ 67574 h 127959"/>
                <a:gd name="connsiteX2" fmla="*/ 802257 w 2501661"/>
                <a:gd name="connsiteY2" fmla="*/ 84827 h 127959"/>
                <a:gd name="connsiteX3" fmla="*/ 1130061 w 2501661"/>
                <a:gd name="connsiteY3" fmla="*/ 7189 h 127959"/>
                <a:gd name="connsiteX4" fmla="*/ 1380227 w 2501661"/>
                <a:gd name="connsiteY4" fmla="*/ 41695 h 127959"/>
                <a:gd name="connsiteX5" fmla="*/ 1932317 w 2501661"/>
                <a:gd name="connsiteY5" fmla="*/ 58948 h 127959"/>
                <a:gd name="connsiteX6" fmla="*/ 2501661 w 2501661"/>
                <a:gd name="connsiteY6" fmla="*/ 58948 h 127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01661" h="127959">
                  <a:moveTo>
                    <a:pt x="0" y="127959"/>
                  </a:moveTo>
                  <a:cubicBezTo>
                    <a:pt x="114300" y="101361"/>
                    <a:pt x="228601" y="74763"/>
                    <a:pt x="362310" y="67574"/>
                  </a:cubicBezTo>
                  <a:cubicBezTo>
                    <a:pt x="496020" y="60385"/>
                    <a:pt x="674299" y="94891"/>
                    <a:pt x="802257" y="84827"/>
                  </a:cubicBezTo>
                  <a:cubicBezTo>
                    <a:pt x="930215" y="74763"/>
                    <a:pt x="1033733" y="14378"/>
                    <a:pt x="1130061" y="7189"/>
                  </a:cubicBezTo>
                  <a:cubicBezTo>
                    <a:pt x="1226389" y="0"/>
                    <a:pt x="1246518" y="33069"/>
                    <a:pt x="1380227" y="41695"/>
                  </a:cubicBezTo>
                  <a:cubicBezTo>
                    <a:pt x="1513936" y="50321"/>
                    <a:pt x="1745411" y="56073"/>
                    <a:pt x="1932317" y="58948"/>
                  </a:cubicBezTo>
                  <a:cubicBezTo>
                    <a:pt x="2119223" y="61824"/>
                    <a:pt x="2310442" y="60386"/>
                    <a:pt x="2501661" y="58948"/>
                  </a:cubicBezTo>
                </a:path>
              </a:pathLst>
            </a:custGeom>
            <a:ln w="3492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1" name="Forma livre 50"/>
            <p:cNvSpPr/>
            <p:nvPr/>
          </p:nvSpPr>
          <p:spPr>
            <a:xfrm>
              <a:off x="1872302" y="5595395"/>
              <a:ext cx="1146624" cy="680314"/>
            </a:xfrm>
            <a:custGeom>
              <a:avLst/>
              <a:gdLst>
                <a:gd name="connsiteX0" fmla="*/ 0 w 1146624"/>
                <a:gd name="connsiteY0" fmla="*/ 0 h 680314"/>
                <a:gd name="connsiteX1" fmla="*/ 43891 w 1146624"/>
                <a:gd name="connsiteY1" fmla="*/ 7315 h 680314"/>
                <a:gd name="connsiteX2" fmla="*/ 58521 w 1146624"/>
                <a:gd name="connsiteY2" fmla="*/ 21946 h 680314"/>
                <a:gd name="connsiteX3" fmla="*/ 87782 w 1146624"/>
                <a:gd name="connsiteY3" fmla="*/ 73152 h 680314"/>
                <a:gd name="connsiteX4" fmla="*/ 95097 w 1146624"/>
                <a:gd name="connsiteY4" fmla="*/ 102413 h 680314"/>
                <a:gd name="connsiteX5" fmla="*/ 146304 w 1146624"/>
                <a:gd name="connsiteY5" fmla="*/ 146304 h 680314"/>
                <a:gd name="connsiteX6" fmla="*/ 168249 w 1146624"/>
                <a:gd name="connsiteY6" fmla="*/ 153619 h 680314"/>
                <a:gd name="connsiteX7" fmla="*/ 292608 w 1146624"/>
                <a:gd name="connsiteY7" fmla="*/ 153619 h 680314"/>
                <a:gd name="connsiteX8" fmla="*/ 336499 w 1146624"/>
                <a:gd name="connsiteY8" fmla="*/ 168250 h 680314"/>
                <a:gd name="connsiteX9" fmla="*/ 380390 w 1146624"/>
                <a:gd name="connsiteY9" fmla="*/ 197511 h 680314"/>
                <a:gd name="connsiteX10" fmla="*/ 402336 w 1146624"/>
                <a:gd name="connsiteY10" fmla="*/ 212141 h 680314"/>
                <a:gd name="connsiteX11" fmla="*/ 416966 w 1146624"/>
                <a:gd name="connsiteY11" fmla="*/ 234087 h 680314"/>
                <a:gd name="connsiteX12" fmla="*/ 504748 w 1146624"/>
                <a:gd name="connsiteY12" fmla="*/ 234087 h 680314"/>
                <a:gd name="connsiteX13" fmla="*/ 570585 w 1146624"/>
                <a:gd name="connsiteY13" fmla="*/ 241402 h 680314"/>
                <a:gd name="connsiteX14" fmla="*/ 599846 w 1146624"/>
                <a:gd name="connsiteY14" fmla="*/ 277978 h 680314"/>
                <a:gd name="connsiteX15" fmla="*/ 607161 w 1146624"/>
                <a:gd name="connsiteY15" fmla="*/ 299923 h 680314"/>
                <a:gd name="connsiteX16" fmla="*/ 629107 w 1146624"/>
                <a:gd name="connsiteY16" fmla="*/ 307239 h 680314"/>
                <a:gd name="connsiteX17" fmla="*/ 658368 w 1146624"/>
                <a:gd name="connsiteY17" fmla="*/ 329184 h 680314"/>
                <a:gd name="connsiteX18" fmla="*/ 702259 w 1146624"/>
                <a:gd name="connsiteY18" fmla="*/ 365760 h 680314"/>
                <a:gd name="connsiteX19" fmla="*/ 753465 w 1146624"/>
                <a:gd name="connsiteY19" fmla="*/ 387706 h 680314"/>
                <a:gd name="connsiteX20" fmla="*/ 782726 w 1146624"/>
                <a:gd name="connsiteY20" fmla="*/ 409651 h 680314"/>
                <a:gd name="connsiteX21" fmla="*/ 804672 w 1146624"/>
                <a:gd name="connsiteY21" fmla="*/ 424282 h 680314"/>
                <a:gd name="connsiteX22" fmla="*/ 833932 w 1146624"/>
                <a:gd name="connsiteY22" fmla="*/ 460858 h 680314"/>
                <a:gd name="connsiteX23" fmla="*/ 863193 w 1146624"/>
                <a:gd name="connsiteY23" fmla="*/ 490119 h 680314"/>
                <a:gd name="connsiteX24" fmla="*/ 877824 w 1146624"/>
                <a:gd name="connsiteY24" fmla="*/ 504749 h 680314"/>
                <a:gd name="connsiteX25" fmla="*/ 899769 w 1146624"/>
                <a:gd name="connsiteY25" fmla="*/ 519379 h 680314"/>
                <a:gd name="connsiteX26" fmla="*/ 921715 w 1146624"/>
                <a:gd name="connsiteY26" fmla="*/ 526695 h 680314"/>
                <a:gd name="connsiteX27" fmla="*/ 958291 w 1146624"/>
                <a:gd name="connsiteY27" fmla="*/ 563271 h 680314"/>
                <a:gd name="connsiteX28" fmla="*/ 1002182 w 1146624"/>
                <a:gd name="connsiteY28" fmla="*/ 592531 h 680314"/>
                <a:gd name="connsiteX29" fmla="*/ 1031443 w 1146624"/>
                <a:gd name="connsiteY29" fmla="*/ 629107 h 680314"/>
                <a:gd name="connsiteX30" fmla="*/ 1053388 w 1146624"/>
                <a:gd name="connsiteY30" fmla="*/ 636423 h 680314"/>
                <a:gd name="connsiteX31" fmla="*/ 1097280 w 1146624"/>
                <a:gd name="connsiteY31" fmla="*/ 658368 h 680314"/>
                <a:gd name="connsiteX32" fmla="*/ 1119225 w 1146624"/>
                <a:gd name="connsiteY32" fmla="*/ 672999 h 680314"/>
                <a:gd name="connsiteX33" fmla="*/ 1141171 w 1146624"/>
                <a:gd name="connsiteY33" fmla="*/ 680314 h 680314"/>
                <a:gd name="connsiteX34" fmla="*/ 1126540 w 1146624"/>
                <a:gd name="connsiteY34" fmla="*/ 672999 h 68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46624" h="680314">
                  <a:moveTo>
                    <a:pt x="0" y="0"/>
                  </a:moveTo>
                  <a:cubicBezTo>
                    <a:pt x="14630" y="2438"/>
                    <a:pt x="30003" y="2107"/>
                    <a:pt x="43891" y="7315"/>
                  </a:cubicBezTo>
                  <a:cubicBezTo>
                    <a:pt x="50349" y="9737"/>
                    <a:pt x="54213" y="16560"/>
                    <a:pt x="58521" y="21946"/>
                  </a:cubicBezTo>
                  <a:cubicBezTo>
                    <a:pt x="68511" y="34434"/>
                    <a:pt x="82480" y="59012"/>
                    <a:pt x="87782" y="73152"/>
                  </a:cubicBezTo>
                  <a:cubicBezTo>
                    <a:pt x="91312" y="82566"/>
                    <a:pt x="89769" y="93887"/>
                    <a:pt x="95097" y="102413"/>
                  </a:cubicBezTo>
                  <a:cubicBezTo>
                    <a:pt x="103279" y="115504"/>
                    <a:pt x="130278" y="138291"/>
                    <a:pt x="146304" y="146304"/>
                  </a:cubicBezTo>
                  <a:cubicBezTo>
                    <a:pt x="153201" y="149752"/>
                    <a:pt x="160934" y="151181"/>
                    <a:pt x="168249" y="153619"/>
                  </a:cubicBezTo>
                  <a:cubicBezTo>
                    <a:pt x="227890" y="146164"/>
                    <a:pt x="230585" y="141214"/>
                    <a:pt x="292608" y="153619"/>
                  </a:cubicBezTo>
                  <a:cubicBezTo>
                    <a:pt x="307730" y="156644"/>
                    <a:pt x="336499" y="168250"/>
                    <a:pt x="336499" y="168250"/>
                  </a:cubicBezTo>
                  <a:lnTo>
                    <a:pt x="380390" y="197511"/>
                  </a:lnTo>
                  <a:lnTo>
                    <a:pt x="402336" y="212141"/>
                  </a:lnTo>
                  <a:cubicBezTo>
                    <a:pt x="407213" y="219456"/>
                    <a:pt x="410101" y="228595"/>
                    <a:pt x="416966" y="234087"/>
                  </a:cubicBezTo>
                  <a:cubicBezTo>
                    <a:pt x="437889" y="250825"/>
                    <a:pt x="494161" y="235263"/>
                    <a:pt x="504748" y="234087"/>
                  </a:cubicBezTo>
                  <a:cubicBezTo>
                    <a:pt x="526694" y="236525"/>
                    <a:pt x="549282" y="235592"/>
                    <a:pt x="570585" y="241402"/>
                  </a:cubicBezTo>
                  <a:cubicBezTo>
                    <a:pt x="578465" y="243551"/>
                    <a:pt x="597921" y="274128"/>
                    <a:pt x="599846" y="277978"/>
                  </a:cubicBezTo>
                  <a:cubicBezTo>
                    <a:pt x="603294" y="284875"/>
                    <a:pt x="601709" y="294471"/>
                    <a:pt x="607161" y="299923"/>
                  </a:cubicBezTo>
                  <a:cubicBezTo>
                    <a:pt x="612614" y="305376"/>
                    <a:pt x="621792" y="304800"/>
                    <a:pt x="629107" y="307239"/>
                  </a:cubicBezTo>
                  <a:cubicBezTo>
                    <a:pt x="638861" y="314554"/>
                    <a:pt x="649111" y="321250"/>
                    <a:pt x="658368" y="329184"/>
                  </a:cubicBezTo>
                  <a:cubicBezTo>
                    <a:pt x="681022" y="348602"/>
                    <a:pt x="676386" y="352824"/>
                    <a:pt x="702259" y="365760"/>
                  </a:cubicBezTo>
                  <a:cubicBezTo>
                    <a:pt x="752037" y="390649"/>
                    <a:pt x="692575" y="349650"/>
                    <a:pt x="753465" y="387706"/>
                  </a:cubicBezTo>
                  <a:cubicBezTo>
                    <a:pt x="763804" y="394168"/>
                    <a:pt x="772805" y="402565"/>
                    <a:pt x="782726" y="409651"/>
                  </a:cubicBezTo>
                  <a:cubicBezTo>
                    <a:pt x="789880" y="414761"/>
                    <a:pt x="797357" y="419405"/>
                    <a:pt x="804672" y="424282"/>
                  </a:cubicBezTo>
                  <a:cubicBezTo>
                    <a:pt x="816978" y="461200"/>
                    <a:pt x="803051" y="434388"/>
                    <a:pt x="833932" y="460858"/>
                  </a:cubicBezTo>
                  <a:cubicBezTo>
                    <a:pt x="844405" y="469835"/>
                    <a:pt x="853439" y="480365"/>
                    <a:pt x="863193" y="490119"/>
                  </a:cubicBezTo>
                  <a:cubicBezTo>
                    <a:pt x="868070" y="494996"/>
                    <a:pt x="872085" y="500923"/>
                    <a:pt x="877824" y="504749"/>
                  </a:cubicBezTo>
                  <a:cubicBezTo>
                    <a:pt x="885139" y="509626"/>
                    <a:pt x="891906" y="515447"/>
                    <a:pt x="899769" y="519379"/>
                  </a:cubicBezTo>
                  <a:cubicBezTo>
                    <a:pt x="906666" y="522828"/>
                    <a:pt x="914400" y="524256"/>
                    <a:pt x="921715" y="526695"/>
                  </a:cubicBezTo>
                  <a:cubicBezTo>
                    <a:pt x="933907" y="538887"/>
                    <a:pt x="943945" y="553707"/>
                    <a:pt x="958291" y="563271"/>
                  </a:cubicBezTo>
                  <a:lnTo>
                    <a:pt x="1002182" y="592531"/>
                  </a:lnTo>
                  <a:cubicBezTo>
                    <a:pt x="1008829" y="602502"/>
                    <a:pt x="1019858" y="622156"/>
                    <a:pt x="1031443" y="629107"/>
                  </a:cubicBezTo>
                  <a:cubicBezTo>
                    <a:pt x="1038055" y="633074"/>
                    <a:pt x="1046491" y="632975"/>
                    <a:pt x="1053388" y="636423"/>
                  </a:cubicBezTo>
                  <a:cubicBezTo>
                    <a:pt x="1110100" y="664780"/>
                    <a:pt x="1042128" y="639985"/>
                    <a:pt x="1097280" y="658368"/>
                  </a:cubicBezTo>
                  <a:cubicBezTo>
                    <a:pt x="1104595" y="663245"/>
                    <a:pt x="1111361" y="669067"/>
                    <a:pt x="1119225" y="672999"/>
                  </a:cubicBezTo>
                  <a:cubicBezTo>
                    <a:pt x="1126122" y="676448"/>
                    <a:pt x="1133460" y="680314"/>
                    <a:pt x="1141171" y="680314"/>
                  </a:cubicBezTo>
                  <a:cubicBezTo>
                    <a:pt x="1146624" y="680314"/>
                    <a:pt x="1131417" y="675437"/>
                    <a:pt x="1126540" y="672999"/>
                  </a:cubicBezTo>
                </a:path>
              </a:pathLst>
            </a:cu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Forma livre 51"/>
            <p:cNvSpPr/>
            <p:nvPr/>
          </p:nvSpPr>
          <p:spPr>
            <a:xfrm>
              <a:off x="870119" y="5588080"/>
              <a:ext cx="848563" cy="523437"/>
            </a:xfrm>
            <a:custGeom>
              <a:avLst/>
              <a:gdLst>
                <a:gd name="connsiteX0" fmla="*/ 848563 w 848563"/>
                <a:gd name="connsiteY0" fmla="*/ 0 h 523437"/>
                <a:gd name="connsiteX1" fmla="*/ 811987 w 848563"/>
                <a:gd name="connsiteY1" fmla="*/ 7315 h 523437"/>
                <a:gd name="connsiteX2" fmla="*/ 775411 w 848563"/>
                <a:gd name="connsiteY2" fmla="*/ 36576 h 523437"/>
                <a:gd name="connsiteX3" fmla="*/ 731520 w 848563"/>
                <a:gd name="connsiteY3" fmla="*/ 73152 h 523437"/>
                <a:gd name="connsiteX4" fmla="*/ 702259 w 848563"/>
                <a:gd name="connsiteY4" fmla="*/ 109728 h 523437"/>
                <a:gd name="connsiteX5" fmla="*/ 672999 w 848563"/>
                <a:gd name="connsiteY5" fmla="*/ 182880 h 523437"/>
                <a:gd name="connsiteX6" fmla="*/ 651053 w 848563"/>
                <a:gd name="connsiteY6" fmla="*/ 175565 h 523437"/>
                <a:gd name="connsiteX7" fmla="*/ 607162 w 848563"/>
                <a:gd name="connsiteY7" fmla="*/ 146304 h 523437"/>
                <a:gd name="connsiteX8" fmla="*/ 592531 w 848563"/>
                <a:gd name="connsiteY8" fmla="*/ 131674 h 523437"/>
                <a:gd name="connsiteX9" fmla="*/ 570586 w 848563"/>
                <a:gd name="connsiteY9" fmla="*/ 124358 h 523437"/>
                <a:gd name="connsiteX10" fmla="*/ 534010 w 848563"/>
                <a:gd name="connsiteY10" fmla="*/ 131674 h 523437"/>
                <a:gd name="connsiteX11" fmla="*/ 512064 w 848563"/>
                <a:gd name="connsiteY11" fmla="*/ 168250 h 523437"/>
                <a:gd name="connsiteX12" fmla="*/ 490119 w 848563"/>
                <a:gd name="connsiteY12" fmla="*/ 197510 h 523437"/>
                <a:gd name="connsiteX13" fmla="*/ 475488 w 848563"/>
                <a:gd name="connsiteY13" fmla="*/ 219456 h 523437"/>
                <a:gd name="connsiteX14" fmla="*/ 453543 w 848563"/>
                <a:gd name="connsiteY14" fmla="*/ 263347 h 523437"/>
                <a:gd name="connsiteX15" fmla="*/ 431597 w 848563"/>
                <a:gd name="connsiteY15" fmla="*/ 270662 h 523437"/>
                <a:gd name="connsiteX16" fmla="*/ 299923 w 848563"/>
                <a:gd name="connsiteY16" fmla="*/ 277978 h 523437"/>
                <a:gd name="connsiteX17" fmla="*/ 285293 w 848563"/>
                <a:gd name="connsiteY17" fmla="*/ 299923 h 523437"/>
                <a:gd name="connsiteX18" fmla="*/ 270663 w 848563"/>
                <a:gd name="connsiteY18" fmla="*/ 314554 h 523437"/>
                <a:gd name="connsiteX19" fmla="*/ 256032 w 848563"/>
                <a:gd name="connsiteY19" fmla="*/ 343814 h 523437"/>
                <a:gd name="connsiteX20" fmla="*/ 197511 w 848563"/>
                <a:gd name="connsiteY20" fmla="*/ 380390 h 523437"/>
                <a:gd name="connsiteX21" fmla="*/ 168250 w 848563"/>
                <a:gd name="connsiteY21" fmla="*/ 395021 h 523437"/>
                <a:gd name="connsiteX22" fmla="*/ 117043 w 848563"/>
                <a:gd name="connsiteY22" fmla="*/ 387706 h 523437"/>
                <a:gd name="connsiteX23" fmla="*/ 80467 w 848563"/>
                <a:gd name="connsiteY23" fmla="*/ 395021 h 523437"/>
                <a:gd name="connsiteX24" fmla="*/ 51207 w 848563"/>
                <a:gd name="connsiteY24" fmla="*/ 460858 h 523437"/>
                <a:gd name="connsiteX25" fmla="*/ 43891 w 848563"/>
                <a:gd name="connsiteY25" fmla="*/ 504749 h 523437"/>
                <a:gd name="connsiteX26" fmla="*/ 0 w 848563"/>
                <a:gd name="connsiteY26" fmla="*/ 519379 h 523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48563" h="523437">
                  <a:moveTo>
                    <a:pt x="848563" y="0"/>
                  </a:moveTo>
                  <a:cubicBezTo>
                    <a:pt x="836371" y="2438"/>
                    <a:pt x="823629" y="2949"/>
                    <a:pt x="811987" y="7315"/>
                  </a:cubicBezTo>
                  <a:cubicBezTo>
                    <a:pt x="790802" y="15260"/>
                    <a:pt x="791161" y="23976"/>
                    <a:pt x="775411" y="36576"/>
                  </a:cubicBezTo>
                  <a:cubicBezTo>
                    <a:pt x="746643" y="59590"/>
                    <a:pt x="757582" y="41877"/>
                    <a:pt x="731520" y="73152"/>
                  </a:cubicBezTo>
                  <a:cubicBezTo>
                    <a:pt x="685389" y="128510"/>
                    <a:pt x="744817" y="67173"/>
                    <a:pt x="702259" y="109728"/>
                  </a:cubicBezTo>
                  <a:cubicBezTo>
                    <a:pt x="698642" y="142285"/>
                    <a:pt x="714303" y="182880"/>
                    <a:pt x="672999" y="182880"/>
                  </a:cubicBezTo>
                  <a:cubicBezTo>
                    <a:pt x="665288" y="182880"/>
                    <a:pt x="658368" y="178003"/>
                    <a:pt x="651053" y="175565"/>
                  </a:cubicBezTo>
                  <a:cubicBezTo>
                    <a:pt x="636423" y="165811"/>
                    <a:pt x="619596" y="158737"/>
                    <a:pt x="607162" y="146304"/>
                  </a:cubicBezTo>
                  <a:cubicBezTo>
                    <a:pt x="602285" y="141427"/>
                    <a:pt x="598445" y="135222"/>
                    <a:pt x="592531" y="131674"/>
                  </a:cubicBezTo>
                  <a:cubicBezTo>
                    <a:pt x="585919" y="127707"/>
                    <a:pt x="577901" y="126797"/>
                    <a:pt x="570586" y="124358"/>
                  </a:cubicBezTo>
                  <a:cubicBezTo>
                    <a:pt x="558394" y="126797"/>
                    <a:pt x="545438" y="126776"/>
                    <a:pt x="534010" y="131674"/>
                  </a:cubicBezTo>
                  <a:cubicBezTo>
                    <a:pt x="514575" y="140003"/>
                    <a:pt x="520834" y="152901"/>
                    <a:pt x="512064" y="168250"/>
                  </a:cubicBezTo>
                  <a:cubicBezTo>
                    <a:pt x="506015" y="178835"/>
                    <a:pt x="497205" y="187589"/>
                    <a:pt x="490119" y="197510"/>
                  </a:cubicBezTo>
                  <a:cubicBezTo>
                    <a:pt x="485009" y="204664"/>
                    <a:pt x="480365" y="212141"/>
                    <a:pt x="475488" y="219456"/>
                  </a:cubicBezTo>
                  <a:cubicBezTo>
                    <a:pt x="470669" y="233913"/>
                    <a:pt x="466435" y="253034"/>
                    <a:pt x="453543" y="263347"/>
                  </a:cubicBezTo>
                  <a:cubicBezTo>
                    <a:pt x="447522" y="268164"/>
                    <a:pt x="439273" y="269931"/>
                    <a:pt x="431597" y="270662"/>
                  </a:cubicBezTo>
                  <a:cubicBezTo>
                    <a:pt x="387836" y="274830"/>
                    <a:pt x="343814" y="275539"/>
                    <a:pt x="299923" y="277978"/>
                  </a:cubicBezTo>
                  <a:cubicBezTo>
                    <a:pt x="295046" y="285293"/>
                    <a:pt x="290785" y="293058"/>
                    <a:pt x="285293" y="299923"/>
                  </a:cubicBezTo>
                  <a:cubicBezTo>
                    <a:pt x="280985" y="305309"/>
                    <a:pt x="274489" y="308815"/>
                    <a:pt x="270663" y="314554"/>
                  </a:cubicBezTo>
                  <a:cubicBezTo>
                    <a:pt x="264614" y="323627"/>
                    <a:pt x="262575" y="335090"/>
                    <a:pt x="256032" y="343814"/>
                  </a:cubicBezTo>
                  <a:cubicBezTo>
                    <a:pt x="230852" y="377386"/>
                    <a:pt x="231997" y="371768"/>
                    <a:pt x="197511" y="380390"/>
                  </a:cubicBezTo>
                  <a:cubicBezTo>
                    <a:pt x="187757" y="385267"/>
                    <a:pt x="179110" y="394034"/>
                    <a:pt x="168250" y="395021"/>
                  </a:cubicBezTo>
                  <a:cubicBezTo>
                    <a:pt x="151079" y="396582"/>
                    <a:pt x="134285" y="387706"/>
                    <a:pt x="117043" y="387706"/>
                  </a:cubicBezTo>
                  <a:cubicBezTo>
                    <a:pt x="104610" y="387706"/>
                    <a:pt x="92659" y="392583"/>
                    <a:pt x="80467" y="395021"/>
                  </a:cubicBezTo>
                  <a:cubicBezTo>
                    <a:pt x="63898" y="419874"/>
                    <a:pt x="57012" y="426033"/>
                    <a:pt x="51207" y="460858"/>
                  </a:cubicBezTo>
                  <a:cubicBezTo>
                    <a:pt x="48768" y="475488"/>
                    <a:pt x="50524" y="491483"/>
                    <a:pt x="43891" y="504749"/>
                  </a:cubicBezTo>
                  <a:cubicBezTo>
                    <a:pt x="34547" y="523437"/>
                    <a:pt x="15188" y="519379"/>
                    <a:pt x="0" y="519379"/>
                  </a:cubicBezTo>
                </a:path>
              </a:pathLst>
            </a:cu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Forma livre 52"/>
            <p:cNvSpPr/>
            <p:nvPr/>
          </p:nvSpPr>
          <p:spPr>
            <a:xfrm>
              <a:off x="1028741" y="5770960"/>
              <a:ext cx="667996" cy="314949"/>
            </a:xfrm>
            <a:custGeom>
              <a:avLst/>
              <a:gdLst>
                <a:gd name="connsiteX0" fmla="*/ 667996 w 667996"/>
                <a:gd name="connsiteY0" fmla="*/ 0 h 314949"/>
                <a:gd name="connsiteX1" fmla="*/ 638735 w 667996"/>
                <a:gd name="connsiteY1" fmla="*/ 43891 h 314949"/>
                <a:gd name="connsiteX2" fmla="*/ 616789 w 667996"/>
                <a:gd name="connsiteY2" fmla="*/ 80467 h 314949"/>
                <a:gd name="connsiteX3" fmla="*/ 616789 w 667996"/>
                <a:gd name="connsiteY3" fmla="*/ 146304 h 314949"/>
                <a:gd name="connsiteX4" fmla="*/ 580213 w 667996"/>
                <a:gd name="connsiteY4" fmla="*/ 153619 h 314949"/>
                <a:gd name="connsiteX5" fmla="*/ 514377 w 667996"/>
                <a:gd name="connsiteY5" fmla="*/ 146304 h 314949"/>
                <a:gd name="connsiteX6" fmla="*/ 492431 w 667996"/>
                <a:gd name="connsiteY6" fmla="*/ 138989 h 314949"/>
                <a:gd name="connsiteX7" fmla="*/ 455855 w 667996"/>
                <a:gd name="connsiteY7" fmla="*/ 146304 h 314949"/>
                <a:gd name="connsiteX8" fmla="*/ 433909 w 667996"/>
                <a:gd name="connsiteY8" fmla="*/ 168250 h 314949"/>
                <a:gd name="connsiteX9" fmla="*/ 411964 w 667996"/>
                <a:gd name="connsiteY9" fmla="*/ 182880 h 314949"/>
                <a:gd name="connsiteX10" fmla="*/ 404649 w 667996"/>
                <a:gd name="connsiteY10" fmla="*/ 204826 h 314949"/>
                <a:gd name="connsiteX11" fmla="*/ 368073 w 667996"/>
                <a:gd name="connsiteY11" fmla="*/ 241402 h 314949"/>
                <a:gd name="connsiteX12" fmla="*/ 346127 w 667996"/>
                <a:gd name="connsiteY12" fmla="*/ 263347 h 314949"/>
                <a:gd name="connsiteX13" fmla="*/ 199823 w 667996"/>
                <a:gd name="connsiteY13" fmla="*/ 277978 h 314949"/>
                <a:gd name="connsiteX14" fmla="*/ 155932 w 667996"/>
                <a:gd name="connsiteY14" fmla="*/ 285293 h 314949"/>
                <a:gd name="connsiteX15" fmla="*/ 90095 w 667996"/>
                <a:gd name="connsiteY15" fmla="*/ 270662 h 314949"/>
                <a:gd name="connsiteX16" fmla="*/ 53519 w 667996"/>
                <a:gd name="connsiteY16" fmla="*/ 277978 h 314949"/>
                <a:gd name="connsiteX17" fmla="*/ 38889 w 667996"/>
                <a:gd name="connsiteY17" fmla="*/ 299923 h 314949"/>
                <a:gd name="connsiteX18" fmla="*/ 24258 w 667996"/>
                <a:gd name="connsiteY18" fmla="*/ 314554 h 314949"/>
                <a:gd name="connsiteX19" fmla="*/ 2313 w 667996"/>
                <a:gd name="connsiteY19" fmla="*/ 299923 h 314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67996" h="314949">
                  <a:moveTo>
                    <a:pt x="667996" y="0"/>
                  </a:moveTo>
                  <a:cubicBezTo>
                    <a:pt x="658242" y="14630"/>
                    <a:pt x="644295" y="27210"/>
                    <a:pt x="638735" y="43891"/>
                  </a:cubicBezTo>
                  <a:cubicBezTo>
                    <a:pt x="629239" y="72380"/>
                    <a:pt x="636873" y="60385"/>
                    <a:pt x="616789" y="80467"/>
                  </a:cubicBezTo>
                  <a:cubicBezTo>
                    <a:pt x="617290" y="83471"/>
                    <a:pt x="632998" y="135498"/>
                    <a:pt x="616789" y="146304"/>
                  </a:cubicBezTo>
                  <a:cubicBezTo>
                    <a:pt x="606444" y="153201"/>
                    <a:pt x="592405" y="151181"/>
                    <a:pt x="580213" y="153619"/>
                  </a:cubicBezTo>
                  <a:cubicBezTo>
                    <a:pt x="558268" y="151181"/>
                    <a:pt x="536157" y="149934"/>
                    <a:pt x="514377" y="146304"/>
                  </a:cubicBezTo>
                  <a:cubicBezTo>
                    <a:pt x="506771" y="145036"/>
                    <a:pt x="500142" y="138989"/>
                    <a:pt x="492431" y="138989"/>
                  </a:cubicBezTo>
                  <a:cubicBezTo>
                    <a:pt x="479998" y="138989"/>
                    <a:pt x="468047" y="143866"/>
                    <a:pt x="455855" y="146304"/>
                  </a:cubicBezTo>
                  <a:cubicBezTo>
                    <a:pt x="448540" y="153619"/>
                    <a:pt x="441857" y="161627"/>
                    <a:pt x="433909" y="168250"/>
                  </a:cubicBezTo>
                  <a:cubicBezTo>
                    <a:pt x="427155" y="173878"/>
                    <a:pt x="417456" y="176015"/>
                    <a:pt x="411964" y="182880"/>
                  </a:cubicBezTo>
                  <a:cubicBezTo>
                    <a:pt x="407147" y="188901"/>
                    <a:pt x="409276" y="198657"/>
                    <a:pt x="404649" y="204826"/>
                  </a:cubicBezTo>
                  <a:cubicBezTo>
                    <a:pt x="394304" y="218620"/>
                    <a:pt x="380265" y="229210"/>
                    <a:pt x="368073" y="241402"/>
                  </a:cubicBezTo>
                  <a:cubicBezTo>
                    <a:pt x="360758" y="248717"/>
                    <a:pt x="356368" y="261884"/>
                    <a:pt x="346127" y="263347"/>
                  </a:cubicBezTo>
                  <a:cubicBezTo>
                    <a:pt x="263448" y="275158"/>
                    <a:pt x="312112" y="269339"/>
                    <a:pt x="199823" y="277978"/>
                  </a:cubicBezTo>
                  <a:cubicBezTo>
                    <a:pt x="185193" y="280416"/>
                    <a:pt x="170764" y="285293"/>
                    <a:pt x="155932" y="285293"/>
                  </a:cubicBezTo>
                  <a:cubicBezTo>
                    <a:pt x="146640" y="285293"/>
                    <a:pt x="101384" y="273484"/>
                    <a:pt x="90095" y="270662"/>
                  </a:cubicBezTo>
                  <a:cubicBezTo>
                    <a:pt x="77903" y="273101"/>
                    <a:pt x="64314" y="271809"/>
                    <a:pt x="53519" y="277978"/>
                  </a:cubicBezTo>
                  <a:cubicBezTo>
                    <a:pt x="45886" y="282340"/>
                    <a:pt x="44381" y="293058"/>
                    <a:pt x="38889" y="299923"/>
                  </a:cubicBezTo>
                  <a:cubicBezTo>
                    <a:pt x="34580" y="305309"/>
                    <a:pt x="29135" y="309677"/>
                    <a:pt x="24258" y="314554"/>
                  </a:cubicBezTo>
                  <a:cubicBezTo>
                    <a:pt x="0" y="306467"/>
                    <a:pt x="2313" y="314949"/>
                    <a:pt x="2313" y="299923"/>
                  </a:cubicBezTo>
                </a:path>
              </a:pathLst>
            </a:cu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Forma livre 53"/>
            <p:cNvSpPr/>
            <p:nvPr/>
          </p:nvSpPr>
          <p:spPr>
            <a:xfrm>
              <a:off x="1843041" y="5734384"/>
              <a:ext cx="424281" cy="336080"/>
            </a:xfrm>
            <a:custGeom>
              <a:avLst/>
              <a:gdLst>
                <a:gd name="connsiteX0" fmla="*/ 0 w 424281"/>
                <a:gd name="connsiteY0" fmla="*/ 0 h 336080"/>
                <a:gd name="connsiteX1" fmla="*/ 43891 w 424281"/>
                <a:gd name="connsiteY1" fmla="*/ 14630 h 336080"/>
                <a:gd name="connsiteX2" fmla="*/ 87782 w 424281"/>
                <a:gd name="connsiteY2" fmla="*/ 36576 h 336080"/>
                <a:gd name="connsiteX3" fmla="*/ 117043 w 424281"/>
                <a:gd name="connsiteY3" fmla="*/ 65837 h 336080"/>
                <a:gd name="connsiteX4" fmla="*/ 124358 w 424281"/>
                <a:gd name="connsiteY4" fmla="*/ 87782 h 336080"/>
                <a:gd name="connsiteX5" fmla="*/ 146304 w 424281"/>
                <a:gd name="connsiteY5" fmla="*/ 146304 h 336080"/>
                <a:gd name="connsiteX6" fmla="*/ 168249 w 424281"/>
                <a:gd name="connsiteY6" fmla="*/ 153619 h 336080"/>
                <a:gd name="connsiteX7" fmla="*/ 226771 w 424281"/>
                <a:gd name="connsiteY7" fmla="*/ 197510 h 336080"/>
                <a:gd name="connsiteX8" fmla="*/ 248717 w 424281"/>
                <a:gd name="connsiteY8" fmla="*/ 219456 h 336080"/>
                <a:gd name="connsiteX9" fmla="*/ 270662 w 424281"/>
                <a:gd name="connsiteY9" fmla="*/ 234086 h 336080"/>
                <a:gd name="connsiteX10" fmla="*/ 321869 w 424281"/>
                <a:gd name="connsiteY10" fmla="*/ 299923 h 336080"/>
                <a:gd name="connsiteX11" fmla="*/ 380390 w 424281"/>
                <a:gd name="connsiteY11" fmla="*/ 314554 h 336080"/>
                <a:gd name="connsiteX12" fmla="*/ 424281 w 424281"/>
                <a:gd name="connsiteY12" fmla="*/ 329184 h 33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4281" h="336080">
                  <a:moveTo>
                    <a:pt x="0" y="0"/>
                  </a:moveTo>
                  <a:cubicBezTo>
                    <a:pt x="14630" y="4877"/>
                    <a:pt x="31059" y="6075"/>
                    <a:pt x="43891" y="14630"/>
                  </a:cubicBezTo>
                  <a:cubicBezTo>
                    <a:pt x="72253" y="33538"/>
                    <a:pt x="57496" y="26481"/>
                    <a:pt x="87782" y="36576"/>
                  </a:cubicBezTo>
                  <a:cubicBezTo>
                    <a:pt x="97536" y="46330"/>
                    <a:pt x="112681" y="52751"/>
                    <a:pt x="117043" y="65837"/>
                  </a:cubicBezTo>
                  <a:cubicBezTo>
                    <a:pt x="119481" y="73152"/>
                    <a:pt x="122488" y="80302"/>
                    <a:pt x="124358" y="87782"/>
                  </a:cubicBezTo>
                  <a:cubicBezTo>
                    <a:pt x="129563" y="108602"/>
                    <a:pt x="127487" y="131251"/>
                    <a:pt x="146304" y="146304"/>
                  </a:cubicBezTo>
                  <a:cubicBezTo>
                    <a:pt x="152325" y="151121"/>
                    <a:pt x="160934" y="151181"/>
                    <a:pt x="168249" y="153619"/>
                  </a:cubicBezTo>
                  <a:cubicBezTo>
                    <a:pt x="210278" y="195648"/>
                    <a:pt x="188468" y="184743"/>
                    <a:pt x="226771" y="197510"/>
                  </a:cubicBezTo>
                  <a:cubicBezTo>
                    <a:pt x="234086" y="204825"/>
                    <a:pt x="240769" y="212833"/>
                    <a:pt x="248717" y="219456"/>
                  </a:cubicBezTo>
                  <a:cubicBezTo>
                    <a:pt x="255471" y="225084"/>
                    <a:pt x="264873" y="227470"/>
                    <a:pt x="270662" y="234086"/>
                  </a:cubicBezTo>
                  <a:cubicBezTo>
                    <a:pt x="277519" y="241922"/>
                    <a:pt x="304047" y="291822"/>
                    <a:pt x="321869" y="299923"/>
                  </a:cubicBezTo>
                  <a:cubicBezTo>
                    <a:pt x="340174" y="308244"/>
                    <a:pt x="380390" y="314554"/>
                    <a:pt x="380390" y="314554"/>
                  </a:cubicBezTo>
                  <a:cubicBezTo>
                    <a:pt x="401918" y="336080"/>
                    <a:pt x="388124" y="329184"/>
                    <a:pt x="424281" y="329184"/>
                  </a:cubicBezTo>
                </a:path>
              </a:pathLst>
            </a:cu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Forma livre 54"/>
            <p:cNvSpPr/>
            <p:nvPr/>
          </p:nvSpPr>
          <p:spPr>
            <a:xfrm>
              <a:off x="1859012" y="5504293"/>
              <a:ext cx="781386" cy="815307"/>
            </a:xfrm>
            <a:custGeom>
              <a:avLst/>
              <a:gdLst>
                <a:gd name="connsiteX0" fmla="*/ 20605 w 781386"/>
                <a:gd name="connsiteY0" fmla="*/ 10635 h 815307"/>
                <a:gd name="connsiteX1" fmla="*/ 71811 w 781386"/>
                <a:gd name="connsiteY1" fmla="*/ 39896 h 815307"/>
                <a:gd name="connsiteX2" fmla="*/ 130333 w 781386"/>
                <a:gd name="connsiteY2" fmla="*/ 83787 h 815307"/>
                <a:gd name="connsiteX3" fmla="*/ 159594 w 781386"/>
                <a:gd name="connsiteY3" fmla="*/ 105733 h 815307"/>
                <a:gd name="connsiteX4" fmla="*/ 196170 w 781386"/>
                <a:gd name="connsiteY4" fmla="*/ 186200 h 815307"/>
                <a:gd name="connsiteX5" fmla="*/ 225430 w 781386"/>
                <a:gd name="connsiteY5" fmla="*/ 230091 h 815307"/>
                <a:gd name="connsiteX6" fmla="*/ 262006 w 781386"/>
                <a:gd name="connsiteY6" fmla="*/ 266667 h 815307"/>
                <a:gd name="connsiteX7" fmla="*/ 276637 w 781386"/>
                <a:gd name="connsiteY7" fmla="*/ 288613 h 815307"/>
                <a:gd name="connsiteX8" fmla="*/ 298582 w 781386"/>
                <a:gd name="connsiteY8" fmla="*/ 303243 h 815307"/>
                <a:gd name="connsiteX9" fmla="*/ 327843 w 781386"/>
                <a:gd name="connsiteY9" fmla="*/ 332504 h 815307"/>
                <a:gd name="connsiteX10" fmla="*/ 342474 w 781386"/>
                <a:gd name="connsiteY10" fmla="*/ 347134 h 815307"/>
                <a:gd name="connsiteX11" fmla="*/ 357104 w 781386"/>
                <a:gd name="connsiteY11" fmla="*/ 369080 h 815307"/>
                <a:gd name="connsiteX12" fmla="*/ 379050 w 781386"/>
                <a:gd name="connsiteY12" fmla="*/ 383710 h 815307"/>
                <a:gd name="connsiteX13" fmla="*/ 422941 w 781386"/>
                <a:gd name="connsiteY13" fmla="*/ 434917 h 815307"/>
                <a:gd name="connsiteX14" fmla="*/ 437571 w 781386"/>
                <a:gd name="connsiteY14" fmla="*/ 456862 h 815307"/>
                <a:gd name="connsiteX15" fmla="*/ 459517 w 781386"/>
                <a:gd name="connsiteY15" fmla="*/ 486123 h 815307"/>
                <a:gd name="connsiteX16" fmla="*/ 474147 w 781386"/>
                <a:gd name="connsiteY16" fmla="*/ 508069 h 815307"/>
                <a:gd name="connsiteX17" fmla="*/ 488778 w 781386"/>
                <a:gd name="connsiteY17" fmla="*/ 522699 h 815307"/>
                <a:gd name="connsiteX18" fmla="*/ 503408 w 781386"/>
                <a:gd name="connsiteY18" fmla="*/ 544645 h 815307"/>
                <a:gd name="connsiteX19" fmla="*/ 561930 w 781386"/>
                <a:gd name="connsiteY19" fmla="*/ 595851 h 815307"/>
                <a:gd name="connsiteX20" fmla="*/ 598506 w 781386"/>
                <a:gd name="connsiteY20" fmla="*/ 639742 h 815307"/>
                <a:gd name="connsiteX21" fmla="*/ 627766 w 781386"/>
                <a:gd name="connsiteY21" fmla="*/ 654373 h 815307"/>
                <a:gd name="connsiteX22" fmla="*/ 642397 w 781386"/>
                <a:gd name="connsiteY22" fmla="*/ 676318 h 815307"/>
                <a:gd name="connsiteX23" fmla="*/ 664342 w 781386"/>
                <a:gd name="connsiteY23" fmla="*/ 690949 h 815307"/>
                <a:gd name="connsiteX24" fmla="*/ 693603 w 781386"/>
                <a:gd name="connsiteY24" fmla="*/ 734840 h 815307"/>
                <a:gd name="connsiteX25" fmla="*/ 722864 w 781386"/>
                <a:gd name="connsiteY25" fmla="*/ 764101 h 815307"/>
                <a:gd name="connsiteX26" fmla="*/ 759440 w 781386"/>
                <a:gd name="connsiteY26" fmla="*/ 815307 h 815307"/>
                <a:gd name="connsiteX27" fmla="*/ 781386 w 781386"/>
                <a:gd name="connsiteY27" fmla="*/ 800677 h 815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81386" h="815307">
                  <a:moveTo>
                    <a:pt x="20605" y="10635"/>
                  </a:moveTo>
                  <a:cubicBezTo>
                    <a:pt x="116594" y="82627"/>
                    <a:pt x="0" y="0"/>
                    <a:pt x="71811" y="39896"/>
                  </a:cubicBezTo>
                  <a:cubicBezTo>
                    <a:pt x="142978" y="79434"/>
                    <a:pt x="94820" y="54194"/>
                    <a:pt x="130333" y="83787"/>
                  </a:cubicBezTo>
                  <a:cubicBezTo>
                    <a:pt x="139699" y="91592"/>
                    <a:pt x="149840" y="98418"/>
                    <a:pt x="159594" y="105733"/>
                  </a:cubicBezTo>
                  <a:cubicBezTo>
                    <a:pt x="169951" y="136805"/>
                    <a:pt x="174363" y="153489"/>
                    <a:pt x="196170" y="186200"/>
                  </a:cubicBezTo>
                  <a:cubicBezTo>
                    <a:pt x="205923" y="200830"/>
                    <a:pt x="212997" y="217658"/>
                    <a:pt x="225430" y="230091"/>
                  </a:cubicBezTo>
                  <a:cubicBezTo>
                    <a:pt x="237622" y="242283"/>
                    <a:pt x="252442" y="252321"/>
                    <a:pt x="262006" y="266667"/>
                  </a:cubicBezTo>
                  <a:cubicBezTo>
                    <a:pt x="266883" y="273982"/>
                    <a:pt x="270420" y="282396"/>
                    <a:pt x="276637" y="288613"/>
                  </a:cubicBezTo>
                  <a:cubicBezTo>
                    <a:pt x="282854" y="294830"/>
                    <a:pt x="291907" y="297522"/>
                    <a:pt x="298582" y="303243"/>
                  </a:cubicBezTo>
                  <a:cubicBezTo>
                    <a:pt x="309055" y="312220"/>
                    <a:pt x="318089" y="322750"/>
                    <a:pt x="327843" y="332504"/>
                  </a:cubicBezTo>
                  <a:cubicBezTo>
                    <a:pt x="332720" y="337381"/>
                    <a:pt x="338648" y="341395"/>
                    <a:pt x="342474" y="347134"/>
                  </a:cubicBezTo>
                  <a:cubicBezTo>
                    <a:pt x="347351" y="354449"/>
                    <a:pt x="350887" y="362863"/>
                    <a:pt x="357104" y="369080"/>
                  </a:cubicBezTo>
                  <a:cubicBezTo>
                    <a:pt x="363321" y="375297"/>
                    <a:pt x="371735" y="378833"/>
                    <a:pt x="379050" y="383710"/>
                  </a:cubicBezTo>
                  <a:cubicBezTo>
                    <a:pt x="412635" y="434089"/>
                    <a:pt x="369729" y="372836"/>
                    <a:pt x="422941" y="434917"/>
                  </a:cubicBezTo>
                  <a:cubicBezTo>
                    <a:pt x="428662" y="441592"/>
                    <a:pt x="432461" y="449708"/>
                    <a:pt x="437571" y="456862"/>
                  </a:cubicBezTo>
                  <a:cubicBezTo>
                    <a:pt x="444658" y="466783"/>
                    <a:pt x="452431" y="476202"/>
                    <a:pt x="459517" y="486123"/>
                  </a:cubicBezTo>
                  <a:cubicBezTo>
                    <a:pt x="464627" y="493277"/>
                    <a:pt x="468655" y="501204"/>
                    <a:pt x="474147" y="508069"/>
                  </a:cubicBezTo>
                  <a:cubicBezTo>
                    <a:pt x="478455" y="513455"/>
                    <a:pt x="484470" y="517313"/>
                    <a:pt x="488778" y="522699"/>
                  </a:cubicBezTo>
                  <a:cubicBezTo>
                    <a:pt x="494270" y="529564"/>
                    <a:pt x="497619" y="538028"/>
                    <a:pt x="503408" y="544645"/>
                  </a:cubicBezTo>
                  <a:cubicBezTo>
                    <a:pt x="533363" y="578879"/>
                    <a:pt x="532184" y="576021"/>
                    <a:pt x="561930" y="595851"/>
                  </a:cubicBezTo>
                  <a:cubicBezTo>
                    <a:pt x="573597" y="613353"/>
                    <a:pt x="580582" y="626939"/>
                    <a:pt x="598506" y="639742"/>
                  </a:cubicBezTo>
                  <a:cubicBezTo>
                    <a:pt x="607380" y="646080"/>
                    <a:pt x="618013" y="649496"/>
                    <a:pt x="627766" y="654373"/>
                  </a:cubicBezTo>
                  <a:cubicBezTo>
                    <a:pt x="632643" y="661688"/>
                    <a:pt x="636180" y="670101"/>
                    <a:pt x="642397" y="676318"/>
                  </a:cubicBezTo>
                  <a:cubicBezTo>
                    <a:pt x="648614" y="682535"/>
                    <a:pt x="658553" y="684333"/>
                    <a:pt x="664342" y="690949"/>
                  </a:cubicBezTo>
                  <a:cubicBezTo>
                    <a:pt x="675921" y="704182"/>
                    <a:pt x="681170" y="722407"/>
                    <a:pt x="693603" y="734840"/>
                  </a:cubicBezTo>
                  <a:cubicBezTo>
                    <a:pt x="703357" y="744594"/>
                    <a:pt x="714587" y="753066"/>
                    <a:pt x="722864" y="764101"/>
                  </a:cubicBezTo>
                  <a:cubicBezTo>
                    <a:pt x="750085" y="800394"/>
                    <a:pt x="738047" y="783217"/>
                    <a:pt x="759440" y="815307"/>
                  </a:cubicBezTo>
                  <a:lnTo>
                    <a:pt x="781386" y="800677"/>
                  </a:lnTo>
                </a:path>
              </a:pathLst>
            </a:cu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Forma livre 55"/>
            <p:cNvSpPr/>
            <p:nvPr/>
          </p:nvSpPr>
          <p:spPr>
            <a:xfrm>
              <a:off x="1206618" y="5976981"/>
              <a:ext cx="541325" cy="439746"/>
            </a:xfrm>
            <a:custGeom>
              <a:avLst/>
              <a:gdLst>
                <a:gd name="connsiteX0" fmla="*/ 541325 w 541325"/>
                <a:gd name="connsiteY0" fmla="*/ 6120 h 439746"/>
                <a:gd name="connsiteX1" fmla="*/ 409652 w 541325"/>
                <a:gd name="connsiteY1" fmla="*/ 28065 h 439746"/>
                <a:gd name="connsiteX2" fmla="*/ 395021 w 541325"/>
                <a:gd name="connsiteY2" fmla="*/ 50011 h 439746"/>
                <a:gd name="connsiteX3" fmla="*/ 358445 w 541325"/>
                <a:gd name="connsiteY3" fmla="*/ 86587 h 439746"/>
                <a:gd name="connsiteX4" fmla="*/ 351130 w 541325"/>
                <a:gd name="connsiteY4" fmla="*/ 115848 h 439746"/>
                <a:gd name="connsiteX5" fmla="*/ 343815 w 541325"/>
                <a:gd name="connsiteY5" fmla="*/ 137793 h 439746"/>
                <a:gd name="connsiteX6" fmla="*/ 336500 w 541325"/>
                <a:gd name="connsiteY6" fmla="*/ 181685 h 439746"/>
                <a:gd name="connsiteX7" fmla="*/ 314554 w 541325"/>
                <a:gd name="connsiteY7" fmla="*/ 218261 h 439746"/>
                <a:gd name="connsiteX8" fmla="*/ 292608 w 541325"/>
                <a:gd name="connsiteY8" fmla="*/ 225576 h 439746"/>
                <a:gd name="connsiteX9" fmla="*/ 241402 w 541325"/>
                <a:gd name="connsiteY9" fmla="*/ 196315 h 439746"/>
                <a:gd name="connsiteX10" fmla="*/ 219456 w 541325"/>
                <a:gd name="connsiteY10" fmla="*/ 189000 h 439746"/>
                <a:gd name="connsiteX11" fmla="*/ 175565 w 541325"/>
                <a:gd name="connsiteY11" fmla="*/ 203630 h 439746"/>
                <a:gd name="connsiteX12" fmla="*/ 138989 w 541325"/>
                <a:gd name="connsiteY12" fmla="*/ 240206 h 439746"/>
                <a:gd name="connsiteX13" fmla="*/ 109728 w 541325"/>
                <a:gd name="connsiteY13" fmla="*/ 276782 h 439746"/>
                <a:gd name="connsiteX14" fmla="*/ 95098 w 541325"/>
                <a:gd name="connsiteY14" fmla="*/ 306043 h 439746"/>
                <a:gd name="connsiteX15" fmla="*/ 80468 w 541325"/>
                <a:gd name="connsiteY15" fmla="*/ 327989 h 439746"/>
                <a:gd name="connsiteX16" fmla="*/ 29261 w 541325"/>
                <a:gd name="connsiteY16" fmla="*/ 386510 h 439746"/>
                <a:gd name="connsiteX17" fmla="*/ 14631 w 541325"/>
                <a:gd name="connsiteY17" fmla="*/ 415771 h 439746"/>
                <a:gd name="connsiteX18" fmla="*/ 7316 w 541325"/>
                <a:gd name="connsiteY18" fmla="*/ 437717 h 439746"/>
                <a:gd name="connsiteX19" fmla="*/ 0 w 541325"/>
                <a:gd name="connsiteY19" fmla="*/ 437717 h 43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41325" h="439746">
                  <a:moveTo>
                    <a:pt x="541325" y="6120"/>
                  </a:moveTo>
                  <a:cubicBezTo>
                    <a:pt x="510246" y="8340"/>
                    <a:pt x="443330" y="0"/>
                    <a:pt x="409652" y="28065"/>
                  </a:cubicBezTo>
                  <a:cubicBezTo>
                    <a:pt x="402898" y="33694"/>
                    <a:pt x="400811" y="43394"/>
                    <a:pt x="395021" y="50011"/>
                  </a:cubicBezTo>
                  <a:cubicBezTo>
                    <a:pt x="383667" y="62987"/>
                    <a:pt x="358445" y="86587"/>
                    <a:pt x="358445" y="86587"/>
                  </a:cubicBezTo>
                  <a:cubicBezTo>
                    <a:pt x="356007" y="96341"/>
                    <a:pt x="353892" y="106181"/>
                    <a:pt x="351130" y="115848"/>
                  </a:cubicBezTo>
                  <a:cubicBezTo>
                    <a:pt x="349012" y="123262"/>
                    <a:pt x="345488" y="130266"/>
                    <a:pt x="343815" y="137793"/>
                  </a:cubicBezTo>
                  <a:cubicBezTo>
                    <a:pt x="340597" y="152272"/>
                    <a:pt x="339718" y="167206"/>
                    <a:pt x="336500" y="181685"/>
                  </a:cubicBezTo>
                  <a:cubicBezTo>
                    <a:pt x="332960" y="197617"/>
                    <a:pt x="329308" y="209408"/>
                    <a:pt x="314554" y="218261"/>
                  </a:cubicBezTo>
                  <a:cubicBezTo>
                    <a:pt x="307942" y="222228"/>
                    <a:pt x="299923" y="223138"/>
                    <a:pt x="292608" y="225576"/>
                  </a:cubicBezTo>
                  <a:cubicBezTo>
                    <a:pt x="270567" y="210881"/>
                    <a:pt x="267392" y="207453"/>
                    <a:pt x="241402" y="196315"/>
                  </a:cubicBezTo>
                  <a:cubicBezTo>
                    <a:pt x="234314" y="193278"/>
                    <a:pt x="226771" y="191438"/>
                    <a:pt x="219456" y="189000"/>
                  </a:cubicBezTo>
                  <a:cubicBezTo>
                    <a:pt x="204826" y="193877"/>
                    <a:pt x="188576" y="195351"/>
                    <a:pt x="175565" y="203630"/>
                  </a:cubicBezTo>
                  <a:cubicBezTo>
                    <a:pt x="161018" y="212887"/>
                    <a:pt x="138989" y="240206"/>
                    <a:pt x="138989" y="240206"/>
                  </a:cubicBezTo>
                  <a:cubicBezTo>
                    <a:pt x="121524" y="292604"/>
                    <a:pt x="146493" y="232664"/>
                    <a:pt x="109728" y="276782"/>
                  </a:cubicBezTo>
                  <a:cubicBezTo>
                    <a:pt x="102747" y="285159"/>
                    <a:pt x="100508" y="296575"/>
                    <a:pt x="95098" y="306043"/>
                  </a:cubicBezTo>
                  <a:cubicBezTo>
                    <a:pt x="90736" y="313677"/>
                    <a:pt x="86257" y="321372"/>
                    <a:pt x="80468" y="327989"/>
                  </a:cubicBezTo>
                  <a:cubicBezTo>
                    <a:pt x="47151" y="366066"/>
                    <a:pt x="48625" y="352623"/>
                    <a:pt x="29261" y="386510"/>
                  </a:cubicBezTo>
                  <a:cubicBezTo>
                    <a:pt x="23851" y="395978"/>
                    <a:pt x="18926" y="405748"/>
                    <a:pt x="14631" y="415771"/>
                  </a:cubicBezTo>
                  <a:cubicBezTo>
                    <a:pt x="11594" y="422859"/>
                    <a:pt x="11593" y="431301"/>
                    <a:pt x="7316" y="437717"/>
                  </a:cubicBezTo>
                  <a:cubicBezTo>
                    <a:pt x="5963" y="439746"/>
                    <a:pt x="2439" y="437717"/>
                    <a:pt x="0" y="437717"/>
                  </a:cubicBezTo>
                </a:path>
              </a:pathLst>
            </a:cu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Forma livre 56"/>
            <p:cNvSpPr/>
            <p:nvPr/>
          </p:nvSpPr>
          <p:spPr>
            <a:xfrm>
              <a:off x="1857671" y="6158666"/>
              <a:ext cx="356583" cy="437048"/>
            </a:xfrm>
            <a:custGeom>
              <a:avLst/>
              <a:gdLst>
                <a:gd name="connsiteX0" fmla="*/ 0 w 356583"/>
                <a:gd name="connsiteY0" fmla="*/ 0 h 437048"/>
                <a:gd name="connsiteX1" fmla="*/ 43891 w 356583"/>
                <a:gd name="connsiteY1" fmla="*/ 7315 h 437048"/>
                <a:gd name="connsiteX2" fmla="*/ 65837 w 356583"/>
                <a:gd name="connsiteY2" fmla="*/ 21945 h 437048"/>
                <a:gd name="connsiteX3" fmla="*/ 87783 w 356583"/>
                <a:gd name="connsiteY3" fmla="*/ 29260 h 437048"/>
                <a:gd name="connsiteX4" fmla="*/ 95098 w 356583"/>
                <a:gd name="connsiteY4" fmla="*/ 51206 h 437048"/>
                <a:gd name="connsiteX5" fmla="*/ 109728 w 356583"/>
                <a:gd name="connsiteY5" fmla="*/ 73152 h 437048"/>
                <a:gd name="connsiteX6" fmla="*/ 117043 w 356583"/>
                <a:gd name="connsiteY6" fmla="*/ 102412 h 437048"/>
                <a:gd name="connsiteX7" fmla="*/ 131674 w 356583"/>
                <a:gd name="connsiteY7" fmla="*/ 160934 h 437048"/>
                <a:gd name="connsiteX8" fmla="*/ 146304 w 356583"/>
                <a:gd name="connsiteY8" fmla="*/ 190195 h 437048"/>
                <a:gd name="connsiteX9" fmla="*/ 175565 w 356583"/>
                <a:gd name="connsiteY9" fmla="*/ 219456 h 437048"/>
                <a:gd name="connsiteX10" fmla="*/ 226771 w 356583"/>
                <a:gd name="connsiteY10" fmla="*/ 263347 h 437048"/>
                <a:gd name="connsiteX11" fmla="*/ 277978 w 356583"/>
                <a:gd name="connsiteY11" fmla="*/ 329184 h 437048"/>
                <a:gd name="connsiteX12" fmla="*/ 314554 w 356583"/>
                <a:gd name="connsiteY12" fmla="*/ 365760 h 437048"/>
                <a:gd name="connsiteX13" fmla="*/ 343815 w 356583"/>
                <a:gd name="connsiteY13" fmla="*/ 409651 h 437048"/>
                <a:gd name="connsiteX14" fmla="*/ 351130 w 356583"/>
                <a:gd name="connsiteY14" fmla="*/ 431596 h 437048"/>
                <a:gd name="connsiteX15" fmla="*/ 336499 w 356583"/>
                <a:gd name="connsiteY15" fmla="*/ 402336 h 437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6583" h="437048">
                  <a:moveTo>
                    <a:pt x="0" y="0"/>
                  </a:moveTo>
                  <a:cubicBezTo>
                    <a:pt x="14630" y="2438"/>
                    <a:pt x="29820" y="2625"/>
                    <a:pt x="43891" y="7315"/>
                  </a:cubicBezTo>
                  <a:cubicBezTo>
                    <a:pt x="52232" y="10095"/>
                    <a:pt x="57973" y="18013"/>
                    <a:pt x="65837" y="21945"/>
                  </a:cubicBezTo>
                  <a:cubicBezTo>
                    <a:pt x="72734" y="25393"/>
                    <a:pt x="80468" y="26822"/>
                    <a:pt x="87783" y="29260"/>
                  </a:cubicBezTo>
                  <a:cubicBezTo>
                    <a:pt x="90221" y="36575"/>
                    <a:pt x="91650" y="44309"/>
                    <a:pt x="95098" y="51206"/>
                  </a:cubicBezTo>
                  <a:cubicBezTo>
                    <a:pt x="99030" y="59070"/>
                    <a:pt x="106265" y="65071"/>
                    <a:pt x="109728" y="73152"/>
                  </a:cubicBezTo>
                  <a:cubicBezTo>
                    <a:pt x="113688" y="82393"/>
                    <a:pt x="114862" y="92598"/>
                    <a:pt x="117043" y="102412"/>
                  </a:cubicBezTo>
                  <a:cubicBezTo>
                    <a:pt x="122327" y="126187"/>
                    <a:pt x="122626" y="139820"/>
                    <a:pt x="131674" y="160934"/>
                  </a:cubicBezTo>
                  <a:cubicBezTo>
                    <a:pt x="135969" y="170957"/>
                    <a:pt x="139761" y="181471"/>
                    <a:pt x="146304" y="190195"/>
                  </a:cubicBezTo>
                  <a:cubicBezTo>
                    <a:pt x="154580" y="201230"/>
                    <a:pt x="165811" y="209702"/>
                    <a:pt x="175565" y="219456"/>
                  </a:cubicBezTo>
                  <a:cubicBezTo>
                    <a:pt x="206129" y="250019"/>
                    <a:pt x="189239" y="235197"/>
                    <a:pt x="226771" y="263347"/>
                  </a:cubicBezTo>
                  <a:cubicBezTo>
                    <a:pt x="269323" y="334265"/>
                    <a:pt x="225558" y="268027"/>
                    <a:pt x="277978" y="329184"/>
                  </a:cubicBezTo>
                  <a:cubicBezTo>
                    <a:pt x="310490" y="367115"/>
                    <a:pt x="272287" y="337581"/>
                    <a:pt x="314554" y="365760"/>
                  </a:cubicBezTo>
                  <a:cubicBezTo>
                    <a:pt x="324308" y="380390"/>
                    <a:pt x="338255" y="392970"/>
                    <a:pt x="343815" y="409651"/>
                  </a:cubicBezTo>
                  <a:cubicBezTo>
                    <a:pt x="346253" y="416966"/>
                    <a:pt x="356583" y="437048"/>
                    <a:pt x="351130" y="431596"/>
                  </a:cubicBezTo>
                  <a:cubicBezTo>
                    <a:pt x="343419" y="423886"/>
                    <a:pt x="336499" y="402336"/>
                    <a:pt x="336499" y="402336"/>
                  </a:cubicBezTo>
                </a:path>
              </a:pathLst>
            </a:cu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Forma livre 57"/>
            <p:cNvSpPr/>
            <p:nvPr/>
          </p:nvSpPr>
          <p:spPr>
            <a:xfrm>
              <a:off x="1857671" y="6026992"/>
              <a:ext cx="460858" cy="424282"/>
            </a:xfrm>
            <a:custGeom>
              <a:avLst/>
              <a:gdLst>
                <a:gd name="connsiteX0" fmla="*/ 0 w 460858"/>
                <a:gd name="connsiteY0" fmla="*/ 0 h 424282"/>
                <a:gd name="connsiteX1" fmla="*/ 21946 w 460858"/>
                <a:gd name="connsiteY1" fmla="*/ 7315 h 424282"/>
                <a:gd name="connsiteX2" fmla="*/ 73152 w 460858"/>
                <a:gd name="connsiteY2" fmla="*/ 29261 h 424282"/>
                <a:gd name="connsiteX3" fmla="*/ 87783 w 460858"/>
                <a:gd name="connsiteY3" fmla="*/ 51206 h 424282"/>
                <a:gd name="connsiteX4" fmla="*/ 109728 w 460858"/>
                <a:gd name="connsiteY4" fmla="*/ 65837 h 424282"/>
                <a:gd name="connsiteX5" fmla="*/ 138989 w 460858"/>
                <a:gd name="connsiteY5" fmla="*/ 102413 h 424282"/>
                <a:gd name="connsiteX6" fmla="*/ 160935 w 460858"/>
                <a:gd name="connsiteY6" fmla="*/ 160934 h 424282"/>
                <a:gd name="connsiteX7" fmla="*/ 168250 w 460858"/>
                <a:gd name="connsiteY7" fmla="*/ 182880 h 424282"/>
                <a:gd name="connsiteX8" fmla="*/ 182880 w 460858"/>
                <a:gd name="connsiteY8" fmla="*/ 234086 h 424282"/>
                <a:gd name="connsiteX9" fmla="*/ 234087 w 460858"/>
                <a:gd name="connsiteY9" fmla="*/ 248717 h 424282"/>
                <a:gd name="connsiteX10" fmla="*/ 314554 w 460858"/>
                <a:gd name="connsiteY10" fmla="*/ 299923 h 424282"/>
                <a:gd name="connsiteX11" fmla="*/ 343815 w 460858"/>
                <a:gd name="connsiteY11" fmla="*/ 307238 h 424282"/>
                <a:gd name="connsiteX12" fmla="*/ 365760 w 460858"/>
                <a:gd name="connsiteY12" fmla="*/ 321869 h 424282"/>
                <a:gd name="connsiteX13" fmla="*/ 373075 w 460858"/>
                <a:gd name="connsiteY13" fmla="*/ 343814 h 424282"/>
                <a:gd name="connsiteX14" fmla="*/ 424282 w 460858"/>
                <a:gd name="connsiteY14" fmla="*/ 395021 h 424282"/>
                <a:gd name="connsiteX15" fmla="*/ 438912 w 460858"/>
                <a:gd name="connsiteY15" fmla="*/ 416966 h 424282"/>
                <a:gd name="connsiteX16" fmla="*/ 460858 w 460858"/>
                <a:gd name="connsiteY16" fmla="*/ 424282 h 424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60858" h="424282">
                  <a:moveTo>
                    <a:pt x="0" y="0"/>
                  </a:moveTo>
                  <a:cubicBezTo>
                    <a:pt x="7315" y="2438"/>
                    <a:pt x="14858" y="4277"/>
                    <a:pt x="21946" y="7315"/>
                  </a:cubicBezTo>
                  <a:cubicBezTo>
                    <a:pt x="85226" y="34435"/>
                    <a:pt x="21684" y="12105"/>
                    <a:pt x="73152" y="29261"/>
                  </a:cubicBezTo>
                  <a:cubicBezTo>
                    <a:pt x="78029" y="36576"/>
                    <a:pt x="81566" y="44989"/>
                    <a:pt x="87783" y="51206"/>
                  </a:cubicBezTo>
                  <a:cubicBezTo>
                    <a:pt x="94000" y="57423"/>
                    <a:pt x="102863" y="60345"/>
                    <a:pt x="109728" y="65837"/>
                  </a:cubicBezTo>
                  <a:cubicBezTo>
                    <a:pt x="122379" y="75958"/>
                    <a:pt x="130982" y="88401"/>
                    <a:pt x="138989" y="102413"/>
                  </a:cubicBezTo>
                  <a:cubicBezTo>
                    <a:pt x="158467" y="136502"/>
                    <a:pt x="150649" y="124934"/>
                    <a:pt x="160935" y="160934"/>
                  </a:cubicBezTo>
                  <a:cubicBezTo>
                    <a:pt x="163053" y="168348"/>
                    <a:pt x="166132" y="175466"/>
                    <a:pt x="168250" y="182880"/>
                  </a:cubicBezTo>
                  <a:cubicBezTo>
                    <a:pt x="168326" y="183146"/>
                    <a:pt x="179372" y="230578"/>
                    <a:pt x="182880" y="234086"/>
                  </a:cubicBezTo>
                  <a:cubicBezTo>
                    <a:pt x="186380" y="237586"/>
                    <a:pt x="233831" y="248653"/>
                    <a:pt x="234087" y="248717"/>
                  </a:cubicBezTo>
                  <a:cubicBezTo>
                    <a:pt x="245097" y="256057"/>
                    <a:pt x="299054" y="293034"/>
                    <a:pt x="314554" y="299923"/>
                  </a:cubicBezTo>
                  <a:cubicBezTo>
                    <a:pt x="323741" y="304006"/>
                    <a:pt x="334061" y="304800"/>
                    <a:pt x="343815" y="307238"/>
                  </a:cubicBezTo>
                  <a:cubicBezTo>
                    <a:pt x="351130" y="312115"/>
                    <a:pt x="360268" y="315004"/>
                    <a:pt x="365760" y="321869"/>
                  </a:cubicBezTo>
                  <a:cubicBezTo>
                    <a:pt x="370577" y="327890"/>
                    <a:pt x="369330" y="337074"/>
                    <a:pt x="373075" y="343814"/>
                  </a:cubicBezTo>
                  <a:cubicBezTo>
                    <a:pt x="399754" y="391835"/>
                    <a:pt x="388663" y="383148"/>
                    <a:pt x="424282" y="395021"/>
                  </a:cubicBezTo>
                  <a:cubicBezTo>
                    <a:pt x="429159" y="402336"/>
                    <a:pt x="432047" y="411474"/>
                    <a:pt x="438912" y="416966"/>
                  </a:cubicBezTo>
                  <a:cubicBezTo>
                    <a:pt x="444933" y="421783"/>
                    <a:pt x="460858" y="424282"/>
                    <a:pt x="460858" y="424282"/>
                  </a:cubicBezTo>
                </a:path>
              </a:pathLst>
            </a:cu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Forma livre 58"/>
            <p:cNvSpPr/>
            <p:nvPr/>
          </p:nvSpPr>
          <p:spPr>
            <a:xfrm>
              <a:off x="1850356" y="5880688"/>
              <a:ext cx="570586" cy="468173"/>
            </a:xfrm>
            <a:custGeom>
              <a:avLst/>
              <a:gdLst>
                <a:gd name="connsiteX0" fmla="*/ 0 w 570586"/>
                <a:gd name="connsiteY0" fmla="*/ 0 h 468173"/>
                <a:gd name="connsiteX1" fmla="*/ 21946 w 570586"/>
                <a:gd name="connsiteY1" fmla="*/ 14630 h 468173"/>
                <a:gd name="connsiteX2" fmla="*/ 43891 w 570586"/>
                <a:gd name="connsiteY2" fmla="*/ 21946 h 468173"/>
                <a:gd name="connsiteX3" fmla="*/ 80467 w 570586"/>
                <a:gd name="connsiteY3" fmla="*/ 43891 h 468173"/>
                <a:gd name="connsiteX4" fmla="*/ 124358 w 570586"/>
                <a:gd name="connsiteY4" fmla="*/ 87782 h 468173"/>
                <a:gd name="connsiteX5" fmla="*/ 138989 w 570586"/>
                <a:gd name="connsiteY5" fmla="*/ 102413 h 468173"/>
                <a:gd name="connsiteX6" fmla="*/ 160934 w 570586"/>
                <a:gd name="connsiteY6" fmla="*/ 160934 h 468173"/>
                <a:gd name="connsiteX7" fmla="*/ 182880 w 570586"/>
                <a:gd name="connsiteY7" fmla="*/ 197510 h 468173"/>
                <a:gd name="connsiteX8" fmla="*/ 197510 w 570586"/>
                <a:gd name="connsiteY8" fmla="*/ 212141 h 468173"/>
                <a:gd name="connsiteX9" fmla="*/ 204826 w 570586"/>
                <a:gd name="connsiteY9" fmla="*/ 234086 h 468173"/>
                <a:gd name="connsiteX10" fmla="*/ 234086 w 570586"/>
                <a:gd name="connsiteY10" fmla="*/ 241402 h 468173"/>
                <a:gd name="connsiteX11" fmla="*/ 263347 w 570586"/>
                <a:gd name="connsiteY11" fmla="*/ 256032 h 468173"/>
                <a:gd name="connsiteX12" fmla="*/ 314554 w 570586"/>
                <a:gd name="connsiteY12" fmla="*/ 270662 h 468173"/>
                <a:gd name="connsiteX13" fmla="*/ 351130 w 570586"/>
                <a:gd name="connsiteY13" fmla="*/ 307238 h 468173"/>
                <a:gd name="connsiteX14" fmla="*/ 373075 w 570586"/>
                <a:gd name="connsiteY14" fmla="*/ 321869 h 468173"/>
                <a:gd name="connsiteX15" fmla="*/ 416966 w 570586"/>
                <a:gd name="connsiteY15" fmla="*/ 365760 h 468173"/>
                <a:gd name="connsiteX16" fmla="*/ 424282 w 570586"/>
                <a:gd name="connsiteY16" fmla="*/ 387706 h 468173"/>
                <a:gd name="connsiteX17" fmla="*/ 446227 w 570586"/>
                <a:gd name="connsiteY17" fmla="*/ 402336 h 468173"/>
                <a:gd name="connsiteX18" fmla="*/ 482803 w 570586"/>
                <a:gd name="connsiteY18" fmla="*/ 424282 h 468173"/>
                <a:gd name="connsiteX19" fmla="*/ 526694 w 570586"/>
                <a:gd name="connsiteY19" fmla="*/ 453542 h 468173"/>
                <a:gd name="connsiteX20" fmla="*/ 570586 w 570586"/>
                <a:gd name="connsiteY20" fmla="*/ 468173 h 468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70586" h="468173">
                  <a:moveTo>
                    <a:pt x="0" y="0"/>
                  </a:moveTo>
                  <a:cubicBezTo>
                    <a:pt x="7315" y="4877"/>
                    <a:pt x="14082" y="10698"/>
                    <a:pt x="21946" y="14630"/>
                  </a:cubicBezTo>
                  <a:cubicBezTo>
                    <a:pt x="28843" y="18078"/>
                    <a:pt x="37279" y="17979"/>
                    <a:pt x="43891" y="21946"/>
                  </a:cubicBezTo>
                  <a:cubicBezTo>
                    <a:pt x="94092" y="52067"/>
                    <a:pt x="18307" y="23171"/>
                    <a:pt x="80467" y="43891"/>
                  </a:cubicBezTo>
                  <a:lnTo>
                    <a:pt x="124358" y="87782"/>
                  </a:lnTo>
                  <a:lnTo>
                    <a:pt x="138989" y="102413"/>
                  </a:lnTo>
                  <a:cubicBezTo>
                    <a:pt x="145320" y="121405"/>
                    <a:pt x="152188" y="143443"/>
                    <a:pt x="160934" y="160934"/>
                  </a:cubicBezTo>
                  <a:cubicBezTo>
                    <a:pt x="167293" y="173651"/>
                    <a:pt x="174616" y="185940"/>
                    <a:pt x="182880" y="197510"/>
                  </a:cubicBezTo>
                  <a:cubicBezTo>
                    <a:pt x="186889" y="203122"/>
                    <a:pt x="192633" y="207264"/>
                    <a:pt x="197510" y="212141"/>
                  </a:cubicBezTo>
                  <a:cubicBezTo>
                    <a:pt x="199949" y="219456"/>
                    <a:pt x="198805" y="229269"/>
                    <a:pt x="204826" y="234086"/>
                  </a:cubicBezTo>
                  <a:cubicBezTo>
                    <a:pt x="212677" y="240366"/>
                    <a:pt x="224673" y="237872"/>
                    <a:pt x="234086" y="241402"/>
                  </a:cubicBezTo>
                  <a:cubicBezTo>
                    <a:pt x="244296" y="245231"/>
                    <a:pt x="253324" y="251737"/>
                    <a:pt x="263347" y="256032"/>
                  </a:cubicBezTo>
                  <a:cubicBezTo>
                    <a:pt x="278039" y="262328"/>
                    <a:pt x="299706" y="266950"/>
                    <a:pt x="314554" y="270662"/>
                  </a:cubicBezTo>
                  <a:cubicBezTo>
                    <a:pt x="326746" y="282854"/>
                    <a:pt x="336784" y="297673"/>
                    <a:pt x="351130" y="307238"/>
                  </a:cubicBezTo>
                  <a:cubicBezTo>
                    <a:pt x="358445" y="312115"/>
                    <a:pt x="366504" y="316028"/>
                    <a:pt x="373075" y="321869"/>
                  </a:cubicBezTo>
                  <a:cubicBezTo>
                    <a:pt x="388539" y="335615"/>
                    <a:pt x="416966" y="365760"/>
                    <a:pt x="416966" y="365760"/>
                  </a:cubicBezTo>
                  <a:cubicBezTo>
                    <a:pt x="419405" y="373075"/>
                    <a:pt x="419465" y="381685"/>
                    <a:pt x="424282" y="387706"/>
                  </a:cubicBezTo>
                  <a:cubicBezTo>
                    <a:pt x="429774" y="394571"/>
                    <a:pt x="439362" y="396844"/>
                    <a:pt x="446227" y="402336"/>
                  </a:cubicBezTo>
                  <a:cubicBezTo>
                    <a:pt x="474917" y="425287"/>
                    <a:pt x="444693" y="411577"/>
                    <a:pt x="482803" y="424282"/>
                  </a:cubicBezTo>
                  <a:cubicBezTo>
                    <a:pt x="501410" y="442888"/>
                    <a:pt x="497171" y="441733"/>
                    <a:pt x="526694" y="453542"/>
                  </a:cubicBezTo>
                  <a:cubicBezTo>
                    <a:pt x="541013" y="459270"/>
                    <a:pt x="570586" y="468173"/>
                    <a:pt x="570586" y="468173"/>
                  </a:cubicBezTo>
                </a:path>
              </a:pathLst>
            </a:cu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Forma livre 59"/>
            <p:cNvSpPr/>
            <p:nvPr/>
          </p:nvSpPr>
          <p:spPr>
            <a:xfrm>
              <a:off x="1894247" y="6707154"/>
              <a:ext cx="124359" cy="7467"/>
            </a:xfrm>
            <a:custGeom>
              <a:avLst/>
              <a:gdLst>
                <a:gd name="connsiteX0" fmla="*/ 0 w 124359"/>
                <a:gd name="connsiteY0" fmla="*/ 7467 h 7467"/>
                <a:gd name="connsiteX1" fmla="*/ 124359 w 124359"/>
                <a:gd name="connsiteY1" fmla="*/ 152 h 7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4359" h="7467">
                  <a:moveTo>
                    <a:pt x="0" y="7467"/>
                  </a:moveTo>
                  <a:cubicBezTo>
                    <a:pt x="119477" y="0"/>
                    <a:pt x="77953" y="152"/>
                    <a:pt x="124359" y="152"/>
                  </a:cubicBezTo>
                </a:path>
              </a:pathLst>
            </a:cu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Forma livre 60"/>
            <p:cNvSpPr/>
            <p:nvPr/>
          </p:nvSpPr>
          <p:spPr>
            <a:xfrm>
              <a:off x="1901562" y="6539056"/>
              <a:ext cx="168250" cy="36576"/>
            </a:xfrm>
            <a:custGeom>
              <a:avLst/>
              <a:gdLst>
                <a:gd name="connsiteX0" fmla="*/ 0 w 168250"/>
                <a:gd name="connsiteY0" fmla="*/ 0 h 36576"/>
                <a:gd name="connsiteX1" fmla="*/ 21946 w 168250"/>
                <a:gd name="connsiteY1" fmla="*/ 14630 h 36576"/>
                <a:gd name="connsiteX2" fmla="*/ 36576 w 168250"/>
                <a:gd name="connsiteY2" fmla="*/ 29261 h 36576"/>
                <a:gd name="connsiteX3" fmla="*/ 65837 w 168250"/>
                <a:gd name="connsiteY3" fmla="*/ 36576 h 36576"/>
                <a:gd name="connsiteX4" fmla="*/ 102413 w 168250"/>
                <a:gd name="connsiteY4" fmla="*/ 29261 h 36576"/>
                <a:gd name="connsiteX5" fmla="*/ 124359 w 168250"/>
                <a:gd name="connsiteY5" fmla="*/ 21946 h 36576"/>
                <a:gd name="connsiteX6" fmla="*/ 168250 w 168250"/>
                <a:gd name="connsiteY6" fmla="*/ 14630 h 36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250" h="36576">
                  <a:moveTo>
                    <a:pt x="0" y="0"/>
                  </a:moveTo>
                  <a:cubicBezTo>
                    <a:pt x="7315" y="4877"/>
                    <a:pt x="15081" y="9138"/>
                    <a:pt x="21946" y="14630"/>
                  </a:cubicBezTo>
                  <a:cubicBezTo>
                    <a:pt x="27332" y="18938"/>
                    <a:pt x="30407" y="26177"/>
                    <a:pt x="36576" y="29261"/>
                  </a:cubicBezTo>
                  <a:cubicBezTo>
                    <a:pt x="45568" y="33757"/>
                    <a:pt x="56083" y="34138"/>
                    <a:pt x="65837" y="36576"/>
                  </a:cubicBezTo>
                  <a:cubicBezTo>
                    <a:pt x="78029" y="34138"/>
                    <a:pt x="90351" y="32276"/>
                    <a:pt x="102413" y="29261"/>
                  </a:cubicBezTo>
                  <a:cubicBezTo>
                    <a:pt x="109894" y="27391"/>
                    <a:pt x="116878" y="23816"/>
                    <a:pt x="124359" y="21946"/>
                  </a:cubicBezTo>
                  <a:cubicBezTo>
                    <a:pt x="155535" y="14152"/>
                    <a:pt x="150029" y="14630"/>
                    <a:pt x="168250" y="14630"/>
                  </a:cubicBezTo>
                </a:path>
              </a:pathLst>
            </a:cu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Forma livre 61"/>
            <p:cNvSpPr/>
            <p:nvPr/>
          </p:nvSpPr>
          <p:spPr>
            <a:xfrm>
              <a:off x="1638215" y="6407382"/>
              <a:ext cx="196097" cy="58522"/>
            </a:xfrm>
            <a:custGeom>
              <a:avLst/>
              <a:gdLst>
                <a:gd name="connsiteX0" fmla="*/ 190195 w 196097"/>
                <a:gd name="connsiteY0" fmla="*/ 0 h 58522"/>
                <a:gd name="connsiteX1" fmla="*/ 160935 w 196097"/>
                <a:gd name="connsiteY1" fmla="*/ 7316 h 58522"/>
                <a:gd name="connsiteX2" fmla="*/ 124359 w 196097"/>
                <a:gd name="connsiteY2" fmla="*/ 36576 h 58522"/>
                <a:gd name="connsiteX3" fmla="*/ 117043 w 196097"/>
                <a:gd name="connsiteY3" fmla="*/ 14631 h 58522"/>
                <a:gd name="connsiteX4" fmla="*/ 73152 w 196097"/>
                <a:gd name="connsiteY4" fmla="*/ 21946 h 58522"/>
                <a:gd name="connsiteX5" fmla="*/ 51207 w 196097"/>
                <a:gd name="connsiteY5" fmla="*/ 29261 h 58522"/>
                <a:gd name="connsiteX6" fmla="*/ 21946 w 196097"/>
                <a:gd name="connsiteY6" fmla="*/ 36576 h 58522"/>
                <a:gd name="connsiteX7" fmla="*/ 0 w 196097"/>
                <a:gd name="connsiteY7" fmla="*/ 58522 h 5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6097" h="58522">
                  <a:moveTo>
                    <a:pt x="190195" y="0"/>
                  </a:moveTo>
                  <a:cubicBezTo>
                    <a:pt x="180442" y="2439"/>
                    <a:pt x="169300" y="1739"/>
                    <a:pt x="160935" y="7316"/>
                  </a:cubicBezTo>
                  <a:cubicBezTo>
                    <a:pt x="94763" y="51431"/>
                    <a:pt x="196097" y="12663"/>
                    <a:pt x="124359" y="36576"/>
                  </a:cubicBezTo>
                  <a:cubicBezTo>
                    <a:pt x="121920" y="29261"/>
                    <a:pt x="124457" y="16749"/>
                    <a:pt x="117043" y="14631"/>
                  </a:cubicBezTo>
                  <a:cubicBezTo>
                    <a:pt x="102782" y="10556"/>
                    <a:pt x="87631" y="18729"/>
                    <a:pt x="73152" y="21946"/>
                  </a:cubicBezTo>
                  <a:cubicBezTo>
                    <a:pt x="65625" y="23619"/>
                    <a:pt x="58621" y="27143"/>
                    <a:pt x="51207" y="29261"/>
                  </a:cubicBezTo>
                  <a:cubicBezTo>
                    <a:pt x="41540" y="32023"/>
                    <a:pt x="31700" y="34138"/>
                    <a:pt x="21946" y="36576"/>
                  </a:cubicBezTo>
                  <a:lnTo>
                    <a:pt x="0" y="58522"/>
                  </a:lnTo>
                </a:path>
              </a:pathLst>
            </a:cu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Forma livre 62"/>
            <p:cNvSpPr/>
            <p:nvPr/>
          </p:nvSpPr>
          <p:spPr>
            <a:xfrm>
              <a:off x="1601639" y="6115997"/>
              <a:ext cx="160935" cy="97681"/>
            </a:xfrm>
            <a:custGeom>
              <a:avLst/>
              <a:gdLst>
                <a:gd name="connsiteX0" fmla="*/ 160935 w 160935"/>
                <a:gd name="connsiteY0" fmla="*/ 42669 h 97681"/>
                <a:gd name="connsiteX1" fmla="*/ 138989 w 160935"/>
                <a:gd name="connsiteY1" fmla="*/ 49984 h 97681"/>
                <a:gd name="connsiteX2" fmla="*/ 124359 w 160935"/>
                <a:gd name="connsiteY2" fmla="*/ 35353 h 97681"/>
                <a:gd name="connsiteX3" fmla="*/ 102413 w 160935"/>
                <a:gd name="connsiteY3" fmla="*/ 28038 h 97681"/>
                <a:gd name="connsiteX4" fmla="*/ 73152 w 160935"/>
                <a:gd name="connsiteY4" fmla="*/ 64614 h 97681"/>
                <a:gd name="connsiteX5" fmla="*/ 43891 w 160935"/>
                <a:gd name="connsiteY5" fmla="*/ 93875 h 97681"/>
                <a:gd name="connsiteX6" fmla="*/ 0 w 160935"/>
                <a:gd name="connsiteY6" fmla="*/ 71929 h 9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935" h="97681">
                  <a:moveTo>
                    <a:pt x="160935" y="42669"/>
                  </a:moveTo>
                  <a:cubicBezTo>
                    <a:pt x="153620" y="45107"/>
                    <a:pt x="146550" y="51496"/>
                    <a:pt x="138989" y="49984"/>
                  </a:cubicBezTo>
                  <a:cubicBezTo>
                    <a:pt x="132226" y="48631"/>
                    <a:pt x="130273" y="38901"/>
                    <a:pt x="124359" y="35353"/>
                  </a:cubicBezTo>
                  <a:cubicBezTo>
                    <a:pt x="117747" y="31386"/>
                    <a:pt x="109728" y="30476"/>
                    <a:pt x="102413" y="28038"/>
                  </a:cubicBezTo>
                  <a:cubicBezTo>
                    <a:pt x="52598" y="77857"/>
                    <a:pt x="128537" y="0"/>
                    <a:pt x="73152" y="64614"/>
                  </a:cubicBezTo>
                  <a:cubicBezTo>
                    <a:pt x="64175" y="75087"/>
                    <a:pt x="43891" y="93875"/>
                    <a:pt x="43891" y="93875"/>
                  </a:cubicBezTo>
                  <a:cubicBezTo>
                    <a:pt x="1968" y="85491"/>
                    <a:pt x="12875" y="97681"/>
                    <a:pt x="0" y="71929"/>
                  </a:cubicBezTo>
                </a:path>
              </a:pathLst>
            </a:cu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Forma livre 63"/>
            <p:cNvSpPr/>
            <p:nvPr/>
          </p:nvSpPr>
          <p:spPr>
            <a:xfrm>
              <a:off x="1162727" y="6253763"/>
              <a:ext cx="629107" cy="329184"/>
            </a:xfrm>
            <a:custGeom>
              <a:avLst/>
              <a:gdLst>
                <a:gd name="connsiteX0" fmla="*/ 629107 w 629107"/>
                <a:gd name="connsiteY0" fmla="*/ 0 h 329184"/>
                <a:gd name="connsiteX1" fmla="*/ 607162 w 629107"/>
                <a:gd name="connsiteY1" fmla="*/ 14631 h 329184"/>
                <a:gd name="connsiteX2" fmla="*/ 570586 w 629107"/>
                <a:gd name="connsiteY2" fmla="*/ 51207 h 329184"/>
                <a:gd name="connsiteX3" fmla="*/ 526695 w 629107"/>
                <a:gd name="connsiteY3" fmla="*/ 80467 h 329184"/>
                <a:gd name="connsiteX4" fmla="*/ 490119 w 629107"/>
                <a:gd name="connsiteY4" fmla="*/ 109728 h 329184"/>
                <a:gd name="connsiteX5" fmla="*/ 468173 w 629107"/>
                <a:gd name="connsiteY5" fmla="*/ 117043 h 329184"/>
                <a:gd name="connsiteX6" fmla="*/ 453543 w 629107"/>
                <a:gd name="connsiteY6" fmla="*/ 131674 h 329184"/>
                <a:gd name="connsiteX7" fmla="*/ 416967 w 629107"/>
                <a:gd name="connsiteY7" fmla="*/ 138989 h 329184"/>
                <a:gd name="connsiteX8" fmla="*/ 395021 w 629107"/>
                <a:gd name="connsiteY8" fmla="*/ 146304 h 329184"/>
                <a:gd name="connsiteX9" fmla="*/ 343815 w 629107"/>
                <a:gd name="connsiteY9" fmla="*/ 168250 h 329184"/>
                <a:gd name="connsiteX10" fmla="*/ 299923 w 629107"/>
                <a:gd name="connsiteY10" fmla="*/ 182880 h 329184"/>
                <a:gd name="connsiteX11" fmla="*/ 256032 w 629107"/>
                <a:gd name="connsiteY11" fmla="*/ 226771 h 329184"/>
                <a:gd name="connsiteX12" fmla="*/ 248717 w 629107"/>
                <a:gd name="connsiteY12" fmla="*/ 248717 h 329184"/>
                <a:gd name="connsiteX13" fmla="*/ 226771 w 629107"/>
                <a:gd name="connsiteY13" fmla="*/ 263347 h 329184"/>
                <a:gd name="connsiteX14" fmla="*/ 190195 w 629107"/>
                <a:gd name="connsiteY14" fmla="*/ 292608 h 329184"/>
                <a:gd name="connsiteX15" fmla="*/ 146304 w 629107"/>
                <a:gd name="connsiteY15" fmla="*/ 277978 h 329184"/>
                <a:gd name="connsiteX16" fmla="*/ 109728 w 629107"/>
                <a:gd name="connsiteY16" fmla="*/ 292608 h 329184"/>
                <a:gd name="connsiteX17" fmla="*/ 58522 w 629107"/>
                <a:gd name="connsiteY17" fmla="*/ 321869 h 329184"/>
                <a:gd name="connsiteX18" fmla="*/ 29261 w 629107"/>
                <a:gd name="connsiteY18" fmla="*/ 329184 h 329184"/>
                <a:gd name="connsiteX19" fmla="*/ 0 w 629107"/>
                <a:gd name="connsiteY19" fmla="*/ 314554 h 329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29107" h="329184">
                  <a:moveTo>
                    <a:pt x="629107" y="0"/>
                  </a:moveTo>
                  <a:cubicBezTo>
                    <a:pt x="621792" y="4877"/>
                    <a:pt x="613778" y="8842"/>
                    <a:pt x="607162" y="14631"/>
                  </a:cubicBezTo>
                  <a:cubicBezTo>
                    <a:pt x="594186" y="25985"/>
                    <a:pt x="584932" y="41643"/>
                    <a:pt x="570586" y="51207"/>
                  </a:cubicBezTo>
                  <a:cubicBezTo>
                    <a:pt x="555956" y="60960"/>
                    <a:pt x="539128" y="68034"/>
                    <a:pt x="526695" y="80467"/>
                  </a:cubicBezTo>
                  <a:cubicBezTo>
                    <a:pt x="513087" y="94075"/>
                    <a:pt x="508574" y="100501"/>
                    <a:pt x="490119" y="109728"/>
                  </a:cubicBezTo>
                  <a:cubicBezTo>
                    <a:pt x="483222" y="113176"/>
                    <a:pt x="475488" y="114605"/>
                    <a:pt x="468173" y="117043"/>
                  </a:cubicBezTo>
                  <a:cubicBezTo>
                    <a:pt x="463296" y="121920"/>
                    <a:pt x="459882" y="128957"/>
                    <a:pt x="453543" y="131674"/>
                  </a:cubicBezTo>
                  <a:cubicBezTo>
                    <a:pt x="442115" y="136572"/>
                    <a:pt x="429029" y="135974"/>
                    <a:pt x="416967" y="138989"/>
                  </a:cubicBezTo>
                  <a:cubicBezTo>
                    <a:pt x="409486" y="140859"/>
                    <a:pt x="402336" y="143866"/>
                    <a:pt x="395021" y="146304"/>
                  </a:cubicBezTo>
                  <a:cubicBezTo>
                    <a:pt x="360205" y="169515"/>
                    <a:pt x="386756" y="155368"/>
                    <a:pt x="343815" y="168250"/>
                  </a:cubicBezTo>
                  <a:cubicBezTo>
                    <a:pt x="329043" y="172681"/>
                    <a:pt x="299923" y="182880"/>
                    <a:pt x="299923" y="182880"/>
                  </a:cubicBezTo>
                  <a:cubicBezTo>
                    <a:pt x="285293" y="197510"/>
                    <a:pt x="262575" y="207142"/>
                    <a:pt x="256032" y="226771"/>
                  </a:cubicBezTo>
                  <a:cubicBezTo>
                    <a:pt x="253594" y="234086"/>
                    <a:pt x="253534" y="242696"/>
                    <a:pt x="248717" y="248717"/>
                  </a:cubicBezTo>
                  <a:cubicBezTo>
                    <a:pt x="243225" y="255582"/>
                    <a:pt x="233636" y="257855"/>
                    <a:pt x="226771" y="263347"/>
                  </a:cubicBezTo>
                  <a:cubicBezTo>
                    <a:pt x="174653" y="305042"/>
                    <a:pt x="257743" y="247578"/>
                    <a:pt x="190195" y="292608"/>
                  </a:cubicBezTo>
                  <a:cubicBezTo>
                    <a:pt x="175565" y="287731"/>
                    <a:pt x="160623" y="272251"/>
                    <a:pt x="146304" y="277978"/>
                  </a:cubicBezTo>
                  <a:cubicBezTo>
                    <a:pt x="134112" y="282855"/>
                    <a:pt x="121473" y="286735"/>
                    <a:pt x="109728" y="292608"/>
                  </a:cubicBezTo>
                  <a:cubicBezTo>
                    <a:pt x="67275" y="313835"/>
                    <a:pt x="109830" y="302629"/>
                    <a:pt x="58522" y="321869"/>
                  </a:cubicBezTo>
                  <a:cubicBezTo>
                    <a:pt x="49108" y="325399"/>
                    <a:pt x="39015" y="326746"/>
                    <a:pt x="29261" y="329184"/>
                  </a:cubicBezTo>
                  <a:cubicBezTo>
                    <a:pt x="5286" y="313201"/>
                    <a:pt x="16107" y="314554"/>
                    <a:pt x="0" y="314554"/>
                  </a:cubicBezTo>
                </a:path>
              </a:pathLst>
            </a:cu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Forma livre 64"/>
            <p:cNvSpPr/>
            <p:nvPr/>
          </p:nvSpPr>
          <p:spPr>
            <a:xfrm>
              <a:off x="687239" y="5536874"/>
              <a:ext cx="1016813" cy="566867"/>
            </a:xfrm>
            <a:custGeom>
              <a:avLst/>
              <a:gdLst>
                <a:gd name="connsiteX0" fmla="*/ 1016813 w 1016813"/>
                <a:gd name="connsiteY0" fmla="*/ 0 h 566867"/>
                <a:gd name="connsiteX1" fmla="*/ 994867 w 1016813"/>
                <a:gd name="connsiteY1" fmla="*/ 14630 h 566867"/>
                <a:gd name="connsiteX2" fmla="*/ 950976 w 1016813"/>
                <a:gd name="connsiteY2" fmla="*/ 29260 h 566867"/>
                <a:gd name="connsiteX3" fmla="*/ 914400 w 1016813"/>
                <a:gd name="connsiteY3" fmla="*/ 58521 h 566867"/>
                <a:gd name="connsiteX4" fmla="*/ 892455 w 1016813"/>
                <a:gd name="connsiteY4" fmla="*/ 73152 h 566867"/>
                <a:gd name="connsiteX5" fmla="*/ 870509 w 1016813"/>
                <a:gd name="connsiteY5" fmla="*/ 95097 h 566867"/>
                <a:gd name="connsiteX6" fmla="*/ 848563 w 1016813"/>
                <a:gd name="connsiteY6" fmla="*/ 109728 h 566867"/>
                <a:gd name="connsiteX7" fmla="*/ 790042 w 1016813"/>
                <a:gd name="connsiteY7" fmla="*/ 175564 h 566867"/>
                <a:gd name="connsiteX8" fmla="*/ 709575 w 1016813"/>
                <a:gd name="connsiteY8" fmla="*/ 168249 h 566867"/>
                <a:gd name="connsiteX9" fmla="*/ 665683 w 1016813"/>
                <a:gd name="connsiteY9" fmla="*/ 153619 h 566867"/>
                <a:gd name="connsiteX10" fmla="*/ 636423 w 1016813"/>
                <a:gd name="connsiteY10" fmla="*/ 160934 h 566867"/>
                <a:gd name="connsiteX11" fmla="*/ 592531 w 1016813"/>
                <a:gd name="connsiteY11" fmla="*/ 190195 h 566867"/>
                <a:gd name="connsiteX12" fmla="*/ 548640 w 1016813"/>
                <a:gd name="connsiteY12" fmla="*/ 219456 h 566867"/>
                <a:gd name="connsiteX13" fmla="*/ 526695 w 1016813"/>
                <a:gd name="connsiteY13" fmla="*/ 234086 h 566867"/>
                <a:gd name="connsiteX14" fmla="*/ 512064 w 1016813"/>
                <a:gd name="connsiteY14" fmla="*/ 248716 h 566867"/>
                <a:gd name="connsiteX15" fmla="*/ 453543 w 1016813"/>
                <a:gd name="connsiteY15" fmla="*/ 263347 h 566867"/>
                <a:gd name="connsiteX16" fmla="*/ 373075 w 1016813"/>
                <a:gd name="connsiteY16" fmla="*/ 343814 h 566867"/>
                <a:gd name="connsiteX17" fmla="*/ 351130 w 1016813"/>
                <a:gd name="connsiteY17" fmla="*/ 365760 h 566867"/>
                <a:gd name="connsiteX18" fmla="*/ 336499 w 1016813"/>
                <a:gd name="connsiteY18" fmla="*/ 387705 h 566867"/>
                <a:gd name="connsiteX19" fmla="*/ 314554 w 1016813"/>
                <a:gd name="connsiteY19" fmla="*/ 395020 h 566867"/>
                <a:gd name="connsiteX20" fmla="*/ 292608 w 1016813"/>
                <a:gd name="connsiteY20" fmla="*/ 387705 h 566867"/>
                <a:gd name="connsiteX21" fmla="*/ 248717 w 1016813"/>
                <a:gd name="connsiteY21" fmla="*/ 438912 h 566867"/>
                <a:gd name="connsiteX22" fmla="*/ 226771 w 1016813"/>
                <a:gd name="connsiteY22" fmla="*/ 446227 h 566867"/>
                <a:gd name="connsiteX23" fmla="*/ 204826 w 1016813"/>
                <a:gd name="connsiteY23" fmla="*/ 460857 h 566867"/>
                <a:gd name="connsiteX24" fmla="*/ 175565 w 1016813"/>
                <a:gd name="connsiteY24" fmla="*/ 468172 h 566867"/>
                <a:gd name="connsiteX25" fmla="*/ 153619 w 1016813"/>
                <a:gd name="connsiteY25" fmla="*/ 475488 h 566867"/>
                <a:gd name="connsiteX26" fmla="*/ 117043 w 1016813"/>
                <a:gd name="connsiteY26" fmla="*/ 512064 h 566867"/>
                <a:gd name="connsiteX27" fmla="*/ 73152 w 1016813"/>
                <a:gd name="connsiteY27" fmla="*/ 541324 h 566867"/>
                <a:gd name="connsiteX28" fmla="*/ 58522 w 1016813"/>
                <a:gd name="connsiteY28" fmla="*/ 563270 h 566867"/>
                <a:gd name="connsiteX29" fmla="*/ 14631 w 1016813"/>
                <a:gd name="connsiteY29" fmla="*/ 555955 h 566867"/>
                <a:gd name="connsiteX30" fmla="*/ 0 w 1016813"/>
                <a:gd name="connsiteY30" fmla="*/ 541324 h 56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16813" h="566867">
                  <a:moveTo>
                    <a:pt x="1016813" y="0"/>
                  </a:moveTo>
                  <a:cubicBezTo>
                    <a:pt x="1009498" y="4877"/>
                    <a:pt x="1002901" y="11059"/>
                    <a:pt x="994867" y="14630"/>
                  </a:cubicBezTo>
                  <a:cubicBezTo>
                    <a:pt x="980774" y="20893"/>
                    <a:pt x="950976" y="29260"/>
                    <a:pt x="950976" y="29260"/>
                  </a:cubicBezTo>
                  <a:cubicBezTo>
                    <a:pt x="883432" y="74292"/>
                    <a:pt x="966518" y="16827"/>
                    <a:pt x="914400" y="58521"/>
                  </a:cubicBezTo>
                  <a:cubicBezTo>
                    <a:pt x="907535" y="64013"/>
                    <a:pt x="899209" y="67524"/>
                    <a:pt x="892455" y="73152"/>
                  </a:cubicBezTo>
                  <a:cubicBezTo>
                    <a:pt x="884508" y="79775"/>
                    <a:pt x="878456" y="88474"/>
                    <a:pt x="870509" y="95097"/>
                  </a:cubicBezTo>
                  <a:cubicBezTo>
                    <a:pt x="863755" y="100725"/>
                    <a:pt x="855134" y="103887"/>
                    <a:pt x="848563" y="109728"/>
                  </a:cubicBezTo>
                  <a:cubicBezTo>
                    <a:pt x="807566" y="146170"/>
                    <a:pt x="812278" y="142210"/>
                    <a:pt x="790042" y="175564"/>
                  </a:cubicBezTo>
                  <a:cubicBezTo>
                    <a:pt x="763220" y="173126"/>
                    <a:pt x="736098" y="172929"/>
                    <a:pt x="709575" y="168249"/>
                  </a:cubicBezTo>
                  <a:cubicBezTo>
                    <a:pt x="694388" y="165569"/>
                    <a:pt x="665683" y="153619"/>
                    <a:pt x="665683" y="153619"/>
                  </a:cubicBezTo>
                  <a:cubicBezTo>
                    <a:pt x="655930" y="156057"/>
                    <a:pt x="645415" y="156438"/>
                    <a:pt x="636423" y="160934"/>
                  </a:cubicBezTo>
                  <a:cubicBezTo>
                    <a:pt x="620696" y="168798"/>
                    <a:pt x="607162" y="180441"/>
                    <a:pt x="592531" y="190195"/>
                  </a:cubicBezTo>
                  <a:lnTo>
                    <a:pt x="548640" y="219456"/>
                  </a:lnTo>
                  <a:cubicBezTo>
                    <a:pt x="541325" y="224333"/>
                    <a:pt x="532912" y="227870"/>
                    <a:pt x="526695" y="234086"/>
                  </a:cubicBezTo>
                  <a:cubicBezTo>
                    <a:pt x="521818" y="238963"/>
                    <a:pt x="518468" y="246155"/>
                    <a:pt x="512064" y="248716"/>
                  </a:cubicBezTo>
                  <a:cubicBezTo>
                    <a:pt x="493395" y="256184"/>
                    <a:pt x="473050" y="258470"/>
                    <a:pt x="453543" y="263347"/>
                  </a:cubicBezTo>
                  <a:lnTo>
                    <a:pt x="373075" y="343814"/>
                  </a:lnTo>
                  <a:cubicBezTo>
                    <a:pt x="365760" y="351129"/>
                    <a:pt x="356869" y="357152"/>
                    <a:pt x="351130" y="365760"/>
                  </a:cubicBezTo>
                  <a:cubicBezTo>
                    <a:pt x="346253" y="373075"/>
                    <a:pt x="343364" y="382213"/>
                    <a:pt x="336499" y="387705"/>
                  </a:cubicBezTo>
                  <a:cubicBezTo>
                    <a:pt x="330478" y="392522"/>
                    <a:pt x="321869" y="392582"/>
                    <a:pt x="314554" y="395020"/>
                  </a:cubicBezTo>
                  <a:cubicBezTo>
                    <a:pt x="307239" y="392582"/>
                    <a:pt x="299696" y="384667"/>
                    <a:pt x="292608" y="387705"/>
                  </a:cubicBezTo>
                  <a:cubicBezTo>
                    <a:pt x="245824" y="407756"/>
                    <a:pt x="278205" y="415322"/>
                    <a:pt x="248717" y="438912"/>
                  </a:cubicBezTo>
                  <a:cubicBezTo>
                    <a:pt x="242696" y="443729"/>
                    <a:pt x="234086" y="443789"/>
                    <a:pt x="226771" y="446227"/>
                  </a:cubicBezTo>
                  <a:cubicBezTo>
                    <a:pt x="219456" y="451104"/>
                    <a:pt x="212907" y="457394"/>
                    <a:pt x="204826" y="460857"/>
                  </a:cubicBezTo>
                  <a:cubicBezTo>
                    <a:pt x="195585" y="464817"/>
                    <a:pt x="185232" y="465410"/>
                    <a:pt x="175565" y="468172"/>
                  </a:cubicBezTo>
                  <a:cubicBezTo>
                    <a:pt x="168151" y="470290"/>
                    <a:pt x="160934" y="473049"/>
                    <a:pt x="153619" y="475488"/>
                  </a:cubicBezTo>
                  <a:cubicBezTo>
                    <a:pt x="126798" y="515720"/>
                    <a:pt x="153619" y="481584"/>
                    <a:pt x="117043" y="512064"/>
                  </a:cubicBezTo>
                  <a:cubicBezTo>
                    <a:pt x="80514" y="542505"/>
                    <a:pt x="111719" y="528469"/>
                    <a:pt x="73152" y="541324"/>
                  </a:cubicBezTo>
                  <a:cubicBezTo>
                    <a:pt x="68275" y="548639"/>
                    <a:pt x="67051" y="561138"/>
                    <a:pt x="58522" y="563270"/>
                  </a:cubicBezTo>
                  <a:cubicBezTo>
                    <a:pt x="44133" y="566867"/>
                    <a:pt x="28519" y="561163"/>
                    <a:pt x="14631" y="555955"/>
                  </a:cubicBezTo>
                  <a:cubicBezTo>
                    <a:pt x="8173" y="553533"/>
                    <a:pt x="0" y="541324"/>
                    <a:pt x="0" y="541324"/>
                  </a:cubicBezTo>
                </a:path>
              </a:pathLst>
            </a:cu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6" name="Forma livre 65"/>
            <p:cNvSpPr/>
            <p:nvPr/>
          </p:nvSpPr>
          <p:spPr>
            <a:xfrm>
              <a:off x="1864986" y="5675862"/>
              <a:ext cx="899770" cy="629108"/>
            </a:xfrm>
            <a:custGeom>
              <a:avLst/>
              <a:gdLst>
                <a:gd name="connsiteX0" fmla="*/ 0 w 899770"/>
                <a:gd name="connsiteY0" fmla="*/ 0 h 629108"/>
                <a:gd name="connsiteX1" fmla="*/ 21946 w 899770"/>
                <a:gd name="connsiteY1" fmla="*/ 14631 h 629108"/>
                <a:gd name="connsiteX2" fmla="*/ 29261 w 899770"/>
                <a:gd name="connsiteY2" fmla="*/ 36576 h 629108"/>
                <a:gd name="connsiteX3" fmla="*/ 58522 w 899770"/>
                <a:gd name="connsiteY3" fmla="*/ 80468 h 629108"/>
                <a:gd name="connsiteX4" fmla="*/ 58522 w 899770"/>
                <a:gd name="connsiteY4" fmla="*/ 80468 h 629108"/>
                <a:gd name="connsiteX5" fmla="*/ 124359 w 899770"/>
                <a:gd name="connsiteY5" fmla="*/ 138989 h 629108"/>
                <a:gd name="connsiteX6" fmla="*/ 204826 w 899770"/>
                <a:gd name="connsiteY6" fmla="*/ 182880 h 629108"/>
                <a:gd name="connsiteX7" fmla="*/ 256032 w 899770"/>
                <a:gd name="connsiteY7" fmla="*/ 234087 h 629108"/>
                <a:gd name="connsiteX8" fmla="*/ 277978 w 899770"/>
                <a:gd name="connsiteY8" fmla="*/ 256032 h 629108"/>
                <a:gd name="connsiteX9" fmla="*/ 314554 w 899770"/>
                <a:gd name="connsiteY9" fmla="*/ 292608 h 629108"/>
                <a:gd name="connsiteX10" fmla="*/ 329184 w 899770"/>
                <a:gd name="connsiteY10" fmla="*/ 314554 h 629108"/>
                <a:gd name="connsiteX11" fmla="*/ 336500 w 899770"/>
                <a:gd name="connsiteY11" fmla="*/ 336500 h 629108"/>
                <a:gd name="connsiteX12" fmla="*/ 365760 w 899770"/>
                <a:gd name="connsiteY12" fmla="*/ 373076 h 629108"/>
                <a:gd name="connsiteX13" fmla="*/ 387706 w 899770"/>
                <a:gd name="connsiteY13" fmla="*/ 380391 h 629108"/>
                <a:gd name="connsiteX14" fmla="*/ 490119 w 899770"/>
                <a:gd name="connsiteY14" fmla="*/ 402336 h 629108"/>
                <a:gd name="connsiteX15" fmla="*/ 519380 w 899770"/>
                <a:gd name="connsiteY15" fmla="*/ 431597 h 629108"/>
                <a:gd name="connsiteX16" fmla="*/ 534010 w 899770"/>
                <a:gd name="connsiteY16" fmla="*/ 446228 h 629108"/>
                <a:gd name="connsiteX17" fmla="*/ 614477 w 899770"/>
                <a:gd name="connsiteY17" fmla="*/ 475488 h 629108"/>
                <a:gd name="connsiteX18" fmla="*/ 665684 w 899770"/>
                <a:gd name="connsiteY18" fmla="*/ 519380 h 629108"/>
                <a:gd name="connsiteX19" fmla="*/ 709575 w 899770"/>
                <a:gd name="connsiteY19" fmla="*/ 555956 h 629108"/>
                <a:gd name="connsiteX20" fmla="*/ 782727 w 899770"/>
                <a:gd name="connsiteY20" fmla="*/ 563271 h 629108"/>
                <a:gd name="connsiteX21" fmla="*/ 863194 w 899770"/>
                <a:gd name="connsiteY21" fmla="*/ 629108 h 629108"/>
                <a:gd name="connsiteX22" fmla="*/ 899770 w 899770"/>
                <a:gd name="connsiteY22" fmla="*/ 629108 h 629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99770" h="629108">
                  <a:moveTo>
                    <a:pt x="0" y="0"/>
                  </a:moveTo>
                  <a:cubicBezTo>
                    <a:pt x="7315" y="4877"/>
                    <a:pt x="16454" y="7766"/>
                    <a:pt x="21946" y="14631"/>
                  </a:cubicBezTo>
                  <a:cubicBezTo>
                    <a:pt x="26763" y="20652"/>
                    <a:pt x="25516" y="29836"/>
                    <a:pt x="29261" y="36576"/>
                  </a:cubicBezTo>
                  <a:cubicBezTo>
                    <a:pt x="37800" y="51947"/>
                    <a:pt x="48768" y="65837"/>
                    <a:pt x="58522" y="80468"/>
                  </a:cubicBezTo>
                  <a:lnTo>
                    <a:pt x="58522" y="80468"/>
                  </a:lnTo>
                  <a:cubicBezTo>
                    <a:pt x="84059" y="106005"/>
                    <a:pt x="95638" y="123323"/>
                    <a:pt x="124359" y="138989"/>
                  </a:cubicBezTo>
                  <a:cubicBezTo>
                    <a:pt x="139636" y="147322"/>
                    <a:pt x="185335" y="166174"/>
                    <a:pt x="204826" y="182880"/>
                  </a:cubicBezTo>
                  <a:cubicBezTo>
                    <a:pt x="204839" y="182892"/>
                    <a:pt x="251755" y="229810"/>
                    <a:pt x="256032" y="234087"/>
                  </a:cubicBezTo>
                  <a:cubicBezTo>
                    <a:pt x="263347" y="241402"/>
                    <a:pt x="272240" y="247424"/>
                    <a:pt x="277978" y="256032"/>
                  </a:cubicBezTo>
                  <a:cubicBezTo>
                    <a:pt x="297485" y="285293"/>
                    <a:pt x="285293" y="273101"/>
                    <a:pt x="314554" y="292608"/>
                  </a:cubicBezTo>
                  <a:cubicBezTo>
                    <a:pt x="319431" y="299923"/>
                    <a:pt x="325252" y="306690"/>
                    <a:pt x="329184" y="314554"/>
                  </a:cubicBezTo>
                  <a:cubicBezTo>
                    <a:pt x="332633" y="321451"/>
                    <a:pt x="333051" y="329603"/>
                    <a:pt x="336500" y="336500"/>
                  </a:cubicBezTo>
                  <a:cubicBezTo>
                    <a:pt x="340771" y="345042"/>
                    <a:pt x="356041" y="367245"/>
                    <a:pt x="365760" y="373076"/>
                  </a:cubicBezTo>
                  <a:cubicBezTo>
                    <a:pt x="372372" y="377043"/>
                    <a:pt x="380292" y="378273"/>
                    <a:pt x="387706" y="380391"/>
                  </a:cubicBezTo>
                  <a:cubicBezTo>
                    <a:pt x="418848" y="389288"/>
                    <a:pt x="462126" y="396737"/>
                    <a:pt x="490119" y="402336"/>
                  </a:cubicBezTo>
                  <a:lnTo>
                    <a:pt x="519380" y="431597"/>
                  </a:lnTo>
                  <a:cubicBezTo>
                    <a:pt x="524257" y="436474"/>
                    <a:pt x="527378" y="444333"/>
                    <a:pt x="534010" y="446228"/>
                  </a:cubicBezTo>
                  <a:cubicBezTo>
                    <a:pt x="595701" y="463854"/>
                    <a:pt x="569338" y="452919"/>
                    <a:pt x="614477" y="475488"/>
                  </a:cubicBezTo>
                  <a:cubicBezTo>
                    <a:pt x="668932" y="529943"/>
                    <a:pt x="599995" y="463075"/>
                    <a:pt x="665684" y="519380"/>
                  </a:cubicBezTo>
                  <a:cubicBezTo>
                    <a:pt x="675250" y="527579"/>
                    <a:pt x="694826" y="552552"/>
                    <a:pt x="709575" y="555956"/>
                  </a:cubicBezTo>
                  <a:cubicBezTo>
                    <a:pt x="733453" y="561466"/>
                    <a:pt x="758343" y="560833"/>
                    <a:pt x="782727" y="563271"/>
                  </a:cubicBezTo>
                  <a:cubicBezTo>
                    <a:pt x="793665" y="574209"/>
                    <a:pt x="843782" y="629108"/>
                    <a:pt x="863194" y="629108"/>
                  </a:cubicBezTo>
                  <a:lnTo>
                    <a:pt x="899770" y="629108"/>
                  </a:lnTo>
                </a:path>
              </a:pathLst>
            </a:cu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7" name="Forma livre 66"/>
            <p:cNvSpPr/>
            <p:nvPr/>
          </p:nvSpPr>
          <p:spPr>
            <a:xfrm>
              <a:off x="826228" y="5741699"/>
              <a:ext cx="907085" cy="416967"/>
            </a:xfrm>
            <a:custGeom>
              <a:avLst/>
              <a:gdLst>
                <a:gd name="connsiteX0" fmla="*/ 907085 w 907085"/>
                <a:gd name="connsiteY0" fmla="*/ 0 h 416967"/>
                <a:gd name="connsiteX1" fmla="*/ 870509 w 907085"/>
                <a:gd name="connsiteY1" fmla="*/ 7315 h 416967"/>
                <a:gd name="connsiteX2" fmla="*/ 826618 w 907085"/>
                <a:gd name="connsiteY2" fmla="*/ 43891 h 416967"/>
                <a:gd name="connsiteX3" fmla="*/ 804672 w 907085"/>
                <a:gd name="connsiteY3" fmla="*/ 58522 h 416967"/>
                <a:gd name="connsiteX4" fmla="*/ 790042 w 907085"/>
                <a:gd name="connsiteY4" fmla="*/ 80467 h 416967"/>
                <a:gd name="connsiteX5" fmla="*/ 768096 w 907085"/>
                <a:gd name="connsiteY5" fmla="*/ 102413 h 416967"/>
                <a:gd name="connsiteX6" fmla="*/ 753466 w 907085"/>
                <a:gd name="connsiteY6" fmla="*/ 131674 h 416967"/>
                <a:gd name="connsiteX7" fmla="*/ 746150 w 907085"/>
                <a:gd name="connsiteY7" fmla="*/ 160935 h 416967"/>
                <a:gd name="connsiteX8" fmla="*/ 709574 w 907085"/>
                <a:gd name="connsiteY8" fmla="*/ 197511 h 416967"/>
                <a:gd name="connsiteX9" fmla="*/ 694944 w 907085"/>
                <a:gd name="connsiteY9" fmla="*/ 219456 h 416967"/>
                <a:gd name="connsiteX10" fmla="*/ 636422 w 907085"/>
                <a:gd name="connsiteY10" fmla="*/ 212141 h 416967"/>
                <a:gd name="connsiteX11" fmla="*/ 585216 w 907085"/>
                <a:gd name="connsiteY11" fmla="*/ 197511 h 416967"/>
                <a:gd name="connsiteX12" fmla="*/ 526694 w 907085"/>
                <a:gd name="connsiteY12" fmla="*/ 182880 h 416967"/>
                <a:gd name="connsiteX13" fmla="*/ 497434 w 907085"/>
                <a:gd name="connsiteY13" fmla="*/ 190195 h 416967"/>
                <a:gd name="connsiteX14" fmla="*/ 453542 w 907085"/>
                <a:gd name="connsiteY14" fmla="*/ 241402 h 416967"/>
                <a:gd name="connsiteX15" fmla="*/ 431597 w 907085"/>
                <a:gd name="connsiteY15" fmla="*/ 256032 h 416967"/>
                <a:gd name="connsiteX16" fmla="*/ 409651 w 907085"/>
                <a:gd name="connsiteY16" fmla="*/ 277978 h 416967"/>
                <a:gd name="connsiteX17" fmla="*/ 351130 w 907085"/>
                <a:gd name="connsiteY17" fmla="*/ 292608 h 416967"/>
                <a:gd name="connsiteX18" fmla="*/ 329184 w 907085"/>
                <a:gd name="connsiteY18" fmla="*/ 314554 h 416967"/>
                <a:gd name="connsiteX19" fmla="*/ 285293 w 907085"/>
                <a:gd name="connsiteY19" fmla="*/ 329184 h 416967"/>
                <a:gd name="connsiteX20" fmla="*/ 256032 w 907085"/>
                <a:gd name="connsiteY20" fmla="*/ 321869 h 416967"/>
                <a:gd name="connsiteX21" fmla="*/ 212141 w 907085"/>
                <a:gd name="connsiteY21" fmla="*/ 292608 h 416967"/>
                <a:gd name="connsiteX22" fmla="*/ 190195 w 907085"/>
                <a:gd name="connsiteY22" fmla="*/ 307239 h 416967"/>
                <a:gd name="connsiteX23" fmla="*/ 182880 w 907085"/>
                <a:gd name="connsiteY23" fmla="*/ 343815 h 416967"/>
                <a:gd name="connsiteX24" fmla="*/ 175565 w 907085"/>
                <a:gd name="connsiteY24" fmla="*/ 365760 h 416967"/>
                <a:gd name="connsiteX25" fmla="*/ 95098 w 907085"/>
                <a:gd name="connsiteY25" fmla="*/ 402336 h 416967"/>
                <a:gd name="connsiteX26" fmla="*/ 36576 w 907085"/>
                <a:gd name="connsiteY26" fmla="*/ 416967 h 416967"/>
                <a:gd name="connsiteX27" fmla="*/ 0 w 907085"/>
                <a:gd name="connsiteY27" fmla="*/ 416967 h 416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907085" h="416967">
                  <a:moveTo>
                    <a:pt x="907085" y="0"/>
                  </a:moveTo>
                  <a:cubicBezTo>
                    <a:pt x="894893" y="2438"/>
                    <a:pt x="882151" y="2949"/>
                    <a:pt x="870509" y="7315"/>
                  </a:cubicBezTo>
                  <a:cubicBezTo>
                    <a:pt x="850696" y="14745"/>
                    <a:pt x="842142" y="30954"/>
                    <a:pt x="826618" y="43891"/>
                  </a:cubicBezTo>
                  <a:cubicBezTo>
                    <a:pt x="819864" y="49520"/>
                    <a:pt x="811987" y="53645"/>
                    <a:pt x="804672" y="58522"/>
                  </a:cubicBezTo>
                  <a:cubicBezTo>
                    <a:pt x="799795" y="65837"/>
                    <a:pt x="795670" y="73713"/>
                    <a:pt x="790042" y="80467"/>
                  </a:cubicBezTo>
                  <a:cubicBezTo>
                    <a:pt x="783419" y="88415"/>
                    <a:pt x="774109" y="93995"/>
                    <a:pt x="768096" y="102413"/>
                  </a:cubicBezTo>
                  <a:cubicBezTo>
                    <a:pt x="761758" y="111287"/>
                    <a:pt x="757295" y="121463"/>
                    <a:pt x="753466" y="131674"/>
                  </a:cubicBezTo>
                  <a:cubicBezTo>
                    <a:pt x="749936" y="141088"/>
                    <a:pt x="751727" y="152570"/>
                    <a:pt x="746150" y="160935"/>
                  </a:cubicBezTo>
                  <a:cubicBezTo>
                    <a:pt x="736586" y="175281"/>
                    <a:pt x="719138" y="183165"/>
                    <a:pt x="709574" y="197511"/>
                  </a:cubicBezTo>
                  <a:lnTo>
                    <a:pt x="694944" y="219456"/>
                  </a:lnTo>
                  <a:cubicBezTo>
                    <a:pt x="675437" y="217018"/>
                    <a:pt x="655814" y="215373"/>
                    <a:pt x="636422" y="212141"/>
                  </a:cubicBezTo>
                  <a:cubicBezTo>
                    <a:pt x="595388" y="205302"/>
                    <a:pt x="619992" y="206205"/>
                    <a:pt x="585216" y="197511"/>
                  </a:cubicBezTo>
                  <a:lnTo>
                    <a:pt x="526694" y="182880"/>
                  </a:lnTo>
                  <a:cubicBezTo>
                    <a:pt x="516941" y="185318"/>
                    <a:pt x="506163" y="185207"/>
                    <a:pt x="497434" y="190195"/>
                  </a:cubicBezTo>
                  <a:cubicBezTo>
                    <a:pt x="478854" y="200812"/>
                    <a:pt x="467568" y="227376"/>
                    <a:pt x="453542" y="241402"/>
                  </a:cubicBezTo>
                  <a:cubicBezTo>
                    <a:pt x="447325" y="247619"/>
                    <a:pt x="438351" y="250404"/>
                    <a:pt x="431597" y="256032"/>
                  </a:cubicBezTo>
                  <a:cubicBezTo>
                    <a:pt x="423649" y="262655"/>
                    <a:pt x="418259" y="272239"/>
                    <a:pt x="409651" y="277978"/>
                  </a:cubicBezTo>
                  <a:cubicBezTo>
                    <a:pt x="400011" y="284405"/>
                    <a:pt x="356406" y="291553"/>
                    <a:pt x="351130" y="292608"/>
                  </a:cubicBezTo>
                  <a:cubicBezTo>
                    <a:pt x="343815" y="299923"/>
                    <a:pt x="338228" y="309530"/>
                    <a:pt x="329184" y="314554"/>
                  </a:cubicBezTo>
                  <a:cubicBezTo>
                    <a:pt x="315703" y="322043"/>
                    <a:pt x="285293" y="329184"/>
                    <a:pt x="285293" y="329184"/>
                  </a:cubicBezTo>
                  <a:cubicBezTo>
                    <a:pt x="275539" y="326746"/>
                    <a:pt x="264761" y="326857"/>
                    <a:pt x="256032" y="321869"/>
                  </a:cubicBezTo>
                  <a:cubicBezTo>
                    <a:pt x="179316" y="278031"/>
                    <a:pt x="280658" y="315447"/>
                    <a:pt x="212141" y="292608"/>
                  </a:cubicBezTo>
                  <a:cubicBezTo>
                    <a:pt x="204826" y="297485"/>
                    <a:pt x="194557" y="299605"/>
                    <a:pt x="190195" y="307239"/>
                  </a:cubicBezTo>
                  <a:cubicBezTo>
                    <a:pt x="184026" y="318034"/>
                    <a:pt x="185896" y="331753"/>
                    <a:pt x="182880" y="343815"/>
                  </a:cubicBezTo>
                  <a:cubicBezTo>
                    <a:pt x="181010" y="351295"/>
                    <a:pt x="181651" y="361026"/>
                    <a:pt x="175565" y="365760"/>
                  </a:cubicBezTo>
                  <a:cubicBezTo>
                    <a:pt x="160597" y="377402"/>
                    <a:pt x="119897" y="395572"/>
                    <a:pt x="95098" y="402336"/>
                  </a:cubicBezTo>
                  <a:cubicBezTo>
                    <a:pt x="75699" y="407627"/>
                    <a:pt x="56684" y="416967"/>
                    <a:pt x="36576" y="416967"/>
                  </a:cubicBezTo>
                  <a:lnTo>
                    <a:pt x="0" y="416967"/>
                  </a:lnTo>
                </a:path>
              </a:pathLst>
            </a:cu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8" name="Forma livre 67"/>
            <p:cNvSpPr/>
            <p:nvPr/>
          </p:nvSpPr>
          <p:spPr>
            <a:xfrm>
              <a:off x="921326" y="6019677"/>
              <a:ext cx="819302" cy="241401"/>
            </a:xfrm>
            <a:custGeom>
              <a:avLst/>
              <a:gdLst>
                <a:gd name="connsiteX0" fmla="*/ 819302 w 819302"/>
                <a:gd name="connsiteY0" fmla="*/ 0 h 241401"/>
                <a:gd name="connsiteX1" fmla="*/ 753465 w 819302"/>
                <a:gd name="connsiteY1" fmla="*/ 58521 h 241401"/>
                <a:gd name="connsiteX2" fmla="*/ 731520 w 819302"/>
                <a:gd name="connsiteY2" fmla="*/ 65837 h 241401"/>
                <a:gd name="connsiteX3" fmla="*/ 716889 w 819302"/>
                <a:gd name="connsiteY3" fmla="*/ 80467 h 241401"/>
                <a:gd name="connsiteX4" fmla="*/ 651052 w 819302"/>
                <a:gd name="connsiteY4" fmla="*/ 58521 h 241401"/>
                <a:gd name="connsiteX5" fmla="*/ 629107 w 819302"/>
                <a:gd name="connsiteY5" fmla="*/ 36576 h 241401"/>
                <a:gd name="connsiteX6" fmla="*/ 607161 w 819302"/>
                <a:gd name="connsiteY6" fmla="*/ 29261 h 241401"/>
                <a:gd name="connsiteX7" fmla="*/ 548640 w 819302"/>
                <a:gd name="connsiteY7" fmla="*/ 43891 h 241401"/>
                <a:gd name="connsiteX8" fmla="*/ 519379 w 819302"/>
                <a:gd name="connsiteY8" fmla="*/ 87782 h 241401"/>
                <a:gd name="connsiteX9" fmla="*/ 490118 w 819302"/>
                <a:gd name="connsiteY9" fmla="*/ 102413 h 241401"/>
                <a:gd name="connsiteX10" fmla="*/ 468172 w 819302"/>
                <a:gd name="connsiteY10" fmla="*/ 124358 h 241401"/>
                <a:gd name="connsiteX11" fmla="*/ 446227 w 819302"/>
                <a:gd name="connsiteY11" fmla="*/ 138989 h 241401"/>
                <a:gd name="connsiteX12" fmla="*/ 416966 w 819302"/>
                <a:gd name="connsiteY12" fmla="*/ 175565 h 241401"/>
                <a:gd name="connsiteX13" fmla="*/ 395020 w 819302"/>
                <a:gd name="connsiteY13" fmla="*/ 190195 h 241401"/>
                <a:gd name="connsiteX14" fmla="*/ 343814 w 819302"/>
                <a:gd name="connsiteY14" fmla="*/ 182880 h 241401"/>
                <a:gd name="connsiteX15" fmla="*/ 314553 w 819302"/>
                <a:gd name="connsiteY15" fmla="*/ 168249 h 241401"/>
                <a:gd name="connsiteX16" fmla="*/ 263347 w 819302"/>
                <a:gd name="connsiteY16" fmla="*/ 175565 h 241401"/>
                <a:gd name="connsiteX17" fmla="*/ 226771 w 819302"/>
                <a:gd name="connsiteY17" fmla="*/ 212141 h 241401"/>
                <a:gd name="connsiteX18" fmla="*/ 212140 w 819302"/>
                <a:gd name="connsiteY18" fmla="*/ 226771 h 241401"/>
                <a:gd name="connsiteX19" fmla="*/ 190195 w 819302"/>
                <a:gd name="connsiteY19" fmla="*/ 241401 h 241401"/>
                <a:gd name="connsiteX20" fmla="*/ 138988 w 819302"/>
                <a:gd name="connsiteY20" fmla="*/ 234086 h 241401"/>
                <a:gd name="connsiteX21" fmla="*/ 65836 w 819302"/>
                <a:gd name="connsiteY21" fmla="*/ 219456 h 241401"/>
                <a:gd name="connsiteX22" fmla="*/ 0 w 819302"/>
                <a:gd name="connsiteY22" fmla="*/ 219456 h 241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19302" h="241401">
                  <a:moveTo>
                    <a:pt x="819302" y="0"/>
                  </a:moveTo>
                  <a:cubicBezTo>
                    <a:pt x="799908" y="19394"/>
                    <a:pt x="779576" y="45465"/>
                    <a:pt x="753465" y="58521"/>
                  </a:cubicBezTo>
                  <a:cubicBezTo>
                    <a:pt x="746568" y="61969"/>
                    <a:pt x="738835" y="63398"/>
                    <a:pt x="731520" y="65837"/>
                  </a:cubicBezTo>
                  <a:cubicBezTo>
                    <a:pt x="726643" y="70714"/>
                    <a:pt x="723733" y="79612"/>
                    <a:pt x="716889" y="80467"/>
                  </a:cubicBezTo>
                  <a:cubicBezTo>
                    <a:pt x="690382" y="83780"/>
                    <a:pt x="669894" y="74223"/>
                    <a:pt x="651052" y="58521"/>
                  </a:cubicBezTo>
                  <a:cubicBezTo>
                    <a:pt x="643105" y="51898"/>
                    <a:pt x="637715" y="42314"/>
                    <a:pt x="629107" y="36576"/>
                  </a:cubicBezTo>
                  <a:cubicBezTo>
                    <a:pt x="622691" y="32299"/>
                    <a:pt x="614476" y="31699"/>
                    <a:pt x="607161" y="29261"/>
                  </a:cubicBezTo>
                  <a:cubicBezTo>
                    <a:pt x="587654" y="34138"/>
                    <a:pt x="566945" y="35571"/>
                    <a:pt x="548640" y="43891"/>
                  </a:cubicBezTo>
                  <a:cubicBezTo>
                    <a:pt x="496559" y="67564"/>
                    <a:pt x="548362" y="58799"/>
                    <a:pt x="519379" y="87782"/>
                  </a:cubicBezTo>
                  <a:cubicBezTo>
                    <a:pt x="511668" y="95493"/>
                    <a:pt x="498992" y="96075"/>
                    <a:pt x="490118" y="102413"/>
                  </a:cubicBezTo>
                  <a:cubicBezTo>
                    <a:pt x="481700" y="108426"/>
                    <a:pt x="476119" y="117735"/>
                    <a:pt x="468172" y="124358"/>
                  </a:cubicBezTo>
                  <a:cubicBezTo>
                    <a:pt x="461418" y="129986"/>
                    <a:pt x="453092" y="133497"/>
                    <a:pt x="446227" y="138989"/>
                  </a:cubicBezTo>
                  <a:cubicBezTo>
                    <a:pt x="410019" y="167955"/>
                    <a:pt x="455001" y="137530"/>
                    <a:pt x="416966" y="175565"/>
                  </a:cubicBezTo>
                  <a:cubicBezTo>
                    <a:pt x="410749" y="181782"/>
                    <a:pt x="402335" y="185318"/>
                    <a:pt x="395020" y="190195"/>
                  </a:cubicBezTo>
                  <a:cubicBezTo>
                    <a:pt x="377951" y="187757"/>
                    <a:pt x="360448" y="187417"/>
                    <a:pt x="343814" y="182880"/>
                  </a:cubicBezTo>
                  <a:cubicBezTo>
                    <a:pt x="333293" y="180011"/>
                    <a:pt x="325413" y="169236"/>
                    <a:pt x="314553" y="168249"/>
                  </a:cubicBezTo>
                  <a:cubicBezTo>
                    <a:pt x="297382" y="166688"/>
                    <a:pt x="280416" y="173126"/>
                    <a:pt x="263347" y="175565"/>
                  </a:cubicBezTo>
                  <a:lnTo>
                    <a:pt x="226771" y="212141"/>
                  </a:lnTo>
                  <a:cubicBezTo>
                    <a:pt x="221894" y="217018"/>
                    <a:pt x="217879" y="222945"/>
                    <a:pt x="212140" y="226771"/>
                  </a:cubicBezTo>
                  <a:lnTo>
                    <a:pt x="190195" y="241401"/>
                  </a:lnTo>
                  <a:cubicBezTo>
                    <a:pt x="173126" y="238963"/>
                    <a:pt x="155895" y="237467"/>
                    <a:pt x="138988" y="234086"/>
                  </a:cubicBezTo>
                  <a:cubicBezTo>
                    <a:pt x="78919" y="222072"/>
                    <a:pt x="173350" y="226175"/>
                    <a:pt x="65836" y="219456"/>
                  </a:cubicBezTo>
                  <a:cubicBezTo>
                    <a:pt x="43933" y="218087"/>
                    <a:pt x="21945" y="219456"/>
                    <a:pt x="0" y="219456"/>
                  </a:cubicBezTo>
                </a:path>
              </a:pathLst>
            </a:cu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9" name="Forma livre 68"/>
            <p:cNvSpPr/>
            <p:nvPr/>
          </p:nvSpPr>
          <p:spPr>
            <a:xfrm>
              <a:off x="1016423" y="6217187"/>
              <a:ext cx="797357" cy="219456"/>
            </a:xfrm>
            <a:custGeom>
              <a:avLst/>
              <a:gdLst>
                <a:gd name="connsiteX0" fmla="*/ 797357 w 797357"/>
                <a:gd name="connsiteY0" fmla="*/ 65837 h 219456"/>
                <a:gd name="connsiteX1" fmla="*/ 731520 w 797357"/>
                <a:gd name="connsiteY1" fmla="*/ 14631 h 219456"/>
                <a:gd name="connsiteX2" fmla="*/ 687629 w 797357"/>
                <a:gd name="connsiteY2" fmla="*/ 0 h 219456"/>
                <a:gd name="connsiteX3" fmla="*/ 643738 w 797357"/>
                <a:gd name="connsiteY3" fmla="*/ 7315 h 219456"/>
                <a:gd name="connsiteX4" fmla="*/ 577901 w 797357"/>
                <a:gd name="connsiteY4" fmla="*/ 65837 h 219456"/>
                <a:gd name="connsiteX5" fmla="*/ 563271 w 797357"/>
                <a:gd name="connsiteY5" fmla="*/ 87783 h 219456"/>
                <a:gd name="connsiteX6" fmla="*/ 541325 w 797357"/>
                <a:gd name="connsiteY6" fmla="*/ 102413 h 219456"/>
                <a:gd name="connsiteX7" fmla="*/ 519379 w 797357"/>
                <a:gd name="connsiteY7" fmla="*/ 124359 h 219456"/>
                <a:gd name="connsiteX8" fmla="*/ 497434 w 797357"/>
                <a:gd name="connsiteY8" fmla="*/ 138989 h 219456"/>
                <a:gd name="connsiteX9" fmla="*/ 475488 w 797357"/>
                <a:gd name="connsiteY9" fmla="*/ 160935 h 219456"/>
                <a:gd name="connsiteX10" fmla="*/ 438912 w 797357"/>
                <a:gd name="connsiteY10" fmla="*/ 190195 h 219456"/>
                <a:gd name="connsiteX11" fmla="*/ 351130 w 797357"/>
                <a:gd name="connsiteY11" fmla="*/ 168250 h 219456"/>
                <a:gd name="connsiteX12" fmla="*/ 307239 w 797357"/>
                <a:gd name="connsiteY12" fmla="*/ 153619 h 219456"/>
                <a:gd name="connsiteX13" fmla="*/ 256032 w 797357"/>
                <a:gd name="connsiteY13" fmla="*/ 168250 h 219456"/>
                <a:gd name="connsiteX14" fmla="*/ 241402 w 797357"/>
                <a:gd name="connsiteY14" fmla="*/ 190195 h 219456"/>
                <a:gd name="connsiteX15" fmla="*/ 197511 w 797357"/>
                <a:gd name="connsiteY15" fmla="*/ 212141 h 219456"/>
                <a:gd name="connsiteX16" fmla="*/ 168250 w 797357"/>
                <a:gd name="connsiteY16" fmla="*/ 219456 h 219456"/>
                <a:gd name="connsiteX17" fmla="*/ 131674 w 797357"/>
                <a:gd name="connsiteY17" fmla="*/ 212141 h 219456"/>
                <a:gd name="connsiteX18" fmla="*/ 87783 w 797357"/>
                <a:gd name="connsiteY18" fmla="*/ 197511 h 219456"/>
                <a:gd name="connsiteX19" fmla="*/ 65837 w 797357"/>
                <a:gd name="connsiteY19" fmla="*/ 190195 h 219456"/>
                <a:gd name="connsiteX20" fmla="*/ 29261 w 797357"/>
                <a:gd name="connsiteY20" fmla="*/ 182880 h 219456"/>
                <a:gd name="connsiteX21" fmla="*/ 0 w 797357"/>
                <a:gd name="connsiteY21" fmla="*/ 182880 h 219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97357" h="219456">
                  <a:moveTo>
                    <a:pt x="797357" y="65837"/>
                  </a:moveTo>
                  <a:cubicBezTo>
                    <a:pt x="778421" y="46901"/>
                    <a:pt x="757771" y="23382"/>
                    <a:pt x="731520" y="14631"/>
                  </a:cubicBezTo>
                  <a:lnTo>
                    <a:pt x="687629" y="0"/>
                  </a:lnTo>
                  <a:cubicBezTo>
                    <a:pt x="672999" y="2438"/>
                    <a:pt x="657809" y="2625"/>
                    <a:pt x="643738" y="7315"/>
                  </a:cubicBezTo>
                  <a:cubicBezTo>
                    <a:pt x="624891" y="13597"/>
                    <a:pt x="580202" y="62386"/>
                    <a:pt x="577901" y="65837"/>
                  </a:cubicBezTo>
                  <a:cubicBezTo>
                    <a:pt x="573024" y="73152"/>
                    <a:pt x="569488" y="81566"/>
                    <a:pt x="563271" y="87783"/>
                  </a:cubicBezTo>
                  <a:cubicBezTo>
                    <a:pt x="557054" y="94000"/>
                    <a:pt x="548079" y="96785"/>
                    <a:pt x="541325" y="102413"/>
                  </a:cubicBezTo>
                  <a:cubicBezTo>
                    <a:pt x="533377" y="109036"/>
                    <a:pt x="527327" y="117736"/>
                    <a:pt x="519379" y="124359"/>
                  </a:cubicBezTo>
                  <a:cubicBezTo>
                    <a:pt x="512625" y="129987"/>
                    <a:pt x="504188" y="133361"/>
                    <a:pt x="497434" y="138989"/>
                  </a:cubicBezTo>
                  <a:cubicBezTo>
                    <a:pt x="489486" y="145612"/>
                    <a:pt x="483436" y="154312"/>
                    <a:pt x="475488" y="160935"/>
                  </a:cubicBezTo>
                  <a:cubicBezTo>
                    <a:pt x="420108" y="207085"/>
                    <a:pt x="481487" y="147623"/>
                    <a:pt x="438912" y="190195"/>
                  </a:cubicBezTo>
                  <a:cubicBezTo>
                    <a:pt x="296835" y="174409"/>
                    <a:pt x="418323" y="198114"/>
                    <a:pt x="351130" y="168250"/>
                  </a:cubicBezTo>
                  <a:cubicBezTo>
                    <a:pt x="337037" y="161987"/>
                    <a:pt x="307239" y="153619"/>
                    <a:pt x="307239" y="153619"/>
                  </a:cubicBezTo>
                  <a:cubicBezTo>
                    <a:pt x="305330" y="154096"/>
                    <a:pt x="260800" y="164435"/>
                    <a:pt x="256032" y="168250"/>
                  </a:cubicBezTo>
                  <a:cubicBezTo>
                    <a:pt x="249167" y="173742"/>
                    <a:pt x="247619" y="183978"/>
                    <a:pt x="241402" y="190195"/>
                  </a:cubicBezTo>
                  <a:cubicBezTo>
                    <a:pt x="228578" y="203019"/>
                    <a:pt x="214171" y="207381"/>
                    <a:pt x="197511" y="212141"/>
                  </a:cubicBezTo>
                  <a:cubicBezTo>
                    <a:pt x="187844" y="214903"/>
                    <a:pt x="178004" y="217018"/>
                    <a:pt x="168250" y="219456"/>
                  </a:cubicBezTo>
                  <a:cubicBezTo>
                    <a:pt x="156058" y="217018"/>
                    <a:pt x="143669" y="215412"/>
                    <a:pt x="131674" y="212141"/>
                  </a:cubicBezTo>
                  <a:cubicBezTo>
                    <a:pt x="116796" y="208083"/>
                    <a:pt x="102413" y="202388"/>
                    <a:pt x="87783" y="197511"/>
                  </a:cubicBezTo>
                  <a:cubicBezTo>
                    <a:pt x="80468" y="195072"/>
                    <a:pt x="73398" y="191707"/>
                    <a:pt x="65837" y="190195"/>
                  </a:cubicBezTo>
                  <a:cubicBezTo>
                    <a:pt x="53645" y="187757"/>
                    <a:pt x="41618" y="184253"/>
                    <a:pt x="29261" y="182880"/>
                  </a:cubicBezTo>
                  <a:cubicBezTo>
                    <a:pt x="19567" y="181803"/>
                    <a:pt x="9754" y="182880"/>
                    <a:pt x="0" y="182880"/>
                  </a:cubicBezTo>
                </a:path>
              </a:pathLst>
            </a:cu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0" name="Forma livre 69"/>
            <p:cNvSpPr/>
            <p:nvPr/>
          </p:nvSpPr>
          <p:spPr>
            <a:xfrm>
              <a:off x="1901562" y="6326445"/>
              <a:ext cx="492148" cy="285763"/>
            </a:xfrm>
            <a:custGeom>
              <a:avLst/>
              <a:gdLst>
                <a:gd name="connsiteX0" fmla="*/ 0 w 492148"/>
                <a:gd name="connsiteY0" fmla="*/ 15101 h 285763"/>
                <a:gd name="connsiteX1" fmla="*/ 175565 w 492148"/>
                <a:gd name="connsiteY1" fmla="*/ 15101 h 285763"/>
                <a:gd name="connsiteX2" fmla="*/ 190196 w 492148"/>
                <a:gd name="connsiteY2" fmla="*/ 29731 h 285763"/>
                <a:gd name="connsiteX3" fmla="*/ 226772 w 492148"/>
                <a:gd name="connsiteY3" fmla="*/ 58992 h 285763"/>
                <a:gd name="connsiteX4" fmla="*/ 241402 w 492148"/>
                <a:gd name="connsiteY4" fmla="*/ 80937 h 285763"/>
                <a:gd name="connsiteX5" fmla="*/ 270663 w 492148"/>
                <a:gd name="connsiteY5" fmla="*/ 110198 h 285763"/>
                <a:gd name="connsiteX6" fmla="*/ 285293 w 492148"/>
                <a:gd name="connsiteY6" fmla="*/ 132144 h 285763"/>
                <a:gd name="connsiteX7" fmla="*/ 307239 w 492148"/>
                <a:gd name="connsiteY7" fmla="*/ 146774 h 285763"/>
                <a:gd name="connsiteX8" fmla="*/ 358445 w 492148"/>
                <a:gd name="connsiteY8" fmla="*/ 183350 h 285763"/>
                <a:gd name="connsiteX9" fmla="*/ 402336 w 492148"/>
                <a:gd name="connsiteY9" fmla="*/ 212611 h 285763"/>
                <a:gd name="connsiteX10" fmla="*/ 431597 w 492148"/>
                <a:gd name="connsiteY10" fmla="*/ 241872 h 285763"/>
                <a:gd name="connsiteX11" fmla="*/ 446228 w 492148"/>
                <a:gd name="connsiteY11" fmla="*/ 256502 h 285763"/>
                <a:gd name="connsiteX12" fmla="*/ 468173 w 492148"/>
                <a:gd name="connsiteY12" fmla="*/ 271133 h 285763"/>
                <a:gd name="connsiteX13" fmla="*/ 490119 w 492148"/>
                <a:gd name="connsiteY13" fmla="*/ 278448 h 285763"/>
                <a:gd name="connsiteX14" fmla="*/ 490119 w 492148"/>
                <a:gd name="connsiteY14" fmla="*/ 285763 h 28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92148" h="285763">
                  <a:moveTo>
                    <a:pt x="0" y="15101"/>
                  </a:moveTo>
                  <a:cubicBezTo>
                    <a:pt x="43260" y="12397"/>
                    <a:pt x="125228" y="0"/>
                    <a:pt x="175565" y="15101"/>
                  </a:cubicBezTo>
                  <a:cubicBezTo>
                    <a:pt x="182171" y="17083"/>
                    <a:pt x="184810" y="25423"/>
                    <a:pt x="190196" y="29731"/>
                  </a:cubicBezTo>
                  <a:cubicBezTo>
                    <a:pt x="211319" y="46629"/>
                    <a:pt x="211072" y="39367"/>
                    <a:pt x="226772" y="58992"/>
                  </a:cubicBezTo>
                  <a:cubicBezTo>
                    <a:pt x="232264" y="65857"/>
                    <a:pt x="235681" y="74262"/>
                    <a:pt x="241402" y="80937"/>
                  </a:cubicBezTo>
                  <a:cubicBezTo>
                    <a:pt x="250379" y="91410"/>
                    <a:pt x="263012" y="98721"/>
                    <a:pt x="270663" y="110198"/>
                  </a:cubicBezTo>
                  <a:cubicBezTo>
                    <a:pt x="275540" y="117513"/>
                    <a:pt x="279076" y="125927"/>
                    <a:pt x="285293" y="132144"/>
                  </a:cubicBezTo>
                  <a:cubicBezTo>
                    <a:pt x="291510" y="138361"/>
                    <a:pt x="300564" y="141052"/>
                    <a:pt x="307239" y="146774"/>
                  </a:cubicBezTo>
                  <a:cubicBezTo>
                    <a:pt x="351421" y="184643"/>
                    <a:pt x="318121" y="169909"/>
                    <a:pt x="358445" y="183350"/>
                  </a:cubicBezTo>
                  <a:cubicBezTo>
                    <a:pt x="403196" y="228101"/>
                    <a:pt x="331477" y="159466"/>
                    <a:pt x="402336" y="212611"/>
                  </a:cubicBezTo>
                  <a:cubicBezTo>
                    <a:pt x="413371" y="220887"/>
                    <a:pt x="421843" y="232118"/>
                    <a:pt x="431597" y="241872"/>
                  </a:cubicBezTo>
                  <a:cubicBezTo>
                    <a:pt x="436474" y="246749"/>
                    <a:pt x="440490" y="252676"/>
                    <a:pt x="446228" y="256502"/>
                  </a:cubicBezTo>
                  <a:cubicBezTo>
                    <a:pt x="453543" y="261379"/>
                    <a:pt x="460309" y="267201"/>
                    <a:pt x="468173" y="271133"/>
                  </a:cubicBezTo>
                  <a:cubicBezTo>
                    <a:pt x="475070" y="274582"/>
                    <a:pt x="483703" y="274171"/>
                    <a:pt x="490119" y="278448"/>
                  </a:cubicBezTo>
                  <a:cubicBezTo>
                    <a:pt x="492148" y="279801"/>
                    <a:pt x="490119" y="283325"/>
                    <a:pt x="490119" y="285763"/>
                  </a:cubicBezTo>
                </a:path>
              </a:pathLst>
            </a:cu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1" name="Forma livre 70"/>
            <p:cNvSpPr/>
            <p:nvPr/>
          </p:nvSpPr>
          <p:spPr>
            <a:xfrm>
              <a:off x="1491911" y="6458589"/>
              <a:ext cx="351130" cy="168249"/>
            </a:xfrm>
            <a:custGeom>
              <a:avLst/>
              <a:gdLst>
                <a:gd name="connsiteX0" fmla="*/ 351130 w 351130"/>
                <a:gd name="connsiteY0" fmla="*/ 0 h 168249"/>
                <a:gd name="connsiteX1" fmla="*/ 321869 w 351130"/>
                <a:gd name="connsiteY1" fmla="*/ 21945 h 168249"/>
                <a:gd name="connsiteX2" fmla="*/ 299923 w 351130"/>
                <a:gd name="connsiteY2" fmla="*/ 36576 h 168249"/>
                <a:gd name="connsiteX3" fmla="*/ 285293 w 351130"/>
                <a:gd name="connsiteY3" fmla="*/ 58521 h 168249"/>
                <a:gd name="connsiteX4" fmla="*/ 241402 w 351130"/>
                <a:gd name="connsiteY4" fmla="*/ 87782 h 168249"/>
                <a:gd name="connsiteX5" fmla="*/ 226771 w 351130"/>
                <a:gd name="connsiteY5" fmla="*/ 102413 h 168249"/>
                <a:gd name="connsiteX6" fmla="*/ 153619 w 351130"/>
                <a:gd name="connsiteY6" fmla="*/ 95097 h 168249"/>
                <a:gd name="connsiteX7" fmla="*/ 131674 w 351130"/>
                <a:gd name="connsiteY7" fmla="*/ 87782 h 168249"/>
                <a:gd name="connsiteX8" fmla="*/ 87783 w 351130"/>
                <a:gd name="connsiteY8" fmla="*/ 95097 h 168249"/>
                <a:gd name="connsiteX9" fmla="*/ 73152 w 351130"/>
                <a:gd name="connsiteY9" fmla="*/ 109728 h 168249"/>
                <a:gd name="connsiteX10" fmla="*/ 51207 w 351130"/>
                <a:gd name="connsiteY10" fmla="*/ 124358 h 168249"/>
                <a:gd name="connsiteX11" fmla="*/ 36576 w 351130"/>
                <a:gd name="connsiteY11" fmla="*/ 146304 h 168249"/>
                <a:gd name="connsiteX12" fmla="*/ 0 w 351130"/>
                <a:gd name="connsiteY12" fmla="*/ 168249 h 168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1130" h="168249">
                  <a:moveTo>
                    <a:pt x="351130" y="0"/>
                  </a:moveTo>
                  <a:cubicBezTo>
                    <a:pt x="341376" y="7315"/>
                    <a:pt x="331790" y="14859"/>
                    <a:pt x="321869" y="21945"/>
                  </a:cubicBezTo>
                  <a:cubicBezTo>
                    <a:pt x="314715" y="27055"/>
                    <a:pt x="306140" y="30359"/>
                    <a:pt x="299923" y="36576"/>
                  </a:cubicBezTo>
                  <a:cubicBezTo>
                    <a:pt x="293706" y="42793"/>
                    <a:pt x="291909" y="52732"/>
                    <a:pt x="285293" y="58521"/>
                  </a:cubicBezTo>
                  <a:cubicBezTo>
                    <a:pt x="272060" y="70100"/>
                    <a:pt x="253835" y="75349"/>
                    <a:pt x="241402" y="87782"/>
                  </a:cubicBezTo>
                  <a:lnTo>
                    <a:pt x="226771" y="102413"/>
                  </a:lnTo>
                  <a:cubicBezTo>
                    <a:pt x="202387" y="99974"/>
                    <a:pt x="177840" y="98823"/>
                    <a:pt x="153619" y="95097"/>
                  </a:cubicBezTo>
                  <a:cubicBezTo>
                    <a:pt x="145998" y="93924"/>
                    <a:pt x="139385" y="87782"/>
                    <a:pt x="131674" y="87782"/>
                  </a:cubicBezTo>
                  <a:cubicBezTo>
                    <a:pt x="116842" y="87782"/>
                    <a:pt x="102413" y="92659"/>
                    <a:pt x="87783" y="95097"/>
                  </a:cubicBezTo>
                  <a:cubicBezTo>
                    <a:pt x="82906" y="99974"/>
                    <a:pt x="78538" y="105419"/>
                    <a:pt x="73152" y="109728"/>
                  </a:cubicBezTo>
                  <a:cubicBezTo>
                    <a:pt x="66287" y="115220"/>
                    <a:pt x="57424" y="118141"/>
                    <a:pt x="51207" y="124358"/>
                  </a:cubicBezTo>
                  <a:cubicBezTo>
                    <a:pt x="44990" y="130575"/>
                    <a:pt x="42793" y="140087"/>
                    <a:pt x="36576" y="146304"/>
                  </a:cubicBezTo>
                  <a:cubicBezTo>
                    <a:pt x="27748" y="155132"/>
                    <a:pt x="11546" y="162477"/>
                    <a:pt x="0" y="168249"/>
                  </a:cubicBezTo>
                </a:path>
              </a:pathLst>
            </a:cu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2" name="Forma livre 71"/>
            <p:cNvSpPr/>
            <p:nvPr/>
          </p:nvSpPr>
          <p:spPr>
            <a:xfrm>
              <a:off x="1857671" y="5478352"/>
              <a:ext cx="636423" cy="292608"/>
            </a:xfrm>
            <a:custGeom>
              <a:avLst/>
              <a:gdLst>
                <a:gd name="connsiteX0" fmla="*/ 0 w 636423"/>
                <a:gd name="connsiteY0" fmla="*/ 0 h 292608"/>
                <a:gd name="connsiteX1" fmla="*/ 73152 w 636423"/>
                <a:gd name="connsiteY1" fmla="*/ 7315 h 292608"/>
                <a:gd name="connsiteX2" fmla="*/ 109728 w 636423"/>
                <a:gd name="connsiteY2" fmla="*/ 43891 h 292608"/>
                <a:gd name="connsiteX3" fmla="*/ 124359 w 636423"/>
                <a:gd name="connsiteY3" fmla="*/ 58522 h 292608"/>
                <a:gd name="connsiteX4" fmla="*/ 153619 w 636423"/>
                <a:gd name="connsiteY4" fmla="*/ 95098 h 292608"/>
                <a:gd name="connsiteX5" fmla="*/ 270663 w 636423"/>
                <a:gd name="connsiteY5" fmla="*/ 87782 h 292608"/>
                <a:gd name="connsiteX6" fmla="*/ 285293 w 636423"/>
                <a:gd name="connsiteY6" fmla="*/ 102413 h 292608"/>
                <a:gd name="connsiteX7" fmla="*/ 446227 w 636423"/>
                <a:gd name="connsiteY7" fmla="*/ 124358 h 292608"/>
                <a:gd name="connsiteX8" fmla="*/ 475488 w 636423"/>
                <a:gd name="connsiteY8" fmla="*/ 160934 h 292608"/>
                <a:gd name="connsiteX9" fmla="*/ 497434 w 636423"/>
                <a:gd name="connsiteY9" fmla="*/ 182880 h 292608"/>
                <a:gd name="connsiteX10" fmla="*/ 512064 w 636423"/>
                <a:gd name="connsiteY10" fmla="*/ 204826 h 292608"/>
                <a:gd name="connsiteX11" fmla="*/ 534010 w 636423"/>
                <a:gd name="connsiteY11" fmla="*/ 219456 h 292608"/>
                <a:gd name="connsiteX12" fmla="*/ 555955 w 636423"/>
                <a:gd name="connsiteY12" fmla="*/ 241402 h 292608"/>
                <a:gd name="connsiteX13" fmla="*/ 621792 w 636423"/>
                <a:gd name="connsiteY13" fmla="*/ 277978 h 292608"/>
                <a:gd name="connsiteX14" fmla="*/ 636423 w 636423"/>
                <a:gd name="connsiteY14" fmla="*/ 292608 h 292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36423" h="292608">
                  <a:moveTo>
                    <a:pt x="0" y="0"/>
                  </a:moveTo>
                  <a:cubicBezTo>
                    <a:pt x="24384" y="2438"/>
                    <a:pt x="49274" y="1805"/>
                    <a:pt x="73152" y="7315"/>
                  </a:cubicBezTo>
                  <a:cubicBezTo>
                    <a:pt x="94684" y="12284"/>
                    <a:pt x="97950" y="29169"/>
                    <a:pt x="109728" y="43891"/>
                  </a:cubicBezTo>
                  <a:cubicBezTo>
                    <a:pt x="114037" y="49277"/>
                    <a:pt x="120050" y="53136"/>
                    <a:pt x="124359" y="58522"/>
                  </a:cubicBezTo>
                  <a:cubicBezTo>
                    <a:pt x="161277" y="104669"/>
                    <a:pt x="118289" y="59766"/>
                    <a:pt x="153619" y="95098"/>
                  </a:cubicBezTo>
                  <a:cubicBezTo>
                    <a:pt x="220759" y="72717"/>
                    <a:pt x="182165" y="78932"/>
                    <a:pt x="270663" y="87782"/>
                  </a:cubicBezTo>
                  <a:cubicBezTo>
                    <a:pt x="275540" y="92659"/>
                    <a:pt x="279124" y="99329"/>
                    <a:pt x="285293" y="102413"/>
                  </a:cubicBezTo>
                  <a:cubicBezTo>
                    <a:pt x="335418" y="127476"/>
                    <a:pt x="391990" y="120968"/>
                    <a:pt x="446227" y="124358"/>
                  </a:cubicBezTo>
                  <a:cubicBezTo>
                    <a:pt x="488794" y="166925"/>
                    <a:pt x="429347" y="105565"/>
                    <a:pt x="475488" y="160934"/>
                  </a:cubicBezTo>
                  <a:cubicBezTo>
                    <a:pt x="482111" y="168882"/>
                    <a:pt x="490811" y="174932"/>
                    <a:pt x="497434" y="182880"/>
                  </a:cubicBezTo>
                  <a:cubicBezTo>
                    <a:pt x="503062" y="189634"/>
                    <a:pt x="505847" y="198609"/>
                    <a:pt x="512064" y="204826"/>
                  </a:cubicBezTo>
                  <a:cubicBezTo>
                    <a:pt x="518281" y="211043"/>
                    <a:pt x="527256" y="213828"/>
                    <a:pt x="534010" y="219456"/>
                  </a:cubicBezTo>
                  <a:cubicBezTo>
                    <a:pt x="541957" y="226079"/>
                    <a:pt x="547789" y="235051"/>
                    <a:pt x="555955" y="241402"/>
                  </a:cubicBezTo>
                  <a:cubicBezTo>
                    <a:pt x="593682" y="270745"/>
                    <a:pt x="588683" y="266940"/>
                    <a:pt x="621792" y="277978"/>
                  </a:cubicBezTo>
                  <a:lnTo>
                    <a:pt x="636423" y="292608"/>
                  </a:lnTo>
                </a:path>
              </a:pathLst>
            </a:cu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3" name="Forma livre 72"/>
            <p:cNvSpPr/>
            <p:nvPr/>
          </p:nvSpPr>
          <p:spPr>
            <a:xfrm>
              <a:off x="935956" y="5478352"/>
              <a:ext cx="768096" cy="244364"/>
            </a:xfrm>
            <a:custGeom>
              <a:avLst/>
              <a:gdLst>
                <a:gd name="connsiteX0" fmla="*/ 768096 w 768096"/>
                <a:gd name="connsiteY0" fmla="*/ 7315 h 244364"/>
                <a:gd name="connsiteX1" fmla="*/ 746150 w 768096"/>
                <a:gd name="connsiteY1" fmla="*/ 0 h 244364"/>
                <a:gd name="connsiteX2" fmla="*/ 687629 w 768096"/>
                <a:gd name="connsiteY2" fmla="*/ 14630 h 244364"/>
                <a:gd name="connsiteX3" fmla="*/ 643738 w 768096"/>
                <a:gd name="connsiteY3" fmla="*/ 43891 h 244364"/>
                <a:gd name="connsiteX4" fmla="*/ 629107 w 768096"/>
                <a:gd name="connsiteY4" fmla="*/ 58522 h 244364"/>
                <a:gd name="connsiteX5" fmla="*/ 577901 w 768096"/>
                <a:gd name="connsiteY5" fmla="*/ 73152 h 244364"/>
                <a:gd name="connsiteX6" fmla="*/ 548640 w 768096"/>
                <a:gd name="connsiteY6" fmla="*/ 102413 h 244364"/>
                <a:gd name="connsiteX7" fmla="*/ 519379 w 768096"/>
                <a:gd name="connsiteY7" fmla="*/ 131674 h 244364"/>
                <a:gd name="connsiteX8" fmla="*/ 475488 w 768096"/>
                <a:gd name="connsiteY8" fmla="*/ 146304 h 244364"/>
                <a:gd name="connsiteX9" fmla="*/ 416966 w 768096"/>
                <a:gd name="connsiteY9" fmla="*/ 153619 h 244364"/>
                <a:gd name="connsiteX10" fmla="*/ 358445 w 768096"/>
                <a:gd name="connsiteY10" fmla="*/ 168250 h 244364"/>
                <a:gd name="connsiteX11" fmla="*/ 248717 w 768096"/>
                <a:gd name="connsiteY11" fmla="*/ 168250 h 244364"/>
                <a:gd name="connsiteX12" fmla="*/ 226771 w 768096"/>
                <a:gd name="connsiteY12" fmla="*/ 190195 h 244364"/>
                <a:gd name="connsiteX13" fmla="*/ 204826 w 768096"/>
                <a:gd name="connsiteY13" fmla="*/ 204826 h 244364"/>
                <a:gd name="connsiteX14" fmla="*/ 190195 w 768096"/>
                <a:gd name="connsiteY14" fmla="*/ 219456 h 244364"/>
                <a:gd name="connsiteX15" fmla="*/ 146304 w 768096"/>
                <a:gd name="connsiteY15" fmla="*/ 234086 h 244364"/>
                <a:gd name="connsiteX16" fmla="*/ 0 w 768096"/>
                <a:gd name="connsiteY16" fmla="*/ 241402 h 244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8096" h="244364">
                  <a:moveTo>
                    <a:pt x="768096" y="7315"/>
                  </a:moveTo>
                  <a:cubicBezTo>
                    <a:pt x="760781" y="4877"/>
                    <a:pt x="753861" y="0"/>
                    <a:pt x="746150" y="0"/>
                  </a:cubicBezTo>
                  <a:cubicBezTo>
                    <a:pt x="728494" y="0"/>
                    <a:pt x="704947" y="8857"/>
                    <a:pt x="687629" y="14630"/>
                  </a:cubicBezTo>
                  <a:cubicBezTo>
                    <a:pt x="672999" y="24384"/>
                    <a:pt x="656171" y="31458"/>
                    <a:pt x="643738" y="43891"/>
                  </a:cubicBezTo>
                  <a:cubicBezTo>
                    <a:pt x="638861" y="48768"/>
                    <a:pt x="635021" y="54973"/>
                    <a:pt x="629107" y="58522"/>
                  </a:cubicBezTo>
                  <a:cubicBezTo>
                    <a:pt x="621611" y="63020"/>
                    <a:pt x="583367" y="71786"/>
                    <a:pt x="577901" y="73152"/>
                  </a:cubicBezTo>
                  <a:lnTo>
                    <a:pt x="548640" y="102413"/>
                  </a:lnTo>
                  <a:cubicBezTo>
                    <a:pt x="538886" y="112167"/>
                    <a:pt x="532465" y="127312"/>
                    <a:pt x="519379" y="131674"/>
                  </a:cubicBezTo>
                  <a:lnTo>
                    <a:pt x="475488" y="146304"/>
                  </a:lnTo>
                  <a:cubicBezTo>
                    <a:pt x="437387" y="133604"/>
                    <a:pt x="466999" y="138224"/>
                    <a:pt x="416966" y="153619"/>
                  </a:cubicBezTo>
                  <a:cubicBezTo>
                    <a:pt x="397748" y="159532"/>
                    <a:pt x="358445" y="168250"/>
                    <a:pt x="358445" y="168250"/>
                  </a:cubicBezTo>
                  <a:cubicBezTo>
                    <a:pt x="332641" y="165669"/>
                    <a:pt x="279023" y="153097"/>
                    <a:pt x="248717" y="168250"/>
                  </a:cubicBezTo>
                  <a:cubicBezTo>
                    <a:pt x="239464" y="172877"/>
                    <a:pt x="234718" y="183572"/>
                    <a:pt x="226771" y="190195"/>
                  </a:cubicBezTo>
                  <a:cubicBezTo>
                    <a:pt x="220017" y="195823"/>
                    <a:pt x="211691" y="199334"/>
                    <a:pt x="204826" y="204826"/>
                  </a:cubicBezTo>
                  <a:cubicBezTo>
                    <a:pt x="199440" y="209134"/>
                    <a:pt x="196364" y="216372"/>
                    <a:pt x="190195" y="219456"/>
                  </a:cubicBezTo>
                  <a:cubicBezTo>
                    <a:pt x="176401" y="226353"/>
                    <a:pt x="161631" y="232383"/>
                    <a:pt x="146304" y="234086"/>
                  </a:cubicBezTo>
                  <a:cubicBezTo>
                    <a:pt x="53809" y="244364"/>
                    <a:pt x="102548" y="241402"/>
                    <a:pt x="0" y="241402"/>
                  </a:cubicBezTo>
                </a:path>
              </a:pathLst>
            </a:cu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4" name="Forma livre 73"/>
            <p:cNvSpPr/>
            <p:nvPr/>
          </p:nvSpPr>
          <p:spPr>
            <a:xfrm>
              <a:off x="1858307" y="5641042"/>
              <a:ext cx="858741" cy="224230"/>
            </a:xfrm>
            <a:custGeom>
              <a:avLst/>
              <a:gdLst>
                <a:gd name="connsiteX0" fmla="*/ 0 w 858741"/>
                <a:gd name="connsiteY0" fmla="*/ 31322 h 224230"/>
                <a:gd name="connsiteX1" fmla="*/ 23854 w 858741"/>
                <a:gd name="connsiteY1" fmla="*/ 15419 h 224230"/>
                <a:gd name="connsiteX2" fmla="*/ 103367 w 858741"/>
                <a:gd name="connsiteY2" fmla="*/ 15419 h 224230"/>
                <a:gd name="connsiteX3" fmla="*/ 127221 w 858741"/>
                <a:gd name="connsiteY3" fmla="*/ 23371 h 224230"/>
                <a:gd name="connsiteX4" fmla="*/ 174929 w 858741"/>
                <a:gd name="connsiteY4" fmla="*/ 63127 h 224230"/>
                <a:gd name="connsiteX5" fmla="*/ 190832 w 858741"/>
                <a:gd name="connsiteY5" fmla="*/ 86981 h 224230"/>
                <a:gd name="connsiteX6" fmla="*/ 238539 w 858741"/>
                <a:gd name="connsiteY6" fmla="*/ 118786 h 224230"/>
                <a:gd name="connsiteX7" fmla="*/ 437322 w 858741"/>
                <a:gd name="connsiteY7" fmla="*/ 118786 h 224230"/>
                <a:gd name="connsiteX8" fmla="*/ 461176 w 858741"/>
                <a:gd name="connsiteY8" fmla="*/ 150591 h 224230"/>
                <a:gd name="connsiteX9" fmla="*/ 485030 w 858741"/>
                <a:gd name="connsiteY9" fmla="*/ 158543 h 224230"/>
                <a:gd name="connsiteX10" fmla="*/ 532738 w 858741"/>
                <a:gd name="connsiteY10" fmla="*/ 190348 h 224230"/>
                <a:gd name="connsiteX11" fmla="*/ 580446 w 858741"/>
                <a:gd name="connsiteY11" fmla="*/ 206251 h 224230"/>
                <a:gd name="connsiteX12" fmla="*/ 604299 w 858741"/>
                <a:gd name="connsiteY12" fmla="*/ 198299 h 224230"/>
                <a:gd name="connsiteX13" fmla="*/ 636105 w 858741"/>
                <a:gd name="connsiteY13" fmla="*/ 190348 h 224230"/>
                <a:gd name="connsiteX14" fmla="*/ 659959 w 858741"/>
                <a:gd name="connsiteY14" fmla="*/ 166494 h 224230"/>
                <a:gd name="connsiteX15" fmla="*/ 707666 w 858741"/>
                <a:gd name="connsiteY15" fmla="*/ 174445 h 224230"/>
                <a:gd name="connsiteX16" fmla="*/ 723569 w 858741"/>
                <a:gd name="connsiteY16" fmla="*/ 198299 h 224230"/>
                <a:gd name="connsiteX17" fmla="*/ 771277 w 858741"/>
                <a:gd name="connsiteY17" fmla="*/ 222153 h 224230"/>
                <a:gd name="connsiteX18" fmla="*/ 858741 w 858741"/>
                <a:gd name="connsiteY18" fmla="*/ 222153 h 224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58741" h="224230">
                  <a:moveTo>
                    <a:pt x="0" y="31322"/>
                  </a:moveTo>
                  <a:cubicBezTo>
                    <a:pt x="7951" y="26021"/>
                    <a:pt x="15307" y="19693"/>
                    <a:pt x="23854" y="15419"/>
                  </a:cubicBezTo>
                  <a:cubicBezTo>
                    <a:pt x="54693" y="0"/>
                    <a:pt x="63549" y="9731"/>
                    <a:pt x="103367" y="15419"/>
                  </a:cubicBezTo>
                  <a:cubicBezTo>
                    <a:pt x="111318" y="18070"/>
                    <a:pt x="119724" y="19623"/>
                    <a:pt x="127221" y="23371"/>
                  </a:cubicBezTo>
                  <a:cubicBezTo>
                    <a:pt x="145093" y="32307"/>
                    <a:pt x="162367" y="48052"/>
                    <a:pt x="174929" y="63127"/>
                  </a:cubicBezTo>
                  <a:cubicBezTo>
                    <a:pt x="181047" y="70468"/>
                    <a:pt x="183640" y="80688"/>
                    <a:pt x="190832" y="86981"/>
                  </a:cubicBezTo>
                  <a:cubicBezTo>
                    <a:pt x="205215" y="99567"/>
                    <a:pt x="238539" y="118786"/>
                    <a:pt x="238539" y="118786"/>
                  </a:cubicBezTo>
                  <a:cubicBezTo>
                    <a:pt x="288047" y="114978"/>
                    <a:pt x="386599" y="101879"/>
                    <a:pt x="437322" y="118786"/>
                  </a:cubicBezTo>
                  <a:cubicBezTo>
                    <a:pt x="449894" y="122977"/>
                    <a:pt x="450995" y="142107"/>
                    <a:pt x="461176" y="150591"/>
                  </a:cubicBezTo>
                  <a:cubicBezTo>
                    <a:pt x="467615" y="155957"/>
                    <a:pt x="477079" y="155892"/>
                    <a:pt x="485030" y="158543"/>
                  </a:cubicBezTo>
                  <a:cubicBezTo>
                    <a:pt x="508491" y="193736"/>
                    <a:pt x="489949" y="177511"/>
                    <a:pt x="532738" y="190348"/>
                  </a:cubicBezTo>
                  <a:cubicBezTo>
                    <a:pt x="548794" y="195165"/>
                    <a:pt x="580446" y="206251"/>
                    <a:pt x="580446" y="206251"/>
                  </a:cubicBezTo>
                  <a:cubicBezTo>
                    <a:pt x="588397" y="203600"/>
                    <a:pt x="596240" y="200602"/>
                    <a:pt x="604299" y="198299"/>
                  </a:cubicBezTo>
                  <a:cubicBezTo>
                    <a:pt x="614807" y="195297"/>
                    <a:pt x="626617" y="195770"/>
                    <a:pt x="636105" y="190348"/>
                  </a:cubicBezTo>
                  <a:cubicBezTo>
                    <a:pt x="645868" y="184769"/>
                    <a:pt x="652008" y="174445"/>
                    <a:pt x="659959" y="166494"/>
                  </a:cubicBezTo>
                  <a:cubicBezTo>
                    <a:pt x="675861" y="169144"/>
                    <a:pt x="693246" y="167235"/>
                    <a:pt x="707666" y="174445"/>
                  </a:cubicBezTo>
                  <a:cubicBezTo>
                    <a:pt x="716213" y="178719"/>
                    <a:pt x="716812" y="191542"/>
                    <a:pt x="723569" y="198299"/>
                  </a:cubicBezTo>
                  <a:cubicBezTo>
                    <a:pt x="732745" y="207475"/>
                    <a:pt x="757347" y="221158"/>
                    <a:pt x="771277" y="222153"/>
                  </a:cubicBezTo>
                  <a:cubicBezTo>
                    <a:pt x="800358" y="224230"/>
                    <a:pt x="829586" y="222153"/>
                    <a:pt x="858741" y="222153"/>
                  </a:cubicBezTo>
                </a:path>
              </a:pathLst>
            </a:cu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5" name="Forma livre 74"/>
            <p:cNvSpPr/>
            <p:nvPr/>
          </p:nvSpPr>
          <p:spPr>
            <a:xfrm>
              <a:off x="880297" y="5625633"/>
              <a:ext cx="811033" cy="183474"/>
            </a:xfrm>
            <a:custGeom>
              <a:avLst/>
              <a:gdLst>
                <a:gd name="connsiteX0" fmla="*/ 811033 w 811033"/>
                <a:gd name="connsiteY0" fmla="*/ 38780 h 183474"/>
                <a:gd name="connsiteX1" fmla="*/ 787179 w 811033"/>
                <a:gd name="connsiteY1" fmla="*/ 30828 h 183474"/>
                <a:gd name="connsiteX2" fmla="*/ 739471 w 811033"/>
                <a:gd name="connsiteY2" fmla="*/ 6974 h 183474"/>
                <a:gd name="connsiteX3" fmla="*/ 667909 w 811033"/>
                <a:gd name="connsiteY3" fmla="*/ 62633 h 183474"/>
                <a:gd name="connsiteX4" fmla="*/ 644056 w 811033"/>
                <a:gd name="connsiteY4" fmla="*/ 86487 h 183474"/>
                <a:gd name="connsiteX5" fmla="*/ 620202 w 811033"/>
                <a:gd name="connsiteY5" fmla="*/ 94439 h 183474"/>
                <a:gd name="connsiteX6" fmla="*/ 596348 w 811033"/>
                <a:gd name="connsiteY6" fmla="*/ 118293 h 183474"/>
                <a:gd name="connsiteX7" fmla="*/ 477078 w 811033"/>
                <a:gd name="connsiteY7" fmla="*/ 94439 h 183474"/>
                <a:gd name="connsiteX8" fmla="*/ 461176 w 811033"/>
                <a:gd name="connsiteY8" fmla="*/ 70585 h 183474"/>
                <a:gd name="connsiteX9" fmla="*/ 365760 w 811033"/>
                <a:gd name="connsiteY9" fmla="*/ 134195 h 183474"/>
                <a:gd name="connsiteX10" fmla="*/ 341906 w 811033"/>
                <a:gd name="connsiteY10" fmla="*/ 142146 h 183474"/>
                <a:gd name="connsiteX11" fmla="*/ 318052 w 811033"/>
                <a:gd name="connsiteY11" fmla="*/ 158049 h 183474"/>
                <a:gd name="connsiteX12" fmla="*/ 262393 w 811033"/>
                <a:gd name="connsiteY12" fmla="*/ 173952 h 183474"/>
                <a:gd name="connsiteX13" fmla="*/ 127221 w 811033"/>
                <a:gd name="connsiteY13" fmla="*/ 158049 h 183474"/>
                <a:gd name="connsiteX14" fmla="*/ 87464 w 811033"/>
                <a:gd name="connsiteY14" fmla="*/ 166000 h 183474"/>
                <a:gd name="connsiteX15" fmla="*/ 63610 w 811033"/>
                <a:gd name="connsiteY15" fmla="*/ 181903 h 183474"/>
                <a:gd name="connsiteX16" fmla="*/ 39756 w 811033"/>
                <a:gd name="connsiteY16" fmla="*/ 158049 h 183474"/>
                <a:gd name="connsiteX17" fmla="*/ 0 w 811033"/>
                <a:gd name="connsiteY17" fmla="*/ 150098 h 183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1033" h="183474">
                  <a:moveTo>
                    <a:pt x="811033" y="38780"/>
                  </a:moveTo>
                  <a:cubicBezTo>
                    <a:pt x="803082" y="36129"/>
                    <a:pt x="794676" y="34576"/>
                    <a:pt x="787179" y="30828"/>
                  </a:cubicBezTo>
                  <a:cubicBezTo>
                    <a:pt x="725523" y="0"/>
                    <a:pt x="799429" y="26962"/>
                    <a:pt x="739471" y="6974"/>
                  </a:cubicBezTo>
                  <a:cubicBezTo>
                    <a:pt x="694282" y="22038"/>
                    <a:pt x="721542" y="9000"/>
                    <a:pt x="667909" y="62633"/>
                  </a:cubicBezTo>
                  <a:cubicBezTo>
                    <a:pt x="659958" y="70584"/>
                    <a:pt x="654724" y="82931"/>
                    <a:pt x="644056" y="86487"/>
                  </a:cubicBezTo>
                  <a:lnTo>
                    <a:pt x="620202" y="94439"/>
                  </a:lnTo>
                  <a:cubicBezTo>
                    <a:pt x="612251" y="102390"/>
                    <a:pt x="607568" y="117545"/>
                    <a:pt x="596348" y="118293"/>
                  </a:cubicBezTo>
                  <a:cubicBezTo>
                    <a:pt x="553149" y="121173"/>
                    <a:pt x="515799" y="107346"/>
                    <a:pt x="477078" y="94439"/>
                  </a:cubicBezTo>
                  <a:cubicBezTo>
                    <a:pt x="471777" y="86488"/>
                    <a:pt x="470658" y="71770"/>
                    <a:pt x="461176" y="70585"/>
                  </a:cubicBezTo>
                  <a:cubicBezTo>
                    <a:pt x="396601" y="62512"/>
                    <a:pt x="419325" y="116341"/>
                    <a:pt x="365760" y="134195"/>
                  </a:cubicBezTo>
                  <a:lnTo>
                    <a:pt x="341906" y="142146"/>
                  </a:lnTo>
                  <a:cubicBezTo>
                    <a:pt x="333955" y="147447"/>
                    <a:pt x="326599" y="153775"/>
                    <a:pt x="318052" y="158049"/>
                  </a:cubicBezTo>
                  <a:cubicBezTo>
                    <a:pt x="306649" y="163751"/>
                    <a:pt x="272578" y="171406"/>
                    <a:pt x="262393" y="173952"/>
                  </a:cubicBezTo>
                  <a:cubicBezTo>
                    <a:pt x="228705" y="169139"/>
                    <a:pt x="156678" y="158049"/>
                    <a:pt x="127221" y="158049"/>
                  </a:cubicBezTo>
                  <a:cubicBezTo>
                    <a:pt x="113706" y="158049"/>
                    <a:pt x="100716" y="163350"/>
                    <a:pt x="87464" y="166000"/>
                  </a:cubicBezTo>
                  <a:cubicBezTo>
                    <a:pt x="79513" y="171301"/>
                    <a:pt x="73036" y="183474"/>
                    <a:pt x="63610" y="181903"/>
                  </a:cubicBezTo>
                  <a:cubicBezTo>
                    <a:pt x="52518" y="180054"/>
                    <a:pt x="49112" y="164286"/>
                    <a:pt x="39756" y="158049"/>
                  </a:cubicBezTo>
                  <a:cubicBezTo>
                    <a:pt x="25315" y="148422"/>
                    <a:pt x="15150" y="150098"/>
                    <a:pt x="0" y="150098"/>
                  </a:cubicBezTo>
                </a:path>
              </a:pathLst>
            </a:cu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6" name="Forma livre 75"/>
            <p:cNvSpPr/>
            <p:nvPr/>
          </p:nvSpPr>
          <p:spPr>
            <a:xfrm>
              <a:off x="967761" y="5484120"/>
              <a:ext cx="731520" cy="92828"/>
            </a:xfrm>
            <a:custGeom>
              <a:avLst/>
              <a:gdLst>
                <a:gd name="connsiteX0" fmla="*/ 731520 w 731520"/>
                <a:gd name="connsiteY0" fmla="*/ 5364 h 92828"/>
                <a:gd name="connsiteX1" fmla="*/ 699715 w 731520"/>
                <a:gd name="connsiteY1" fmla="*/ 13315 h 92828"/>
                <a:gd name="connsiteX2" fmla="*/ 675861 w 731520"/>
                <a:gd name="connsiteY2" fmla="*/ 21266 h 92828"/>
                <a:gd name="connsiteX3" fmla="*/ 477078 w 731520"/>
                <a:gd name="connsiteY3" fmla="*/ 13315 h 92828"/>
                <a:gd name="connsiteX4" fmla="*/ 246491 w 731520"/>
                <a:gd name="connsiteY4" fmla="*/ 13315 h 92828"/>
                <a:gd name="connsiteX5" fmla="*/ 190832 w 731520"/>
                <a:gd name="connsiteY5" fmla="*/ 37169 h 92828"/>
                <a:gd name="connsiteX6" fmla="*/ 79513 w 731520"/>
                <a:gd name="connsiteY6" fmla="*/ 45120 h 92828"/>
                <a:gd name="connsiteX7" fmla="*/ 55659 w 731520"/>
                <a:gd name="connsiteY7" fmla="*/ 61023 h 92828"/>
                <a:gd name="connsiteX8" fmla="*/ 31805 w 731520"/>
                <a:gd name="connsiteY8" fmla="*/ 68974 h 92828"/>
                <a:gd name="connsiteX9" fmla="*/ 0 w 731520"/>
                <a:gd name="connsiteY9" fmla="*/ 92828 h 92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1520" h="92828">
                  <a:moveTo>
                    <a:pt x="731520" y="5364"/>
                  </a:moveTo>
                  <a:cubicBezTo>
                    <a:pt x="720918" y="8014"/>
                    <a:pt x="710222" y="10313"/>
                    <a:pt x="699715" y="13315"/>
                  </a:cubicBezTo>
                  <a:cubicBezTo>
                    <a:pt x="691656" y="15617"/>
                    <a:pt x="684242" y="21266"/>
                    <a:pt x="675861" y="21266"/>
                  </a:cubicBezTo>
                  <a:cubicBezTo>
                    <a:pt x="609547" y="21266"/>
                    <a:pt x="543339" y="15965"/>
                    <a:pt x="477078" y="13315"/>
                  </a:cubicBezTo>
                  <a:cubicBezTo>
                    <a:pt x="370556" y="0"/>
                    <a:pt x="402529" y="312"/>
                    <a:pt x="246491" y="13315"/>
                  </a:cubicBezTo>
                  <a:cubicBezTo>
                    <a:pt x="205518" y="16729"/>
                    <a:pt x="238441" y="29234"/>
                    <a:pt x="190832" y="37169"/>
                  </a:cubicBezTo>
                  <a:cubicBezTo>
                    <a:pt x="154137" y="43285"/>
                    <a:pt x="116619" y="42470"/>
                    <a:pt x="79513" y="45120"/>
                  </a:cubicBezTo>
                  <a:cubicBezTo>
                    <a:pt x="71562" y="50421"/>
                    <a:pt x="64206" y="56749"/>
                    <a:pt x="55659" y="61023"/>
                  </a:cubicBezTo>
                  <a:cubicBezTo>
                    <a:pt x="48162" y="64771"/>
                    <a:pt x="39302" y="65226"/>
                    <a:pt x="31805" y="68974"/>
                  </a:cubicBezTo>
                  <a:cubicBezTo>
                    <a:pt x="13828" y="77963"/>
                    <a:pt x="11181" y="81648"/>
                    <a:pt x="0" y="92828"/>
                  </a:cubicBezTo>
                </a:path>
              </a:pathLst>
            </a:cu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7" name="Forma livre 76"/>
            <p:cNvSpPr/>
            <p:nvPr/>
          </p:nvSpPr>
          <p:spPr>
            <a:xfrm>
              <a:off x="1850356" y="5441776"/>
              <a:ext cx="667910" cy="163706"/>
            </a:xfrm>
            <a:custGeom>
              <a:avLst/>
              <a:gdLst>
                <a:gd name="connsiteX0" fmla="*/ 0 w 667910"/>
                <a:gd name="connsiteY0" fmla="*/ 39757 h 163706"/>
                <a:gd name="connsiteX1" fmla="*/ 31805 w 667910"/>
                <a:gd name="connsiteY1" fmla="*/ 31805 h 163706"/>
                <a:gd name="connsiteX2" fmla="*/ 87464 w 667910"/>
                <a:gd name="connsiteY2" fmla="*/ 0 h 163706"/>
                <a:gd name="connsiteX3" fmla="*/ 119270 w 667910"/>
                <a:gd name="connsiteY3" fmla="*/ 7951 h 163706"/>
                <a:gd name="connsiteX4" fmla="*/ 151075 w 667910"/>
                <a:gd name="connsiteY4" fmla="*/ 63610 h 163706"/>
                <a:gd name="connsiteX5" fmla="*/ 174929 w 667910"/>
                <a:gd name="connsiteY5" fmla="*/ 87464 h 163706"/>
                <a:gd name="connsiteX6" fmla="*/ 190831 w 667910"/>
                <a:gd name="connsiteY6" fmla="*/ 111318 h 163706"/>
                <a:gd name="connsiteX7" fmla="*/ 278296 w 667910"/>
                <a:gd name="connsiteY7" fmla="*/ 103367 h 163706"/>
                <a:gd name="connsiteX8" fmla="*/ 302150 w 667910"/>
                <a:gd name="connsiteY8" fmla="*/ 95416 h 163706"/>
                <a:gd name="connsiteX9" fmla="*/ 333955 w 667910"/>
                <a:gd name="connsiteY9" fmla="*/ 103367 h 163706"/>
                <a:gd name="connsiteX10" fmla="*/ 357809 w 667910"/>
                <a:gd name="connsiteY10" fmla="*/ 119270 h 163706"/>
                <a:gd name="connsiteX11" fmla="*/ 421419 w 667910"/>
                <a:gd name="connsiteY11" fmla="*/ 103367 h 163706"/>
                <a:gd name="connsiteX12" fmla="*/ 469127 w 667910"/>
                <a:gd name="connsiteY12" fmla="*/ 79513 h 163706"/>
                <a:gd name="connsiteX13" fmla="*/ 492981 w 667910"/>
                <a:gd name="connsiteY13" fmla="*/ 87464 h 163706"/>
                <a:gd name="connsiteX14" fmla="*/ 508883 w 667910"/>
                <a:gd name="connsiteY14" fmla="*/ 111318 h 163706"/>
                <a:gd name="connsiteX15" fmla="*/ 667910 w 667910"/>
                <a:gd name="connsiteY15" fmla="*/ 143123 h 16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7910" h="163706">
                  <a:moveTo>
                    <a:pt x="0" y="39757"/>
                  </a:moveTo>
                  <a:cubicBezTo>
                    <a:pt x="10602" y="37106"/>
                    <a:pt x="21573" y="35642"/>
                    <a:pt x="31805" y="31805"/>
                  </a:cubicBezTo>
                  <a:cubicBezTo>
                    <a:pt x="54867" y="23157"/>
                    <a:pt x="67688" y="13184"/>
                    <a:pt x="87464" y="0"/>
                  </a:cubicBezTo>
                  <a:cubicBezTo>
                    <a:pt x="98066" y="2650"/>
                    <a:pt x="110177" y="1889"/>
                    <a:pt x="119270" y="7951"/>
                  </a:cubicBezTo>
                  <a:cubicBezTo>
                    <a:pt x="129511" y="14778"/>
                    <a:pt x="146075" y="56610"/>
                    <a:pt x="151075" y="63610"/>
                  </a:cubicBezTo>
                  <a:cubicBezTo>
                    <a:pt x="157611" y="72760"/>
                    <a:pt x="167730" y="78825"/>
                    <a:pt x="174929" y="87464"/>
                  </a:cubicBezTo>
                  <a:cubicBezTo>
                    <a:pt x="181047" y="94805"/>
                    <a:pt x="185530" y="103367"/>
                    <a:pt x="190831" y="111318"/>
                  </a:cubicBezTo>
                  <a:cubicBezTo>
                    <a:pt x="219986" y="108668"/>
                    <a:pt x="249315" y="107507"/>
                    <a:pt x="278296" y="103367"/>
                  </a:cubicBezTo>
                  <a:cubicBezTo>
                    <a:pt x="286593" y="102182"/>
                    <a:pt x="293769" y="95416"/>
                    <a:pt x="302150" y="95416"/>
                  </a:cubicBezTo>
                  <a:cubicBezTo>
                    <a:pt x="313078" y="95416"/>
                    <a:pt x="323353" y="100717"/>
                    <a:pt x="333955" y="103367"/>
                  </a:cubicBezTo>
                  <a:cubicBezTo>
                    <a:pt x="341906" y="108668"/>
                    <a:pt x="348326" y="118085"/>
                    <a:pt x="357809" y="119270"/>
                  </a:cubicBezTo>
                  <a:cubicBezTo>
                    <a:pt x="371762" y="121014"/>
                    <a:pt x="405843" y="108559"/>
                    <a:pt x="421419" y="103367"/>
                  </a:cubicBezTo>
                  <a:cubicBezTo>
                    <a:pt x="433480" y="95326"/>
                    <a:pt x="452666" y="79513"/>
                    <a:pt x="469127" y="79513"/>
                  </a:cubicBezTo>
                  <a:cubicBezTo>
                    <a:pt x="477508" y="79513"/>
                    <a:pt x="485030" y="84814"/>
                    <a:pt x="492981" y="87464"/>
                  </a:cubicBezTo>
                  <a:cubicBezTo>
                    <a:pt x="498282" y="95415"/>
                    <a:pt x="501691" y="105025"/>
                    <a:pt x="508883" y="111318"/>
                  </a:cubicBezTo>
                  <a:cubicBezTo>
                    <a:pt x="568754" y="163706"/>
                    <a:pt x="573805" y="143123"/>
                    <a:pt x="667910" y="143123"/>
                  </a:cubicBezTo>
                </a:path>
              </a:pathLst>
            </a:cu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8" name="Forma livre 77"/>
            <p:cNvSpPr/>
            <p:nvPr/>
          </p:nvSpPr>
          <p:spPr>
            <a:xfrm>
              <a:off x="1007518" y="5926806"/>
              <a:ext cx="723568" cy="244466"/>
            </a:xfrm>
            <a:custGeom>
              <a:avLst/>
              <a:gdLst>
                <a:gd name="connsiteX0" fmla="*/ 723568 w 723568"/>
                <a:gd name="connsiteY0" fmla="*/ 0 h 244466"/>
                <a:gd name="connsiteX1" fmla="*/ 596348 w 723568"/>
                <a:gd name="connsiteY1" fmla="*/ 23853 h 244466"/>
                <a:gd name="connsiteX2" fmla="*/ 548640 w 723568"/>
                <a:gd name="connsiteY2" fmla="*/ 39756 h 244466"/>
                <a:gd name="connsiteX3" fmla="*/ 437321 w 723568"/>
                <a:gd name="connsiteY3" fmla="*/ 71561 h 244466"/>
                <a:gd name="connsiteX4" fmla="*/ 389614 w 723568"/>
                <a:gd name="connsiteY4" fmla="*/ 87464 h 244466"/>
                <a:gd name="connsiteX5" fmla="*/ 365760 w 723568"/>
                <a:gd name="connsiteY5" fmla="*/ 95415 h 244466"/>
                <a:gd name="connsiteX6" fmla="*/ 294198 w 723568"/>
                <a:gd name="connsiteY6" fmla="*/ 127220 h 244466"/>
                <a:gd name="connsiteX7" fmla="*/ 270344 w 723568"/>
                <a:gd name="connsiteY7" fmla="*/ 135172 h 244466"/>
                <a:gd name="connsiteX8" fmla="*/ 246490 w 723568"/>
                <a:gd name="connsiteY8" fmla="*/ 143123 h 244466"/>
                <a:gd name="connsiteX9" fmla="*/ 206734 w 723568"/>
                <a:gd name="connsiteY9" fmla="*/ 182880 h 244466"/>
                <a:gd name="connsiteX10" fmla="*/ 190831 w 723568"/>
                <a:gd name="connsiteY10" fmla="*/ 206733 h 244466"/>
                <a:gd name="connsiteX11" fmla="*/ 127221 w 723568"/>
                <a:gd name="connsiteY11" fmla="*/ 214685 h 244466"/>
                <a:gd name="connsiteX12" fmla="*/ 71561 w 723568"/>
                <a:gd name="connsiteY12" fmla="*/ 222636 h 244466"/>
                <a:gd name="connsiteX13" fmla="*/ 0 w 723568"/>
                <a:gd name="connsiteY13" fmla="*/ 238539 h 244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23568" h="244466">
                  <a:moveTo>
                    <a:pt x="723568" y="0"/>
                  </a:moveTo>
                  <a:cubicBezTo>
                    <a:pt x="628246" y="19064"/>
                    <a:pt x="670716" y="11459"/>
                    <a:pt x="596348" y="23853"/>
                  </a:cubicBezTo>
                  <a:cubicBezTo>
                    <a:pt x="580445" y="29154"/>
                    <a:pt x="564902" y="35690"/>
                    <a:pt x="548640" y="39756"/>
                  </a:cubicBezTo>
                  <a:cubicBezTo>
                    <a:pt x="468787" y="59720"/>
                    <a:pt x="505748" y="48752"/>
                    <a:pt x="437321" y="71561"/>
                  </a:cubicBezTo>
                  <a:lnTo>
                    <a:pt x="389614" y="87464"/>
                  </a:lnTo>
                  <a:lnTo>
                    <a:pt x="365760" y="95415"/>
                  </a:lnTo>
                  <a:cubicBezTo>
                    <a:pt x="327957" y="120617"/>
                    <a:pt x="350974" y="108295"/>
                    <a:pt x="294198" y="127220"/>
                  </a:cubicBezTo>
                  <a:lnTo>
                    <a:pt x="270344" y="135172"/>
                  </a:lnTo>
                  <a:lnTo>
                    <a:pt x="246490" y="143123"/>
                  </a:lnTo>
                  <a:cubicBezTo>
                    <a:pt x="204090" y="206725"/>
                    <a:pt x="259736" y="129879"/>
                    <a:pt x="206734" y="182880"/>
                  </a:cubicBezTo>
                  <a:cubicBezTo>
                    <a:pt x="199977" y="189637"/>
                    <a:pt x="199704" y="203184"/>
                    <a:pt x="190831" y="206733"/>
                  </a:cubicBezTo>
                  <a:cubicBezTo>
                    <a:pt x="170991" y="214669"/>
                    <a:pt x="148402" y="211861"/>
                    <a:pt x="127221" y="214685"/>
                  </a:cubicBezTo>
                  <a:lnTo>
                    <a:pt x="71561" y="222636"/>
                  </a:lnTo>
                  <a:cubicBezTo>
                    <a:pt x="27903" y="244466"/>
                    <a:pt x="51609" y="238539"/>
                    <a:pt x="0" y="238539"/>
                  </a:cubicBezTo>
                </a:path>
              </a:pathLst>
            </a:cu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9" name="Forma livre 78"/>
            <p:cNvSpPr/>
            <p:nvPr/>
          </p:nvSpPr>
          <p:spPr>
            <a:xfrm>
              <a:off x="1882161" y="5759828"/>
              <a:ext cx="906449" cy="471160"/>
            </a:xfrm>
            <a:custGeom>
              <a:avLst/>
              <a:gdLst>
                <a:gd name="connsiteX0" fmla="*/ 0 w 906449"/>
                <a:gd name="connsiteY0" fmla="*/ 0 h 471160"/>
                <a:gd name="connsiteX1" fmla="*/ 23854 w 906449"/>
                <a:gd name="connsiteY1" fmla="*/ 7951 h 471160"/>
                <a:gd name="connsiteX2" fmla="*/ 79513 w 906449"/>
                <a:gd name="connsiteY2" fmla="*/ 55659 h 471160"/>
                <a:gd name="connsiteX3" fmla="*/ 127221 w 906449"/>
                <a:gd name="connsiteY3" fmla="*/ 71562 h 471160"/>
                <a:gd name="connsiteX4" fmla="*/ 151075 w 906449"/>
                <a:gd name="connsiteY4" fmla="*/ 79513 h 471160"/>
                <a:gd name="connsiteX5" fmla="*/ 222637 w 906449"/>
                <a:gd name="connsiteY5" fmla="*/ 87465 h 471160"/>
                <a:gd name="connsiteX6" fmla="*/ 294198 w 906449"/>
                <a:gd name="connsiteY6" fmla="*/ 119270 h 471160"/>
                <a:gd name="connsiteX7" fmla="*/ 349858 w 906449"/>
                <a:gd name="connsiteY7" fmla="*/ 151075 h 471160"/>
                <a:gd name="connsiteX8" fmla="*/ 397565 w 906449"/>
                <a:gd name="connsiteY8" fmla="*/ 198783 h 471160"/>
                <a:gd name="connsiteX9" fmla="*/ 413468 w 906449"/>
                <a:gd name="connsiteY9" fmla="*/ 222637 h 471160"/>
                <a:gd name="connsiteX10" fmla="*/ 437322 w 906449"/>
                <a:gd name="connsiteY10" fmla="*/ 238539 h 471160"/>
                <a:gd name="connsiteX11" fmla="*/ 453225 w 906449"/>
                <a:gd name="connsiteY11" fmla="*/ 262393 h 471160"/>
                <a:gd name="connsiteX12" fmla="*/ 580445 w 906449"/>
                <a:gd name="connsiteY12" fmla="*/ 286247 h 471160"/>
                <a:gd name="connsiteX13" fmla="*/ 628153 w 906449"/>
                <a:gd name="connsiteY13" fmla="*/ 302150 h 471160"/>
                <a:gd name="connsiteX14" fmla="*/ 652007 w 906449"/>
                <a:gd name="connsiteY14" fmla="*/ 310101 h 471160"/>
                <a:gd name="connsiteX15" fmla="*/ 667910 w 906449"/>
                <a:gd name="connsiteY15" fmla="*/ 333955 h 471160"/>
                <a:gd name="connsiteX16" fmla="*/ 715618 w 906449"/>
                <a:gd name="connsiteY16" fmla="*/ 373711 h 471160"/>
                <a:gd name="connsiteX17" fmla="*/ 731520 w 906449"/>
                <a:gd name="connsiteY17" fmla="*/ 397565 h 471160"/>
                <a:gd name="connsiteX18" fmla="*/ 755374 w 906449"/>
                <a:gd name="connsiteY18" fmla="*/ 405517 h 471160"/>
                <a:gd name="connsiteX19" fmla="*/ 834887 w 906449"/>
                <a:gd name="connsiteY19" fmla="*/ 413468 h 471160"/>
                <a:gd name="connsiteX20" fmla="*/ 874644 w 906449"/>
                <a:gd name="connsiteY20" fmla="*/ 461176 h 471160"/>
                <a:gd name="connsiteX21" fmla="*/ 898498 w 906449"/>
                <a:gd name="connsiteY21" fmla="*/ 469127 h 471160"/>
                <a:gd name="connsiteX22" fmla="*/ 906449 w 906449"/>
                <a:gd name="connsiteY22" fmla="*/ 453225 h 47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6449" h="471160">
                  <a:moveTo>
                    <a:pt x="0" y="0"/>
                  </a:moveTo>
                  <a:cubicBezTo>
                    <a:pt x="7951" y="2650"/>
                    <a:pt x="17034" y="3079"/>
                    <a:pt x="23854" y="7951"/>
                  </a:cubicBezTo>
                  <a:cubicBezTo>
                    <a:pt x="56314" y="31137"/>
                    <a:pt x="47073" y="41241"/>
                    <a:pt x="79513" y="55659"/>
                  </a:cubicBezTo>
                  <a:cubicBezTo>
                    <a:pt x="94831" y="62467"/>
                    <a:pt x="111318" y="66261"/>
                    <a:pt x="127221" y="71562"/>
                  </a:cubicBezTo>
                  <a:cubicBezTo>
                    <a:pt x="135172" y="74212"/>
                    <a:pt x="142745" y="78587"/>
                    <a:pt x="151075" y="79513"/>
                  </a:cubicBezTo>
                  <a:lnTo>
                    <a:pt x="222637" y="87465"/>
                  </a:lnTo>
                  <a:cubicBezTo>
                    <a:pt x="305945" y="115233"/>
                    <a:pt x="241271" y="89026"/>
                    <a:pt x="294198" y="119270"/>
                  </a:cubicBezTo>
                  <a:cubicBezTo>
                    <a:pt x="314362" y="130792"/>
                    <a:pt x="332419" y="135574"/>
                    <a:pt x="349858" y="151075"/>
                  </a:cubicBezTo>
                  <a:cubicBezTo>
                    <a:pt x="366667" y="166016"/>
                    <a:pt x="385090" y="180071"/>
                    <a:pt x="397565" y="198783"/>
                  </a:cubicBezTo>
                  <a:cubicBezTo>
                    <a:pt x="402866" y="206734"/>
                    <a:pt x="406711" y="215880"/>
                    <a:pt x="413468" y="222637"/>
                  </a:cubicBezTo>
                  <a:cubicBezTo>
                    <a:pt x="420225" y="229394"/>
                    <a:pt x="429371" y="233238"/>
                    <a:pt x="437322" y="238539"/>
                  </a:cubicBezTo>
                  <a:cubicBezTo>
                    <a:pt x="442623" y="246490"/>
                    <a:pt x="446468" y="255636"/>
                    <a:pt x="453225" y="262393"/>
                  </a:cubicBezTo>
                  <a:cubicBezTo>
                    <a:pt x="486836" y="296005"/>
                    <a:pt x="536241" y="282847"/>
                    <a:pt x="580445" y="286247"/>
                  </a:cubicBezTo>
                  <a:lnTo>
                    <a:pt x="628153" y="302150"/>
                  </a:lnTo>
                  <a:lnTo>
                    <a:pt x="652007" y="310101"/>
                  </a:lnTo>
                  <a:cubicBezTo>
                    <a:pt x="657308" y="318052"/>
                    <a:pt x="661153" y="327198"/>
                    <a:pt x="667910" y="333955"/>
                  </a:cubicBezTo>
                  <a:cubicBezTo>
                    <a:pt x="730448" y="396493"/>
                    <a:pt x="650497" y="295566"/>
                    <a:pt x="715618" y="373711"/>
                  </a:cubicBezTo>
                  <a:cubicBezTo>
                    <a:pt x="721736" y="381052"/>
                    <a:pt x="724058" y="391595"/>
                    <a:pt x="731520" y="397565"/>
                  </a:cubicBezTo>
                  <a:cubicBezTo>
                    <a:pt x="738065" y="402801"/>
                    <a:pt x="747090" y="404243"/>
                    <a:pt x="755374" y="405517"/>
                  </a:cubicBezTo>
                  <a:cubicBezTo>
                    <a:pt x="781701" y="409567"/>
                    <a:pt x="808383" y="410818"/>
                    <a:pt x="834887" y="413468"/>
                  </a:cubicBezTo>
                  <a:cubicBezTo>
                    <a:pt x="846621" y="431069"/>
                    <a:pt x="856278" y="448932"/>
                    <a:pt x="874644" y="461176"/>
                  </a:cubicBezTo>
                  <a:cubicBezTo>
                    <a:pt x="881618" y="465825"/>
                    <a:pt x="890367" y="471160"/>
                    <a:pt x="898498" y="469127"/>
                  </a:cubicBezTo>
                  <a:cubicBezTo>
                    <a:pt x="904247" y="467690"/>
                    <a:pt x="903799" y="458526"/>
                    <a:pt x="906449" y="453225"/>
                  </a:cubicBezTo>
                </a:path>
              </a:pathLst>
            </a:cu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0" name="Forma livre 79"/>
            <p:cNvSpPr/>
            <p:nvPr/>
          </p:nvSpPr>
          <p:spPr>
            <a:xfrm>
              <a:off x="1001051" y="6212546"/>
              <a:ext cx="829173" cy="294584"/>
            </a:xfrm>
            <a:custGeom>
              <a:avLst/>
              <a:gdLst>
                <a:gd name="connsiteX0" fmla="*/ 811033 w 829173"/>
                <a:gd name="connsiteY0" fmla="*/ 45579 h 294584"/>
                <a:gd name="connsiteX1" fmla="*/ 763325 w 829173"/>
                <a:gd name="connsiteY1" fmla="*/ 21726 h 294584"/>
                <a:gd name="connsiteX2" fmla="*/ 739471 w 829173"/>
                <a:gd name="connsiteY2" fmla="*/ 5823 h 294584"/>
                <a:gd name="connsiteX3" fmla="*/ 691763 w 829173"/>
                <a:gd name="connsiteY3" fmla="*/ 13774 h 294584"/>
                <a:gd name="connsiteX4" fmla="*/ 667909 w 829173"/>
                <a:gd name="connsiteY4" fmla="*/ 29677 h 294584"/>
                <a:gd name="connsiteX5" fmla="*/ 604299 w 829173"/>
                <a:gd name="connsiteY5" fmla="*/ 101239 h 294584"/>
                <a:gd name="connsiteX6" fmla="*/ 556591 w 829173"/>
                <a:gd name="connsiteY6" fmla="*/ 140995 h 294584"/>
                <a:gd name="connsiteX7" fmla="*/ 508883 w 829173"/>
                <a:gd name="connsiteY7" fmla="*/ 188703 h 294584"/>
                <a:gd name="connsiteX8" fmla="*/ 437322 w 829173"/>
                <a:gd name="connsiteY8" fmla="*/ 228459 h 294584"/>
                <a:gd name="connsiteX9" fmla="*/ 381662 w 829173"/>
                <a:gd name="connsiteY9" fmla="*/ 220508 h 294584"/>
                <a:gd name="connsiteX10" fmla="*/ 333955 w 829173"/>
                <a:gd name="connsiteY10" fmla="*/ 188703 h 294584"/>
                <a:gd name="connsiteX11" fmla="*/ 310101 w 829173"/>
                <a:gd name="connsiteY11" fmla="*/ 164849 h 294584"/>
                <a:gd name="connsiteX12" fmla="*/ 262393 w 829173"/>
                <a:gd name="connsiteY12" fmla="*/ 148946 h 294584"/>
                <a:gd name="connsiteX13" fmla="*/ 206734 w 829173"/>
                <a:gd name="connsiteY13" fmla="*/ 156898 h 294584"/>
                <a:gd name="connsiteX14" fmla="*/ 143123 w 829173"/>
                <a:gd name="connsiteY14" fmla="*/ 228459 h 294584"/>
                <a:gd name="connsiteX15" fmla="*/ 95415 w 829173"/>
                <a:gd name="connsiteY15" fmla="*/ 268216 h 294584"/>
                <a:gd name="connsiteX16" fmla="*/ 47708 w 829173"/>
                <a:gd name="connsiteY16" fmla="*/ 284119 h 294584"/>
                <a:gd name="connsiteX17" fmla="*/ 0 w 829173"/>
                <a:gd name="connsiteY17" fmla="*/ 292070 h 29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173" h="294584">
                  <a:moveTo>
                    <a:pt x="811033" y="45579"/>
                  </a:moveTo>
                  <a:cubicBezTo>
                    <a:pt x="742662" y="0"/>
                    <a:pt x="829173" y="54650"/>
                    <a:pt x="763325" y="21726"/>
                  </a:cubicBezTo>
                  <a:cubicBezTo>
                    <a:pt x="754778" y="17452"/>
                    <a:pt x="747422" y="11124"/>
                    <a:pt x="739471" y="5823"/>
                  </a:cubicBezTo>
                  <a:cubicBezTo>
                    <a:pt x="723568" y="8473"/>
                    <a:pt x="707058" y="8676"/>
                    <a:pt x="691763" y="13774"/>
                  </a:cubicBezTo>
                  <a:cubicBezTo>
                    <a:pt x="682697" y="16796"/>
                    <a:pt x="675051" y="23328"/>
                    <a:pt x="667909" y="29677"/>
                  </a:cubicBezTo>
                  <a:cubicBezTo>
                    <a:pt x="568490" y="118051"/>
                    <a:pt x="651780" y="44264"/>
                    <a:pt x="604299" y="101239"/>
                  </a:cubicBezTo>
                  <a:cubicBezTo>
                    <a:pt x="565455" y="147851"/>
                    <a:pt x="596798" y="105256"/>
                    <a:pt x="556591" y="140995"/>
                  </a:cubicBezTo>
                  <a:cubicBezTo>
                    <a:pt x="539782" y="155936"/>
                    <a:pt x="527596" y="176228"/>
                    <a:pt x="508883" y="188703"/>
                  </a:cubicBezTo>
                  <a:cubicBezTo>
                    <a:pt x="454201" y="225157"/>
                    <a:pt x="479307" y="214464"/>
                    <a:pt x="437322" y="228459"/>
                  </a:cubicBezTo>
                  <a:cubicBezTo>
                    <a:pt x="418769" y="225809"/>
                    <a:pt x="399154" y="227236"/>
                    <a:pt x="381662" y="220508"/>
                  </a:cubicBezTo>
                  <a:cubicBezTo>
                    <a:pt x="363824" y="213647"/>
                    <a:pt x="347469" y="202217"/>
                    <a:pt x="333955" y="188703"/>
                  </a:cubicBezTo>
                  <a:cubicBezTo>
                    <a:pt x="326004" y="180752"/>
                    <a:pt x="319931" y="170310"/>
                    <a:pt x="310101" y="164849"/>
                  </a:cubicBezTo>
                  <a:cubicBezTo>
                    <a:pt x="295448" y="156708"/>
                    <a:pt x="262393" y="148946"/>
                    <a:pt x="262393" y="148946"/>
                  </a:cubicBezTo>
                  <a:cubicBezTo>
                    <a:pt x="243840" y="151597"/>
                    <a:pt x="223235" y="148013"/>
                    <a:pt x="206734" y="156898"/>
                  </a:cubicBezTo>
                  <a:cubicBezTo>
                    <a:pt x="159986" y="182070"/>
                    <a:pt x="168222" y="198341"/>
                    <a:pt x="143123" y="228459"/>
                  </a:cubicBezTo>
                  <a:cubicBezTo>
                    <a:pt x="132108" y="241677"/>
                    <a:pt x="111971" y="260857"/>
                    <a:pt x="95415" y="268216"/>
                  </a:cubicBezTo>
                  <a:cubicBezTo>
                    <a:pt x="80097" y="275024"/>
                    <a:pt x="63610" y="278818"/>
                    <a:pt x="47708" y="284119"/>
                  </a:cubicBezTo>
                  <a:cubicBezTo>
                    <a:pt x="16312" y="294584"/>
                    <a:pt x="32234" y="292070"/>
                    <a:pt x="0" y="292070"/>
                  </a:cubicBezTo>
                </a:path>
              </a:pathLst>
            </a:cu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1" name="Forma livre 80"/>
            <p:cNvSpPr/>
            <p:nvPr/>
          </p:nvSpPr>
          <p:spPr>
            <a:xfrm>
              <a:off x="1906015" y="6260760"/>
              <a:ext cx="644056" cy="294857"/>
            </a:xfrm>
            <a:custGeom>
              <a:avLst/>
              <a:gdLst>
                <a:gd name="connsiteX0" fmla="*/ 0 w 644056"/>
                <a:gd name="connsiteY0" fmla="*/ 7952 h 294857"/>
                <a:gd name="connsiteX1" fmla="*/ 23854 w 644056"/>
                <a:gd name="connsiteY1" fmla="*/ 0 h 294857"/>
                <a:gd name="connsiteX2" fmla="*/ 87464 w 644056"/>
                <a:gd name="connsiteY2" fmla="*/ 7952 h 294857"/>
                <a:gd name="connsiteX3" fmla="*/ 135172 w 644056"/>
                <a:gd name="connsiteY3" fmla="*/ 47708 h 294857"/>
                <a:gd name="connsiteX4" fmla="*/ 166978 w 644056"/>
                <a:gd name="connsiteY4" fmla="*/ 95416 h 294857"/>
                <a:gd name="connsiteX5" fmla="*/ 190831 w 644056"/>
                <a:gd name="connsiteY5" fmla="*/ 119270 h 294857"/>
                <a:gd name="connsiteX6" fmla="*/ 238539 w 644056"/>
                <a:gd name="connsiteY6" fmla="*/ 174929 h 294857"/>
                <a:gd name="connsiteX7" fmla="*/ 270344 w 644056"/>
                <a:gd name="connsiteY7" fmla="*/ 190832 h 294857"/>
                <a:gd name="connsiteX8" fmla="*/ 461176 w 644056"/>
                <a:gd name="connsiteY8" fmla="*/ 190832 h 294857"/>
                <a:gd name="connsiteX9" fmla="*/ 485030 w 644056"/>
                <a:gd name="connsiteY9" fmla="*/ 206734 h 294857"/>
                <a:gd name="connsiteX10" fmla="*/ 532738 w 644056"/>
                <a:gd name="connsiteY10" fmla="*/ 254442 h 294857"/>
                <a:gd name="connsiteX11" fmla="*/ 628153 w 644056"/>
                <a:gd name="connsiteY11" fmla="*/ 294199 h 294857"/>
                <a:gd name="connsiteX12" fmla="*/ 644056 w 644056"/>
                <a:gd name="connsiteY12" fmla="*/ 294199 h 29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4056" h="294857">
                  <a:moveTo>
                    <a:pt x="0" y="7952"/>
                  </a:moveTo>
                  <a:cubicBezTo>
                    <a:pt x="7951" y="5301"/>
                    <a:pt x="15472" y="0"/>
                    <a:pt x="23854" y="0"/>
                  </a:cubicBezTo>
                  <a:cubicBezTo>
                    <a:pt x="45222" y="0"/>
                    <a:pt x="66849" y="2330"/>
                    <a:pt x="87464" y="7952"/>
                  </a:cubicBezTo>
                  <a:cubicBezTo>
                    <a:pt x="100423" y="11486"/>
                    <a:pt x="128391" y="38990"/>
                    <a:pt x="135172" y="47708"/>
                  </a:cubicBezTo>
                  <a:cubicBezTo>
                    <a:pt x="146906" y="62795"/>
                    <a:pt x="153464" y="81901"/>
                    <a:pt x="166978" y="95416"/>
                  </a:cubicBezTo>
                  <a:cubicBezTo>
                    <a:pt x="174929" y="103367"/>
                    <a:pt x="183513" y="110732"/>
                    <a:pt x="190831" y="119270"/>
                  </a:cubicBezTo>
                  <a:cubicBezTo>
                    <a:pt x="207975" y="139272"/>
                    <a:pt x="216733" y="159353"/>
                    <a:pt x="238539" y="174929"/>
                  </a:cubicBezTo>
                  <a:cubicBezTo>
                    <a:pt x="248184" y="181819"/>
                    <a:pt x="259742" y="185531"/>
                    <a:pt x="270344" y="190832"/>
                  </a:cubicBezTo>
                  <a:cubicBezTo>
                    <a:pt x="337813" y="186012"/>
                    <a:pt x="395068" y="175576"/>
                    <a:pt x="461176" y="190832"/>
                  </a:cubicBezTo>
                  <a:cubicBezTo>
                    <a:pt x="470487" y="192981"/>
                    <a:pt x="477888" y="200385"/>
                    <a:pt x="485030" y="206734"/>
                  </a:cubicBezTo>
                  <a:cubicBezTo>
                    <a:pt x="501839" y="221675"/>
                    <a:pt x="514025" y="241967"/>
                    <a:pt x="532738" y="254442"/>
                  </a:cubicBezTo>
                  <a:cubicBezTo>
                    <a:pt x="587789" y="291143"/>
                    <a:pt x="566713" y="286518"/>
                    <a:pt x="628153" y="294199"/>
                  </a:cubicBezTo>
                  <a:cubicBezTo>
                    <a:pt x="633413" y="294857"/>
                    <a:pt x="638755" y="294199"/>
                    <a:pt x="644056" y="294199"/>
                  </a:cubicBezTo>
                </a:path>
              </a:pathLst>
            </a:cu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2" name="Forma livre 81"/>
            <p:cNvSpPr/>
            <p:nvPr/>
          </p:nvSpPr>
          <p:spPr>
            <a:xfrm>
              <a:off x="1866259" y="5939077"/>
              <a:ext cx="715617" cy="318605"/>
            </a:xfrm>
            <a:custGeom>
              <a:avLst/>
              <a:gdLst>
                <a:gd name="connsiteX0" fmla="*/ 0 w 715617"/>
                <a:gd name="connsiteY0" fmla="*/ 11582 h 318605"/>
                <a:gd name="connsiteX1" fmla="*/ 23854 w 715617"/>
                <a:gd name="connsiteY1" fmla="*/ 3631 h 318605"/>
                <a:gd name="connsiteX2" fmla="*/ 127220 w 715617"/>
                <a:gd name="connsiteY2" fmla="*/ 27485 h 318605"/>
                <a:gd name="connsiteX3" fmla="*/ 151074 w 715617"/>
                <a:gd name="connsiteY3" fmla="*/ 51339 h 318605"/>
                <a:gd name="connsiteX4" fmla="*/ 190831 w 715617"/>
                <a:gd name="connsiteY4" fmla="*/ 122901 h 318605"/>
                <a:gd name="connsiteX5" fmla="*/ 230587 w 715617"/>
                <a:gd name="connsiteY5" fmla="*/ 162657 h 318605"/>
                <a:gd name="connsiteX6" fmla="*/ 326003 w 715617"/>
                <a:gd name="connsiteY6" fmla="*/ 170609 h 318605"/>
                <a:gd name="connsiteX7" fmla="*/ 389614 w 715617"/>
                <a:gd name="connsiteY7" fmla="*/ 226268 h 318605"/>
                <a:gd name="connsiteX8" fmla="*/ 437321 w 715617"/>
                <a:gd name="connsiteY8" fmla="*/ 281927 h 318605"/>
                <a:gd name="connsiteX9" fmla="*/ 461175 w 715617"/>
                <a:gd name="connsiteY9" fmla="*/ 297829 h 318605"/>
                <a:gd name="connsiteX10" fmla="*/ 556591 w 715617"/>
                <a:gd name="connsiteY10" fmla="*/ 305781 h 318605"/>
                <a:gd name="connsiteX11" fmla="*/ 715617 w 715617"/>
                <a:gd name="connsiteY11" fmla="*/ 313732 h 318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5617" h="318605">
                  <a:moveTo>
                    <a:pt x="0" y="11582"/>
                  </a:moveTo>
                  <a:cubicBezTo>
                    <a:pt x="7951" y="8932"/>
                    <a:pt x="15473" y="3631"/>
                    <a:pt x="23854" y="3631"/>
                  </a:cubicBezTo>
                  <a:cubicBezTo>
                    <a:pt x="76545" y="3631"/>
                    <a:pt x="94239" y="0"/>
                    <a:pt x="127220" y="27485"/>
                  </a:cubicBezTo>
                  <a:cubicBezTo>
                    <a:pt x="135858" y="34684"/>
                    <a:pt x="143123" y="43388"/>
                    <a:pt x="151074" y="51339"/>
                  </a:cubicBezTo>
                  <a:cubicBezTo>
                    <a:pt x="165070" y="93324"/>
                    <a:pt x="154377" y="68220"/>
                    <a:pt x="190831" y="122901"/>
                  </a:cubicBezTo>
                  <a:cubicBezTo>
                    <a:pt x="200617" y="137580"/>
                    <a:pt x="210200" y="158580"/>
                    <a:pt x="230587" y="162657"/>
                  </a:cubicBezTo>
                  <a:cubicBezTo>
                    <a:pt x="261883" y="168916"/>
                    <a:pt x="294198" y="167958"/>
                    <a:pt x="326003" y="170609"/>
                  </a:cubicBezTo>
                  <a:cubicBezTo>
                    <a:pt x="355246" y="192540"/>
                    <a:pt x="364908" y="197444"/>
                    <a:pt x="389614" y="226268"/>
                  </a:cubicBezTo>
                  <a:cubicBezTo>
                    <a:pt x="428571" y="271719"/>
                    <a:pt x="375634" y="229054"/>
                    <a:pt x="437321" y="281927"/>
                  </a:cubicBezTo>
                  <a:cubicBezTo>
                    <a:pt x="444577" y="288146"/>
                    <a:pt x="451804" y="295955"/>
                    <a:pt x="461175" y="297829"/>
                  </a:cubicBezTo>
                  <a:cubicBezTo>
                    <a:pt x="492471" y="304088"/>
                    <a:pt x="524851" y="302440"/>
                    <a:pt x="556591" y="305781"/>
                  </a:cubicBezTo>
                  <a:cubicBezTo>
                    <a:pt x="678412" y="318605"/>
                    <a:pt x="534580" y="313732"/>
                    <a:pt x="715617" y="313732"/>
                  </a:cubicBezTo>
                </a:path>
              </a:pathLst>
            </a:cu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3" name="Forma livre 82"/>
            <p:cNvSpPr/>
            <p:nvPr/>
          </p:nvSpPr>
          <p:spPr>
            <a:xfrm>
              <a:off x="935956" y="5613946"/>
              <a:ext cx="803082" cy="90696"/>
            </a:xfrm>
            <a:custGeom>
              <a:avLst/>
              <a:gdLst>
                <a:gd name="connsiteX0" fmla="*/ 803082 w 803082"/>
                <a:gd name="connsiteY0" fmla="*/ 50467 h 90696"/>
                <a:gd name="connsiteX1" fmla="*/ 739471 w 803082"/>
                <a:gd name="connsiteY1" fmla="*/ 26613 h 90696"/>
                <a:gd name="connsiteX2" fmla="*/ 715617 w 803082"/>
                <a:gd name="connsiteY2" fmla="*/ 18661 h 90696"/>
                <a:gd name="connsiteX3" fmla="*/ 644056 w 803082"/>
                <a:gd name="connsiteY3" fmla="*/ 2759 h 90696"/>
                <a:gd name="connsiteX4" fmla="*/ 477078 w 803082"/>
                <a:gd name="connsiteY4" fmla="*/ 18661 h 90696"/>
                <a:gd name="connsiteX5" fmla="*/ 389614 w 803082"/>
                <a:gd name="connsiteY5" fmla="*/ 58418 h 90696"/>
                <a:gd name="connsiteX6" fmla="*/ 365760 w 803082"/>
                <a:gd name="connsiteY6" fmla="*/ 74320 h 90696"/>
                <a:gd name="connsiteX7" fmla="*/ 333955 w 803082"/>
                <a:gd name="connsiteY7" fmla="*/ 82272 h 90696"/>
                <a:gd name="connsiteX8" fmla="*/ 310101 w 803082"/>
                <a:gd name="connsiteY8" fmla="*/ 90223 h 90696"/>
                <a:gd name="connsiteX9" fmla="*/ 182880 w 803082"/>
                <a:gd name="connsiteY9" fmla="*/ 66369 h 90696"/>
                <a:gd name="connsiteX10" fmla="*/ 159026 w 803082"/>
                <a:gd name="connsiteY10" fmla="*/ 58418 h 90696"/>
                <a:gd name="connsiteX11" fmla="*/ 135172 w 803082"/>
                <a:gd name="connsiteY11" fmla="*/ 50467 h 90696"/>
                <a:gd name="connsiteX12" fmla="*/ 15903 w 803082"/>
                <a:gd name="connsiteY12" fmla="*/ 66369 h 90696"/>
                <a:gd name="connsiteX13" fmla="*/ 0 w 803082"/>
                <a:gd name="connsiteY13" fmla="*/ 74320 h 90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03082" h="90696">
                  <a:moveTo>
                    <a:pt x="803082" y="50467"/>
                  </a:moveTo>
                  <a:cubicBezTo>
                    <a:pt x="753671" y="25761"/>
                    <a:pt x="789997" y="41049"/>
                    <a:pt x="739471" y="26613"/>
                  </a:cubicBezTo>
                  <a:cubicBezTo>
                    <a:pt x="731412" y="24310"/>
                    <a:pt x="723799" y="20479"/>
                    <a:pt x="715617" y="18661"/>
                  </a:cubicBezTo>
                  <a:cubicBezTo>
                    <a:pt x="631644" y="0"/>
                    <a:pt x="697760" y="20660"/>
                    <a:pt x="644056" y="2759"/>
                  </a:cubicBezTo>
                  <a:cubicBezTo>
                    <a:pt x="571626" y="7286"/>
                    <a:pt x="536782" y="3735"/>
                    <a:pt x="477078" y="18661"/>
                  </a:cubicBezTo>
                  <a:cubicBezTo>
                    <a:pt x="450062" y="25415"/>
                    <a:pt x="406056" y="47457"/>
                    <a:pt x="389614" y="58418"/>
                  </a:cubicBezTo>
                  <a:cubicBezTo>
                    <a:pt x="381663" y="63719"/>
                    <a:pt x="374544" y="70556"/>
                    <a:pt x="365760" y="74320"/>
                  </a:cubicBezTo>
                  <a:cubicBezTo>
                    <a:pt x="355716" y="78625"/>
                    <a:pt x="344463" y="79270"/>
                    <a:pt x="333955" y="82272"/>
                  </a:cubicBezTo>
                  <a:cubicBezTo>
                    <a:pt x="325896" y="84575"/>
                    <a:pt x="318052" y="87573"/>
                    <a:pt x="310101" y="90223"/>
                  </a:cubicBezTo>
                  <a:cubicBezTo>
                    <a:pt x="213905" y="80604"/>
                    <a:pt x="255860" y="90696"/>
                    <a:pt x="182880" y="66369"/>
                  </a:cubicBezTo>
                  <a:lnTo>
                    <a:pt x="159026" y="58418"/>
                  </a:lnTo>
                  <a:lnTo>
                    <a:pt x="135172" y="50467"/>
                  </a:lnTo>
                  <a:cubicBezTo>
                    <a:pt x="74798" y="55498"/>
                    <a:pt x="58639" y="49276"/>
                    <a:pt x="15903" y="66369"/>
                  </a:cubicBezTo>
                  <a:cubicBezTo>
                    <a:pt x="10400" y="68570"/>
                    <a:pt x="5301" y="71670"/>
                    <a:pt x="0" y="74320"/>
                  </a:cubicBezTo>
                </a:path>
              </a:pathLst>
            </a:cu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4" name="Forma livre 83"/>
            <p:cNvSpPr/>
            <p:nvPr/>
          </p:nvSpPr>
          <p:spPr>
            <a:xfrm>
              <a:off x="1126787" y="6054026"/>
              <a:ext cx="652007" cy="214686"/>
            </a:xfrm>
            <a:custGeom>
              <a:avLst/>
              <a:gdLst>
                <a:gd name="connsiteX0" fmla="*/ 652007 w 652007"/>
                <a:gd name="connsiteY0" fmla="*/ 0 h 214686"/>
                <a:gd name="connsiteX1" fmla="*/ 596348 w 652007"/>
                <a:gd name="connsiteY1" fmla="*/ 7952 h 214686"/>
                <a:gd name="connsiteX2" fmla="*/ 540689 w 652007"/>
                <a:gd name="connsiteY2" fmla="*/ 23854 h 214686"/>
                <a:gd name="connsiteX3" fmla="*/ 508884 w 652007"/>
                <a:gd name="connsiteY3" fmla="*/ 31806 h 214686"/>
                <a:gd name="connsiteX4" fmla="*/ 453225 w 652007"/>
                <a:gd name="connsiteY4" fmla="*/ 63611 h 214686"/>
                <a:gd name="connsiteX5" fmla="*/ 421419 w 652007"/>
                <a:gd name="connsiteY5" fmla="*/ 87465 h 214686"/>
                <a:gd name="connsiteX6" fmla="*/ 389614 w 652007"/>
                <a:gd name="connsiteY6" fmla="*/ 95416 h 214686"/>
                <a:gd name="connsiteX7" fmla="*/ 357809 w 652007"/>
                <a:gd name="connsiteY7" fmla="*/ 111319 h 214686"/>
                <a:gd name="connsiteX8" fmla="*/ 333955 w 652007"/>
                <a:gd name="connsiteY8" fmla="*/ 127221 h 214686"/>
                <a:gd name="connsiteX9" fmla="*/ 310101 w 652007"/>
                <a:gd name="connsiteY9" fmla="*/ 135173 h 214686"/>
                <a:gd name="connsiteX10" fmla="*/ 190832 w 652007"/>
                <a:gd name="connsiteY10" fmla="*/ 127221 h 214686"/>
                <a:gd name="connsiteX11" fmla="*/ 166978 w 652007"/>
                <a:gd name="connsiteY11" fmla="*/ 119270 h 214686"/>
                <a:gd name="connsiteX12" fmla="*/ 87465 w 652007"/>
                <a:gd name="connsiteY12" fmla="*/ 127221 h 214686"/>
                <a:gd name="connsiteX13" fmla="*/ 15903 w 652007"/>
                <a:gd name="connsiteY13" fmla="*/ 190832 h 214686"/>
                <a:gd name="connsiteX14" fmla="*/ 0 w 652007"/>
                <a:gd name="connsiteY14" fmla="*/ 214686 h 214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2007" h="214686">
                  <a:moveTo>
                    <a:pt x="652007" y="0"/>
                  </a:moveTo>
                  <a:cubicBezTo>
                    <a:pt x="633454" y="2651"/>
                    <a:pt x="614787" y="4599"/>
                    <a:pt x="596348" y="7952"/>
                  </a:cubicBezTo>
                  <a:cubicBezTo>
                    <a:pt x="562174" y="14166"/>
                    <a:pt x="570491" y="15339"/>
                    <a:pt x="540689" y="23854"/>
                  </a:cubicBezTo>
                  <a:cubicBezTo>
                    <a:pt x="530181" y="26856"/>
                    <a:pt x="519116" y="27969"/>
                    <a:pt x="508884" y="31806"/>
                  </a:cubicBezTo>
                  <a:cubicBezTo>
                    <a:pt x="489264" y="39164"/>
                    <a:pt x="470226" y="51467"/>
                    <a:pt x="453225" y="63611"/>
                  </a:cubicBezTo>
                  <a:cubicBezTo>
                    <a:pt x="442441" y="71314"/>
                    <a:pt x="433272" y="81538"/>
                    <a:pt x="421419" y="87465"/>
                  </a:cubicBezTo>
                  <a:cubicBezTo>
                    <a:pt x="411645" y="92352"/>
                    <a:pt x="400216" y="92766"/>
                    <a:pt x="389614" y="95416"/>
                  </a:cubicBezTo>
                  <a:cubicBezTo>
                    <a:pt x="379012" y="100717"/>
                    <a:pt x="368100" y="105438"/>
                    <a:pt x="357809" y="111319"/>
                  </a:cubicBezTo>
                  <a:cubicBezTo>
                    <a:pt x="349512" y="116060"/>
                    <a:pt x="342502" y="122947"/>
                    <a:pt x="333955" y="127221"/>
                  </a:cubicBezTo>
                  <a:cubicBezTo>
                    <a:pt x="326458" y="130969"/>
                    <a:pt x="318052" y="132522"/>
                    <a:pt x="310101" y="135173"/>
                  </a:cubicBezTo>
                  <a:cubicBezTo>
                    <a:pt x="270345" y="132522"/>
                    <a:pt x="230433" y="131621"/>
                    <a:pt x="190832" y="127221"/>
                  </a:cubicBezTo>
                  <a:cubicBezTo>
                    <a:pt x="182502" y="126295"/>
                    <a:pt x="175359" y="119270"/>
                    <a:pt x="166978" y="119270"/>
                  </a:cubicBezTo>
                  <a:cubicBezTo>
                    <a:pt x="140341" y="119270"/>
                    <a:pt x="113969" y="124571"/>
                    <a:pt x="87465" y="127221"/>
                  </a:cubicBezTo>
                  <a:cubicBezTo>
                    <a:pt x="33362" y="163291"/>
                    <a:pt x="48014" y="145878"/>
                    <a:pt x="15903" y="190832"/>
                  </a:cubicBezTo>
                  <a:cubicBezTo>
                    <a:pt x="10348" y="198608"/>
                    <a:pt x="0" y="214686"/>
                    <a:pt x="0" y="214686"/>
                  </a:cubicBezTo>
                </a:path>
              </a:pathLst>
            </a:cu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5" name="Forma livre 84"/>
            <p:cNvSpPr/>
            <p:nvPr/>
          </p:nvSpPr>
          <p:spPr>
            <a:xfrm>
              <a:off x="1442324" y="6348225"/>
              <a:ext cx="360324" cy="217199"/>
            </a:xfrm>
            <a:custGeom>
              <a:avLst/>
              <a:gdLst>
                <a:gd name="connsiteX0" fmla="*/ 360324 w 360324"/>
                <a:gd name="connsiteY0" fmla="*/ 0 h 217199"/>
                <a:gd name="connsiteX1" fmla="*/ 272860 w 360324"/>
                <a:gd name="connsiteY1" fmla="*/ 71561 h 217199"/>
                <a:gd name="connsiteX2" fmla="*/ 249006 w 360324"/>
                <a:gd name="connsiteY2" fmla="*/ 95415 h 217199"/>
                <a:gd name="connsiteX3" fmla="*/ 225152 w 360324"/>
                <a:gd name="connsiteY3" fmla="*/ 119269 h 217199"/>
                <a:gd name="connsiteX4" fmla="*/ 169493 w 360324"/>
                <a:gd name="connsiteY4" fmla="*/ 174928 h 217199"/>
                <a:gd name="connsiteX5" fmla="*/ 129736 w 360324"/>
                <a:gd name="connsiteY5" fmla="*/ 166977 h 217199"/>
                <a:gd name="connsiteX6" fmla="*/ 105882 w 360324"/>
                <a:gd name="connsiteY6" fmla="*/ 159026 h 217199"/>
                <a:gd name="connsiteX7" fmla="*/ 34321 w 360324"/>
                <a:gd name="connsiteY7" fmla="*/ 166977 h 217199"/>
                <a:gd name="connsiteX8" fmla="*/ 26369 w 360324"/>
                <a:gd name="connsiteY8" fmla="*/ 190831 h 217199"/>
                <a:gd name="connsiteX9" fmla="*/ 2515 w 360324"/>
                <a:gd name="connsiteY9" fmla="*/ 206734 h 21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0324" h="217199">
                  <a:moveTo>
                    <a:pt x="360324" y="0"/>
                  </a:moveTo>
                  <a:cubicBezTo>
                    <a:pt x="305051" y="27636"/>
                    <a:pt x="336900" y="7521"/>
                    <a:pt x="272860" y="71561"/>
                  </a:cubicBezTo>
                  <a:lnTo>
                    <a:pt x="249006" y="95415"/>
                  </a:lnTo>
                  <a:cubicBezTo>
                    <a:pt x="241055" y="103366"/>
                    <a:pt x="231389" y="109913"/>
                    <a:pt x="225152" y="119269"/>
                  </a:cubicBezTo>
                  <a:cubicBezTo>
                    <a:pt x="188698" y="173951"/>
                    <a:pt x="211479" y="160933"/>
                    <a:pt x="169493" y="174928"/>
                  </a:cubicBezTo>
                  <a:cubicBezTo>
                    <a:pt x="156241" y="172278"/>
                    <a:pt x="142847" y="170255"/>
                    <a:pt x="129736" y="166977"/>
                  </a:cubicBezTo>
                  <a:cubicBezTo>
                    <a:pt x="121605" y="164944"/>
                    <a:pt x="114263" y="159026"/>
                    <a:pt x="105882" y="159026"/>
                  </a:cubicBezTo>
                  <a:cubicBezTo>
                    <a:pt x="81882" y="159026"/>
                    <a:pt x="58175" y="164327"/>
                    <a:pt x="34321" y="166977"/>
                  </a:cubicBezTo>
                  <a:cubicBezTo>
                    <a:pt x="31670" y="174928"/>
                    <a:pt x="32296" y="184904"/>
                    <a:pt x="26369" y="190831"/>
                  </a:cubicBezTo>
                  <a:cubicBezTo>
                    <a:pt x="0" y="217199"/>
                    <a:pt x="2515" y="184841"/>
                    <a:pt x="2515" y="206734"/>
                  </a:cubicBezTo>
                </a:path>
              </a:pathLst>
            </a:cu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6" name="Forma livre 85"/>
            <p:cNvSpPr/>
            <p:nvPr/>
          </p:nvSpPr>
          <p:spPr>
            <a:xfrm>
              <a:off x="1619768" y="6570861"/>
              <a:ext cx="198783" cy="99539"/>
            </a:xfrm>
            <a:custGeom>
              <a:avLst/>
              <a:gdLst>
                <a:gd name="connsiteX0" fmla="*/ 198783 w 198783"/>
                <a:gd name="connsiteY0" fmla="*/ 0 h 99539"/>
                <a:gd name="connsiteX1" fmla="*/ 174929 w 198783"/>
                <a:gd name="connsiteY1" fmla="*/ 15903 h 99539"/>
                <a:gd name="connsiteX2" fmla="*/ 127221 w 198783"/>
                <a:gd name="connsiteY2" fmla="*/ 31805 h 99539"/>
                <a:gd name="connsiteX3" fmla="*/ 87465 w 198783"/>
                <a:gd name="connsiteY3" fmla="*/ 95416 h 99539"/>
                <a:gd name="connsiteX4" fmla="*/ 0 w 198783"/>
                <a:gd name="connsiteY4" fmla="*/ 95416 h 9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83" h="99539">
                  <a:moveTo>
                    <a:pt x="198783" y="0"/>
                  </a:moveTo>
                  <a:cubicBezTo>
                    <a:pt x="190832" y="5301"/>
                    <a:pt x="183662" y="12022"/>
                    <a:pt x="174929" y="15903"/>
                  </a:cubicBezTo>
                  <a:cubicBezTo>
                    <a:pt x="159611" y="22711"/>
                    <a:pt x="127221" y="31805"/>
                    <a:pt x="127221" y="31805"/>
                  </a:cubicBezTo>
                  <a:cubicBezTo>
                    <a:pt x="120454" y="52107"/>
                    <a:pt x="118335" y="91006"/>
                    <a:pt x="87465" y="95416"/>
                  </a:cubicBezTo>
                  <a:cubicBezTo>
                    <a:pt x="58603" y="99539"/>
                    <a:pt x="29155" y="95416"/>
                    <a:pt x="0" y="95416"/>
                  </a:cubicBezTo>
                </a:path>
              </a:pathLst>
            </a:cu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7" name="Forma livre 86"/>
            <p:cNvSpPr/>
            <p:nvPr/>
          </p:nvSpPr>
          <p:spPr>
            <a:xfrm>
              <a:off x="1890113" y="6418250"/>
              <a:ext cx="230587" cy="81049"/>
            </a:xfrm>
            <a:custGeom>
              <a:avLst/>
              <a:gdLst>
                <a:gd name="connsiteX0" fmla="*/ 0 w 230587"/>
                <a:gd name="connsiteY0" fmla="*/ 17439 h 81049"/>
                <a:gd name="connsiteX1" fmla="*/ 55659 w 230587"/>
                <a:gd name="connsiteY1" fmla="*/ 1536 h 81049"/>
                <a:gd name="connsiteX2" fmla="*/ 111318 w 230587"/>
                <a:gd name="connsiteY2" fmla="*/ 73098 h 81049"/>
                <a:gd name="connsiteX3" fmla="*/ 135172 w 230587"/>
                <a:gd name="connsiteY3" fmla="*/ 81049 h 81049"/>
                <a:gd name="connsiteX4" fmla="*/ 182880 w 230587"/>
                <a:gd name="connsiteY4" fmla="*/ 73098 h 81049"/>
                <a:gd name="connsiteX5" fmla="*/ 230587 w 230587"/>
                <a:gd name="connsiteY5" fmla="*/ 33342 h 81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0587" h="81049">
                  <a:moveTo>
                    <a:pt x="0" y="17439"/>
                  </a:moveTo>
                  <a:cubicBezTo>
                    <a:pt x="7715" y="14867"/>
                    <a:pt x="50284" y="0"/>
                    <a:pt x="55659" y="1536"/>
                  </a:cubicBezTo>
                  <a:cubicBezTo>
                    <a:pt x="80867" y="8738"/>
                    <a:pt x="93944" y="67307"/>
                    <a:pt x="111318" y="73098"/>
                  </a:cubicBezTo>
                  <a:lnTo>
                    <a:pt x="135172" y="81049"/>
                  </a:lnTo>
                  <a:cubicBezTo>
                    <a:pt x="151075" y="78399"/>
                    <a:pt x="167911" y="79086"/>
                    <a:pt x="182880" y="73098"/>
                  </a:cubicBezTo>
                  <a:cubicBezTo>
                    <a:pt x="198630" y="66798"/>
                    <a:pt x="217788" y="46141"/>
                    <a:pt x="230587" y="33342"/>
                  </a:cubicBezTo>
                </a:path>
              </a:pathLst>
            </a:cu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8" name="Forma livre 87"/>
            <p:cNvSpPr/>
            <p:nvPr/>
          </p:nvSpPr>
          <p:spPr>
            <a:xfrm>
              <a:off x="1913966" y="6639607"/>
              <a:ext cx="246491" cy="90280"/>
            </a:xfrm>
            <a:custGeom>
              <a:avLst/>
              <a:gdLst>
                <a:gd name="connsiteX0" fmla="*/ 0 w 246491"/>
                <a:gd name="connsiteY0" fmla="*/ 2816 h 90280"/>
                <a:gd name="connsiteX1" fmla="*/ 63611 w 246491"/>
                <a:gd name="connsiteY1" fmla="*/ 10767 h 90280"/>
                <a:gd name="connsiteX2" fmla="*/ 95416 w 246491"/>
                <a:gd name="connsiteY2" fmla="*/ 58475 h 90280"/>
                <a:gd name="connsiteX3" fmla="*/ 143124 w 246491"/>
                <a:gd name="connsiteY3" fmla="*/ 90280 h 90280"/>
                <a:gd name="connsiteX4" fmla="*/ 198783 w 246491"/>
                <a:gd name="connsiteY4" fmla="*/ 82329 h 90280"/>
                <a:gd name="connsiteX5" fmla="*/ 222637 w 246491"/>
                <a:gd name="connsiteY5" fmla="*/ 58475 h 90280"/>
                <a:gd name="connsiteX6" fmla="*/ 246491 w 246491"/>
                <a:gd name="connsiteY6" fmla="*/ 18719 h 9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491" h="90280">
                  <a:moveTo>
                    <a:pt x="0" y="2816"/>
                  </a:moveTo>
                  <a:cubicBezTo>
                    <a:pt x="21204" y="5466"/>
                    <a:pt x="45153" y="0"/>
                    <a:pt x="63611" y="10767"/>
                  </a:cubicBezTo>
                  <a:cubicBezTo>
                    <a:pt x="80120" y="20397"/>
                    <a:pt x="79513" y="47873"/>
                    <a:pt x="95416" y="58475"/>
                  </a:cubicBezTo>
                  <a:lnTo>
                    <a:pt x="143124" y="90280"/>
                  </a:lnTo>
                  <a:cubicBezTo>
                    <a:pt x="161677" y="87630"/>
                    <a:pt x="181382" y="89289"/>
                    <a:pt x="198783" y="82329"/>
                  </a:cubicBezTo>
                  <a:cubicBezTo>
                    <a:pt x="209224" y="78153"/>
                    <a:pt x="215438" y="67114"/>
                    <a:pt x="222637" y="58475"/>
                  </a:cubicBezTo>
                  <a:cubicBezTo>
                    <a:pt x="234632" y="44082"/>
                    <a:pt x="238729" y="34244"/>
                    <a:pt x="246491" y="18719"/>
                  </a:cubicBezTo>
                </a:path>
              </a:pathLst>
            </a:cu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9" name="Forma livre 88"/>
            <p:cNvSpPr/>
            <p:nvPr/>
          </p:nvSpPr>
          <p:spPr>
            <a:xfrm>
              <a:off x="1691330" y="6665073"/>
              <a:ext cx="174929" cy="137246"/>
            </a:xfrm>
            <a:custGeom>
              <a:avLst/>
              <a:gdLst>
                <a:gd name="connsiteX0" fmla="*/ 174929 w 174929"/>
                <a:gd name="connsiteY0" fmla="*/ 1204 h 137246"/>
                <a:gd name="connsiteX1" fmla="*/ 87464 w 174929"/>
                <a:gd name="connsiteY1" fmla="*/ 25058 h 137246"/>
                <a:gd name="connsiteX2" fmla="*/ 79513 w 174929"/>
                <a:gd name="connsiteY2" fmla="*/ 48912 h 137246"/>
                <a:gd name="connsiteX3" fmla="*/ 71562 w 174929"/>
                <a:gd name="connsiteY3" fmla="*/ 112522 h 137246"/>
                <a:gd name="connsiteX4" fmla="*/ 0 w 174929"/>
                <a:gd name="connsiteY4" fmla="*/ 128425 h 137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29" h="137246">
                  <a:moveTo>
                    <a:pt x="174929" y="1204"/>
                  </a:moveTo>
                  <a:cubicBezTo>
                    <a:pt x="150107" y="4307"/>
                    <a:pt x="107510" y="0"/>
                    <a:pt x="87464" y="25058"/>
                  </a:cubicBezTo>
                  <a:cubicBezTo>
                    <a:pt x="82228" y="31603"/>
                    <a:pt x="82163" y="40961"/>
                    <a:pt x="79513" y="48912"/>
                  </a:cubicBezTo>
                  <a:cubicBezTo>
                    <a:pt x="76863" y="70115"/>
                    <a:pt x="79498" y="92682"/>
                    <a:pt x="71562" y="112522"/>
                  </a:cubicBezTo>
                  <a:cubicBezTo>
                    <a:pt x="61672" y="137246"/>
                    <a:pt x="12008" y="128425"/>
                    <a:pt x="0" y="128425"/>
                  </a:cubicBezTo>
                </a:path>
              </a:pathLst>
            </a:cu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0" name="Forma livre 89"/>
            <p:cNvSpPr/>
            <p:nvPr/>
          </p:nvSpPr>
          <p:spPr>
            <a:xfrm>
              <a:off x="1846546" y="5477534"/>
              <a:ext cx="857250" cy="339239"/>
            </a:xfrm>
            <a:custGeom>
              <a:avLst/>
              <a:gdLst>
                <a:gd name="connsiteX0" fmla="*/ 0 w 857250"/>
                <a:gd name="connsiteY0" fmla="*/ 30917 h 339239"/>
                <a:gd name="connsiteX1" fmla="*/ 28575 w 857250"/>
                <a:gd name="connsiteY1" fmla="*/ 21392 h 339239"/>
                <a:gd name="connsiteX2" fmla="*/ 76200 w 857250"/>
                <a:gd name="connsiteY2" fmla="*/ 2342 h 339239"/>
                <a:gd name="connsiteX3" fmla="*/ 209550 w 857250"/>
                <a:gd name="connsiteY3" fmla="*/ 11867 h 339239"/>
                <a:gd name="connsiteX4" fmla="*/ 266700 w 857250"/>
                <a:gd name="connsiteY4" fmla="*/ 59492 h 339239"/>
                <a:gd name="connsiteX5" fmla="*/ 276225 w 857250"/>
                <a:gd name="connsiteY5" fmla="*/ 88067 h 339239"/>
                <a:gd name="connsiteX6" fmla="*/ 314325 w 857250"/>
                <a:gd name="connsiteY6" fmla="*/ 145217 h 339239"/>
                <a:gd name="connsiteX7" fmla="*/ 323850 w 857250"/>
                <a:gd name="connsiteY7" fmla="*/ 173792 h 339239"/>
                <a:gd name="connsiteX8" fmla="*/ 333375 w 857250"/>
                <a:gd name="connsiteY8" fmla="*/ 211892 h 339239"/>
                <a:gd name="connsiteX9" fmla="*/ 381000 w 857250"/>
                <a:gd name="connsiteY9" fmla="*/ 269042 h 339239"/>
                <a:gd name="connsiteX10" fmla="*/ 409575 w 857250"/>
                <a:gd name="connsiteY10" fmla="*/ 288092 h 339239"/>
                <a:gd name="connsiteX11" fmla="*/ 438150 w 857250"/>
                <a:gd name="connsiteY11" fmla="*/ 316667 h 339239"/>
                <a:gd name="connsiteX12" fmla="*/ 485775 w 857250"/>
                <a:gd name="connsiteY12" fmla="*/ 326192 h 339239"/>
                <a:gd name="connsiteX13" fmla="*/ 581025 w 857250"/>
                <a:gd name="connsiteY13" fmla="*/ 316667 h 339239"/>
                <a:gd name="connsiteX14" fmla="*/ 647700 w 857250"/>
                <a:gd name="connsiteY14" fmla="*/ 278567 h 339239"/>
                <a:gd name="connsiteX15" fmla="*/ 752475 w 857250"/>
                <a:gd name="connsiteY15" fmla="*/ 288092 h 339239"/>
                <a:gd name="connsiteX16" fmla="*/ 781050 w 857250"/>
                <a:gd name="connsiteY16" fmla="*/ 307142 h 339239"/>
                <a:gd name="connsiteX17" fmla="*/ 809625 w 857250"/>
                <a:gd name="connsiteY17" fmla="*/ 316667 h 339239"/>
                <a:gd name="connsiteX18" fmla="*/ 857250 w 857250"/>
                <a:gd name="connsiteY18" fmla="*/ 335717 h 339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57250" h="339239">
                  <a:moveTo>
                    <a:pt x="0" y="30917"/>
                  </a:moveTo>
                  <a:cubicBezTo>
                    <a:pt x="9525" y="27742"/>
                    <a:pt x="19174" y="24917"/>
                    <a:pt x="28575" y="21392"/>
                  </a:cubicBezTo>
                  <a:cubicBezTo>
                    <a:pt x="44584" y="15389"/>
                    <a:pt x="59126" y="3241"/>
                    <a:pt x="76200" y="2342"/>
                  </a:cubicBezTo>
                  <a:cubicBezTo>
                    <a:pt x="120702" y="0"/>
                    <a:pt x="165100" y="8692"/>
                    <a:pt x="209550" y="11867"/>
                  </a:cubicBezTo>
                  <a:cubicBezTo>
                    <a:pt x="228600" y="27742"/>
                    <a:pt x="250371" y="40830"/>
                    <a:pt x="266700" y="59492"/>
                  </a:cubicBezTo>
                  <a:cubicBezTo>
                    <a:pt x="273312" y="67048"/>
                    <a:pt x="271349" y="79290"/>
                    <a:pt x="276225" y="88067"/>
                  </a:cubicBezTo>
                  <a:cubicBezTo>
                    <a:pt x="287344" y="108081"/>
                    <a:pt x="307085" y="123497"/>
                    <a:pt x="314325" y="145217"/>
                  </a:cubicBezTo>
                  <a:cubicBezTo>
                    <a:pt x="317500" y="154742"/>
                    <a:pt x="321092" y="164138"/>
                    <a:pt x="323850" y="173792"/>
                  </a:cubicBezTo>
                  <a:cubicBezTo>
                    <a:pt x="327446" y="186379"/>
                    <a:pt x="328218" y="199860"/>
                    <a:pt x="333375" y="211892"/>
                  </a:cubicBezTo>
                  <a:cubicBezTo>
                    <a:pt x="341700" y="231317"/>
                    <a:pt x="365743" y="256328"/>
                    <a:pt x="381000" y="269042"/>
                  </a:cubicBezTo>
                  <a:cubicBezTo>
                    <a:pt x="389794" y="276371"/>
                    <a:pt x="400781" y="280763"/>
                    <a:pt x="409575" y="288092"/>
                  </a:cubicBezTo>
                  <a:cubicBezTo>
                    <a:pt x="419923" y="296716"/>
                    <a:pt x="426102" y="310643"/>
                    <a:pt x="438150" y="316667"/>
                  </a:cubicBezTo>
                  <a:cubicBezTo>
                    <a:pt x="452630" y="323907"/>
                    <a:pt x="469900" y="323017"/>
                    <a:pt x="485775" y="326192"/>
                  </a:cubicBezTo>
                  <a:cubicBezTo>
                    <a:pt x="517525" y="323017"/>
                    <a:pt x="549825" y="323353"/>
                    <a:pt x="581025" y="316667"/>
                  </a:cubicBezTo>
                  <a:cubicBezTo>
                    <a:pt x="598834" y="312851"/>
                    <a:pt x="631925" y="289084"/>
                    <a:pt x="647700" y="278567"/>
                  </a:cubicBezTo>
                  <a:cubicBezTo>
                    <a:pt x="682625" y="281742"/>
                    <a:pt x="718184" y="280744"/>
                    <a:pt x="752475" y="288092"/>
                  </a:cubicBezTo>
                  <a:cubicBezTo>
                    <a:pt x="763669" y="290491"/>
                    <a:pt x="770811" y="302022"/>
                    <a:pt x="781050" y="307142"/>
                  </a:cubicBezTo>
                  <a:cubicBezTo>
                    <a:pt x="790030" y="311632"/>
                    <a:pt x="800645" y="312177"/>
                    <a:pt x="809625" y="316667"/>
                  </a:cubicBezTo>
                  <a:cubicBezTo>
                    <a:pt x="854770" y="339239"/>
                    <a:pt x="820492" y="335717"/>
                    <a:pt x="857250" y="335717"/>
                  </a:cubicBezTo>
                </a:path>
              </a:pathLst>
            </a:cu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1" name="Forma livre 90"/>
            <p:cNvSpPr/>
            <p:nvPr/>
          </p:nvSpPr>
          <p:spPr>
            <a:xfrm>
              <a:off x="627346" y="5470351"/>
              <a:ext cx="1095375" cy="304800"/>
            </a:xfrm>
            <a:custGeom>
              <a:avLst/>
              <a:gdLst>
                <a:gd name="connsiteX0" fmla="*/ 1095375 w 1095375"/>
                <a:gd name="connsiteY0" fmla="*/ 114300 h 304800"/>
                <a:gd name="connsiteX1" fmla="*/ 1066800 w 1095375"/>
                <a:gd name="connsiteY1" fmla="*/ 85725 h 304800"/>
                <a:gd name="connsiteX2" fmla="*/ 1038225 w 1095375"/>
                <a:gd name="connsiteY2" fmla="*/ 76200 h 304800"/>
                <a:gd name="connsiteX3" fmla="*/ 981075 w 1095375"/>
                <a:gd name="connsiteY3" fmla="*/ 38100 h 304800"/>
                <a:gd name="connsiteX4" fmla="*/ 952500 w 1095375"/>
                <a:gd name="connsiteY4" fmla="*/ 19050 h 304800"/>
                <a:gd name="connsiteX5" fmla="*/ 923925 w 1095375"/>
                <a:gd name="connsiteY5" fmla="*/ 0 h 304800"/>
                <a:gd name="connsiteX6" fmla="*/ 771525 w 1095375"/>
                <a:gd name="connsiteY6" fmla="*/ 19050 h 304800"/>
                <a:gd name="connsiteX7" fmla="*/ 733425 w 1095375"/>
                <a:gd name="connsiteY7" fmla="*/ 38100 h 304800"/>
                <a:gd name="connsiteX8" fmla="*/ 657225 w 1095375"/>
                <a:gd name="connsiteY8" fmla="*/ 66675 h 304800"/>
                <a:gd name="connsiteX9" fmla="*/ 600075 w 1095375"/>
                <a:gd name="connsiteY9" fmla="*/ 123825 h 304800"/>
                <a:gd name="connsiteX10" fmla="*/ 571500 w 1095375"/>
                <a:gd name="connsiteY10" fmla="*/ 152400 h 304800"/>
                <a:gd name="connsiteX11" fmla="*/ 552450 w 1095375"/>
                <a:gd name="connsiteY11" fmla="*/ 180975 h 304800"/>
                <a:gd name="connsiteX12" fmla="*/ 523875 w 1095375"/>
                <a:gd name="connsiteY12" fmla="*/ 200025 h 304800"/>
                <a:gd name="connsiteX13" fmla="*/ 438150 w 1095375"/>
                <a:gd name="connsiteY13" fmla="*/ 266700 h 304800"/>
                <a:gd name="connsiteX14" fmla="*/ 409575 w 1095375"/>
                <a:gd name="connsiteY14" fmla="*/ 285750 h 304800"/>
                <a:gd name="connsiteX15" fmla="*/ 352425 w 1095375"/>
                <a:gd name="connsiteY15" fmla="*/ 304800 h 304800"/>
                <a:gd name="connsiteX16" fmla="*/ 266700 w 1095375"/>
                <a:gd name="connsiteY16" fmla="*/ 295275 h 304800"/>
                <a:gd name="connsiteX17" fmla="*/ 228600 w 1095375"/>
                <a:gd name="connsiteY17" fmla="*/ 276225 h 304800"/>
                <a:gd name="connsiteX18" fmla="*/ 180975 w 1095375"/>
                <a:gd name="connsiteY18" fmla="*/ 257175 h 304800"/>
                <a:gd name="connsiteX19" fmla="*/ 152400 w 1095375"/>
                <a:gd name="connsiteY19" fmla="*/ 238125 h 304800"/>
                <a:gd name="connsiteX20" fmla="*/ 0 w 1095375"/>
                <a:gd name="connsiteY20" fmla="*/ 238125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95375" h="304800">
                  <a:moveTo>
                    <a:pt x="1095375" y="114300"/>
                  </a:moveTo>
                  <a:cubicBezTo>
                    <a:pt x="1085850" y="104775"/>
                    <a:pt x="1078008" y="93197"/>
                    <a:pt x="1066800" y="85725"/>
                  </a:cubicBezTo>
                  <a:cubicBezTo>
                    <a:pt x="1058446" y="80156"/>
                    <a:pt x="1047002" y="81076"/>
                    <a:pt x="1038225" y="76200"/>
                  </a:cubicBezTo>
                  <a:cubicBezTo>
                    <a:pt x="1018211" y="65081"/>
                    <a:pt x="1000125" y="50800"/>
                    <a:pt x="981075" y="38100"/>
                  </a:cubicBezTo>
                  <a:lnTo>
                    <a:pt x="952500" y="19050"/>
                  </a:lnTo>
                  <a:lnTo>
                    <a:pt x="923925" y="0"/>
                  </a:lnTo>
                  <a:cubicBezTo>
                    <a:pt x="900737" y="2108"/>
                    <a:pt x="808431" y="6748"/>
                    <a:pt x="771525" y="19050"/>
                  </a:cubicBezTo>
                  <a:cubicBezTo>
                    <a:pt x="758055" y="23540"/>
                    <a:pt x="746720" y="33114"/>
                    <a:pt x="733425" y="38100"/>
                  </a:cubicBezTo>
                  <a:cubicBezTo>
                    <a:pt x="698708" y="51119"/>
                    <a:pt x="688424" y="41716"/>
                    <a:pt x="657225" y="66675"/>
                  </a:cubicBezTo>
                  <a:cubicBezTo>
                    <a:pt x="636188" y="83505"/>
                    <a:pt x="619125" y="104775"/>
                    <a:pt x="600075" y="123825"/>
                  </a:cubicBezTo>
                  <a:cubicBezTo>
                    <a:pt x="590550" y="133350"/>
                    <a:pt x="578972" y="141192"/>
                    <a:pt x="571500" y="152400"/>
                  </a:cubicBezTo>
                  <a:cubicBezTo>
                    <a:pt x="565150" y="161925"/>
                    <a:pt x="560545" y="172880"/>
                    <a:pt x="552450" y="180975"/>
                  </a:cubicBezTo>
                  <a:cubicBezTo>
                    <a:pt x="544355" y="189070"/>
                    <a:pt x="532669" y="192696"/>
                    <a:pt x="523875" y="200025"/>
                  </a:cubicBezTo>
                  <a:cubicBezTo>
                    <a:pt x="434346" y="274632"/>
                    <a:pt x="582593" y="170405"/>
                    <a:pt x="438150" y="266700"/>
                  </a:cubicBezTo>
                  <a:cubicBezTo>
                    <a:pt x="428625" y="273050"/>
                    <a:pt x="420435" y="282130"/>
                    <a:pt x="409575" y="285750"/>
                  </a:cubicBezTo>
                  <a:lnTo>
                    <a:pt x="352425" y="304800"/>
                  </a:lnTo>
                  <a:cubicBezTo>
                    <a:pt x="323850" y="301625"/>
                    <a:pt x="294715" y="301740"/>
                    <a:pt x="266700" y="295275"/>
                  </a:cubicBezTo>
                  <a:cubicBezTo>
                    <a:pt x="252865" y="292082"/>
                    <a:pt x="241575" y="281992"/>
                    <a:pt x="228600" y="276225"/>
                  </a:cubicBezTo>
                  <a:cubicBezTo>
                    <a:pt x="212976" y="269281"/>
                    <a:pt x="196268" y="264821"/>
                    <a:pt x="180975" y="257175"/>
                  </a:cubicBezTo>
                  <a:cubicBezTo>
                    <a:pt x="170736" y="252055"/>
                    <a:pt x="163785" y="239323"/>
                    <a:pt x="152400" y="238125"/>
                  </a:cubicBezTo>
                  <a:cubicBezTo>
                    <a:pt x="101879" y="232807"/>
                    <a:pt x="50800" y="238125"/>
                    <a:pt x="0" y="238125"/>
                  </a:cubicBezTo>
                </a:path>
              </a:pathLst>
            </a:cu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2" name="Forma livre 91"/>
            <p:cNvSpPr/>
            <p:nvPr/>
          </p:nvSpPr>
          <p:spPr>
            <a:xfrm>
              <a:off x="570196" y="5851351"/>
              <a:ext cx="1123950" cy="257175"/>
            </a:xfrm>
            <a:custGeom>
              <a:avLst/>
              <a:gdLst>
                <a:gd name="connsiteX0" fmla="*/ 1123950 w 1123950"/>
                <a:gd name="connsiteY0" fmla="*/ 0 h 257175"/>
                <a:gd name="connsiteX1" fmla="*/ 923925 w 1123950"/>
                <a:gd name="connsiteY1" fmla="*/ 19050 h 257175"/>
                <a:gd name="connsiteX2" fmla="*/ 866775 w 1123950"/>
                <a:gd name="connsiteY2" fmla="*/ 38100 h 257175"/>
                <a:gd name="connsiteX3" fmla="*/ 838200 w 1123950"/>
                <a:gd name="connsiteY3" fmla="*/ 76200 h 257175"/>
                <a:gd name="connsiteX4" fmla="*/ 781050 w 1123950"/>
                <a:gd name="connsiteY4" fmla="*/ 104775 h 257175"/>
                <a:gd name="connsiteX5" fmla="*/ 742950 w 1123950"/>
                <a:gd name="connsiteY5" fmla="*/ 114300 h 257175"/>
                <a:gd name="connsiteX6" fmla="*/ 638175 w 1123950"/>
                <a:gd name="connsiteY6" fmla="*/ 104775 h 257175"/>
                <a:gd name="connsiteX7" fmla="*/ 609600 w 1123950"/>
                <a:gd name="connsiteY7" fmla="*/ 76200 h 257175"/>
                <a:gd name="connsiteX8" fmla="*/ 581025 w 1123950"/>
                <a:gd name="connsiteY8" fmla="*/ 57150 h 257175"/>
                <a:gd name="connsiteX9" fmla="*/ 514350 w 1123950"/>
                <a:gd name="connsiteY9" fmla="*/ 38100 h 257175"/>
                <a:gd name="connsiteX10" fmla="*/ 428625 w 1123950"/>
                <a:gd name="connsiteY10" fmla="*/ 47625 h 257175"/>
                <a:gd name="connsiteX11" fmla="*/ 400050 w 1123950"/>
                <a:gd name="connsiteY11" fmla="*/ 57150 h 257175"/>
                <a:gd name="connsiteX12" fmla="*/ 381000 w 1123950"/>
                <a:gd name="connsiteY12" fmla="*/ 85725 h 257175"/>
                <a:gd name="connsiteX13" fmla="*/ 333375 w 1123950"/>
                <a:gd name="connsiteY13" fmla="*/ 123825 h 257175"/>
                <a:gd name="connsiteX14" fmla="*/ 276225 w 1123950"/>
                <a:gd name="connsiteY14" fmla="*/ 180975 h 257175"/>
                <a:gd name="connsiteX15" fmla="*/ 219075 w 1123950"/>
                <a:gd name="connsiteY15" fmla="*/ 219075 h 257175"/>
                <a:gd name="connsiteX16" fmla="*/ 190500 w 1123950"/>
                <a:gd name="connsiteY16" fmla="*/ 228600 h 257175"/>
                <a:gd name="connsiteX17" fmla="*/ 152400 w 1123950"/>
                <a:gd name="connsiteY17" fmla="*/ 247650 h 257175"/>
                <a:gd name="connsiteX18" fmla="*/ 114300 w 1123950"/>
                <a:gd name="connsiteY18" fmla="*/ 257175 h 257175"/>
                <a:gd name="connsiteX19" fmla="*/ 0 w 1123950"/>
                <a:gd name="connsiteY19" fmla="*/ 24765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23950" h="257175">
                  <a:moveTo>
                    <a:pt x="1123950" y="0"/>
                  </a:moveTo>
                  <a:cubicBezTo>
                    <a:pt x="1089538" y="2458"/>
                    <a:pt x="973590" y="7589"/>
                    <a:pt x="923925" y="19050"/>
                  </a:cubicBezTo>
                  <a:cubicBezTo>
                    <a:pt x="904359" y="23565"/>
                    <a:pt x="866775" y="38100"/>
                    <a:pt x="866775" y="38100"/>
                  </a:cubicBezTo>
                  <a:cubicBezTo>
                    <a:pt x="857250" y="50800"/>
                    <a:pt x="849425" y="64975"/>
                    <a:pt x="838200" y="76200"/>
                  </a:cubicBezTo>
                  <a:cubicBezTo>
                    <a:pt x="821502" y="92898"/>
                    <a:pt x="802741" y="98577"/>
                    <a:pt x="781050" y="104775"/>
                  </a:cubicBezTo>
                  <a:cubicBezTo>
                    <a:pt x="768463" y="108371"/>
                    <a:pt x="755650" y="111125"/>
                    <a:pt x="742950" y="114300"/>
                  </a:cubicBezTo>
                  <a:cubicBezTo>
                    <a:pt x="708025" y="111125"/>
                    <a:pt x="671895" y="114409"/>
                    <a:pt x="638175" y="104775"/>
                  </a:cubicBezTo>
                  <a:cubicBezTo>
                    <a:pt x="625223" y="101074"/>
                    <a:pt x="619948" y="84824"/>
                    <a:pt x="609600" y="76200"/>
                  </a:cubicBezTo>
                  <a:cubicBezTo>
                    <a:pt x="600806" y="68871"/>
                    <a:pt x="591264" y="62270"/>
                    <a:pt x="581025" y="57150"/>
                  </a:cubicBezTo>
                  <a:cubicBezTo>
                    <a:pt x="567360" y="50318"/>
                    <a:pt x="526557" y="41152"/>
                    <a:pt x="514350" y="38100"/>
                  </a:cubicBezTo>
                  <a:cubicBezTo>
                    <a:pt x="485775" y="41275"/>
                    <a:pt x="456985" y="42898"/>
                    <a:pt x="428625" y="47625"/>
                  </a:cubicBezTo>
                  <a:cubicBezTo>
                    <a:pt x="418721" y="49276"/>
                    <a:pt x="407890" y="50878"/>
                    <a:pt x="400050" y="57150"/>
                  </a:cubicBezTo>
                  <a:cubicBezTo>
                    <a:pt x="391111" y="64301"/>
                    <a:pt x="389095" y="77630"/>
                    <a:pt x="381000" y="85725"/>
                  </a:cubicBezTo>
                  <a:cubicBezTo>
                    <a:pt x="366625" y="100100"/>
                    <a:pt x="348418" y="110150"/>
                    <a:pt x="333375" y="123825"/>
                  </a:cubicBezTo>
                  <a:cubicBezTo>
                    <a:pt x="313440" y="141947"/>
                    <a:pt x="298641" y="166031"/>
                    <a:pt x="276225" y="180975"/>
                  </a:cubicBezTo>
                  <a:cubicBezTo>
                    <a:pt x="257175" y="193675"/>
                    <a:pt x="240795" y="211835"/>
                    <a:pt x="219075" y="219075"/>
                  </a:cubicBezTo>
                  <a:cubicBezTo>
                    <a:pt x="209550" y="222250"/>
                    <a:pt x="199728" y="224645"/>
                    <a:pt x="190500" y="228600"/>
                  </a:cubicBezTo>
                  <a:cubicBezTo>
                    <a:pt x="177449" y="234193"/>
                    <a:pt x="165695" y="242664"/>
                    <a:pt x="152400" y="247650"/>
                  </a:cubicBezTo>
                  <a:cubicBezTo>
                    <a:pt x="140143" y="252247"/>
                    <a:pt x="127000" y="254000"/>
                    <a:pt x="114300" y="257175"/>
                  </a:cubicBezTo>
                  <a:lnTo>
                    <a:pt x="0" y="247650"/>
                  </a:lnTo>
                </a:path>
              </a:pathLst>
            </a:cu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3" name="Forma livre 92"/>
            <p:cNvSpPr/>
            <p:nvPr/>
          </p:nvSpPr>
          <p:spPr>
            <a:xfrm>
              <a:off x="1856071" y="5925233"/>
              <a:ext cx="990600" cy="297593"/>
            </a:xfrm>
            <a:custGeom>
              <a:avLst/>
              <a:gdLst>
                <a:gd name="connsiteX0" fmla="*/ 0 w 990600"/>
                <a:gd name="connsiteY0" fmla="*/ 21368 h 297593"/>
                <a:gd name="connsiteX1" fmla="*/ 28575 w 990600"/>
                <a:gd name="connsiteY1" fmla="*/ 2318 h 297593"/>
                <a:gd name="connsiteX2" fmla="*/ 104775 w 990600"/>
                <a:gd name="connsiteY2" fmla="*/ 11843 h 297593"/>
                <a:gd name="connsiteX3" fmla="*/ 161925 w 990600"/>
                <a:gd name="connsiteY3" fmla="*/ 40418 h 297593"/>
                <a:gd name="connsiteX4" fmla="*/ 219075 w 990600"/>
                <a:gd name="connsiteY4" fmla="*/ 97568 h 297593"/>
                <a:gd name="connsiteX5" fmla="*/ 247650 w 990600"/>
                <a:gd name="connsiteY5" fmla="*/ 126143 h 297593"/>
                <a:gd name="connsiteX6" fmla="*/ 285750 w 990600"/>
                <a:gd name="connsiteY6" fmla="*/ 154718 h 297593"/>
                <a:gd name="connsiteX7" fmla="*/ 314325 w 990600"/>
                <a:gd name="connsiteY7" fmla="*/ 173768 h 297593"/>
                <a:gd name="connsiteX8" fmla="*/ 352425 w 990600"/>
                <a:gd name="connsiteY8" fmla="*/ 183293 h 297593"/>
                <a:gd name="connsiteX9" fmla="*/ 438150 w 990600"/>
                <a:gd name="connsiteY9" fmla="*/ 173768 h 297593"/>
                <a:gd name="connsiteX10" fmla="*/ 466725 w 990600"/>
                <a:gd name="connsiteY10" fmla="*/ 154718 h 297593"/>
                <a:gd name="connsiteX11" fmla="*/ 495300 w 990600"/>
                <a:gd name="connsiteY11" fmla="*/ 145193 h 297593"/>
                <a:gd name="connsiteX12" fmla="*/ 561975 w 990600"/>
                <a:gd name="connsiteY12" fmla="*/ 164243 h 297593"/>
                <a:gd name="connsiteX13" fmla="*/ 619125 w 990600"/>
                <a:gd name="connsiteY13" fmla="*/ 211868 h 297593"/>
                <a:gd name="connsiteX14" fmla="*/ 666750 w 990600"/>
                <a:gd name="connsiteY14" fmla="*/ 249968 h 297593"/>
                <a:gd name="connsiteX15" fmla="*/ 695325 w 990600"/>
                <a:gd name="connsiteY15" fmla="*/ 259493 h 297593"/>
                <a:gd name="connsiteX16" fmla="*/ 771525 w 990600"/>
                <a:gd name="connsiteY16" fmla="*/ 297593 h 297593"/>
                <a:gd name="connsiteX17" fmla="*/ 923925 w 990600"/>
                <a:gd name="connsiteY17" fmla="*/ 278543 h 297593"/>
                <a:gd name="connsiteX18" fmla="*/ 952500 w 990600"/>
                <a:gd name="connsiteY18" fmla="*/ 259493 h 297593"/>
                <a:gd name="connsiteX19" fmla="*/ 990600 w 990600"/>
                <a:gd name="connsiteY19" fmla="*/ 249968 h 29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0600" h="297593">
                  <a:moveTo>
                    <a:pt x="0" y="21368"/>
                  </a:moveTo>
                  <a:cubicBezTo>
                    <a:pt x="9525" y="15018"/>
                    <a:pt x="17174" y="3354"/>
                    <a:pt x="28575" y="2318"/>
                  </a:cubicBezTo>
                  <a:cubicBezTo>
                    <a:pt x="54068" y="0"/>
                    <a:pt x="79590" y="7264"/>
                    <a:pt x="104775" y="11843"/>
                  </a:cubicBezTo>
                  <a:cubicBezTo>
                    <a:pt x="125580" y="15626"/>
                    <a:pt x="146237" y="26473"/>
                    <a:pt x="161925" y="40418"/>
                  </a:cubicBezTo>
                  <a:cubicBezTo>
                    <a:pt x="182061" y="58316"/>
                    <a:pt x="200025" y="78518"/>
                    <a:pt x="219075" y="97568"/>
                  </a:cubicBezTo>
                  <a:cubicBezTo>
                    <a:pt x="228600" y="107093"/>
                    <a:pt x="236874" y="118061"/>
                    <a:pt x="247650" y="126143"/>
                  </a:cubicBezTo>
                  <a:cubicBezTo>
                    <a:pt x="260350" y="135668"/>
                    <a:pt x="272832" y="145491"/>
                    <a:pt x="285750" y="154718"/>
                  </a:cubicBezTo>
                  <a:cubicBezTo>
                    <a:pt x="295065" y="161372"/>
                    <a:pt x="303803" y="169259"/>
                    <a:pt x="314325" y="173768"/>
                  </a:cubicBezTo>
                  <a:cubicBezTo>
                    <a:pt x="326357" y="178925"/>
                    <a:pt x="339725" y="180118"/>
                    <a:pt x="352425" y="183293"/>
                  </a:cubicBezTo>
                  <a:cubicBezTo>
                    <a:pt x="381000" y="180118"/>
                    <a:pt x="410258" y="180741"/>
                    <a:pt x="438150" y="173768"/>
                  </a:cubicBezTo>
                  <a:cubicBezTo>
                    <a:pt x="449256" y="170992"/>
                    <a:pt x="456486" y="159838"/>
                    <a:pt x="466725" y="154718"/>
                  </a:cubicBezTo>
                  <a:cubicBezTo>
                    <a:pt x="475705" y="150228"/>
                    <a:pt x="485775" y="148368"/>
                    <a:pt x="495300" y="145193"/>
                  </a:cubicBezTo>
                  <a:cubicBezTo>
                    <a:pt x="517525" y="151543"/>
                    <a:pt x="540514" y="155659"/>
                    <a:pt x="561975" y="164243"/>
                  </a:cubicBezTo>
                  <a:cubicBezTo>
                    <a:pt x="587625" y="174503"/>
                    <a:pt x="599086" y="194334"/>
                    <a:pt x="619125" y="211868"/>
                  </a:cubicBezTo>
                  <a:cubicBezTo>
                    <a:pt x="634425" y="225255"/>
                    <a:pt x="649510" y="239193"/>
                    <a:pt x="666750" y="249968"/>
                  </a:cubicBezTo>
                  <a:cubicBezTo>
                    <a:pt x="675264" y="255289"/>
                    <a:pt x="686185" y="255338"/>
                    <a:pt x="695325" y="259493"/>
                  </a:cubicBezTo>
                  <a:cubicBezTo>
                    <a:pt x="721178" y="271244"/>
                    <a:pt x="771525" y="297593"/>
                    <a:pt x="771525" y="297593"/>
                  </a:cubicBezTo>
                  <a:cubicBezTo>
                    <a:pt x="785287" y="296446"/>
                    <a:pt x="887626" y="294100"/>
                    <a:pt x="923925" y="278543"/>
                  </a:cubicBezTo>
                  <a:cubicBezTo>
                    <a:pt x="934447" y="274034"/>
                    <a:pt x="942261" y="264613"/>
                    <a:pt x="952500" y="259493"/>
                  </a:cubicBezTo>
                  <a:cubicBezTo>
                    <a:pt x="973558" y="248964"/>
                    <a:pt x="974364" y="249968"/>
                    <a:pt x="990600" y="249968"/>
                  </a:cubicBezTo>
                </a:path>
              </a:pathLst>
            </a:cu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2" name="Forma livre 101"/>
            <p:cNvSpPr/>
            <p:nvPr/>
          </p:nvSpPr>
          <p:spPr>
            <a:xfrm>
              <a:off x="1769518" y="4446271"/>
              <a:ext cx="580444" cy="64935"/>
            </a:xfrm>
            <a:custGeom>
              <a:avLst/>
              <a:gdLst>
                <a:gd name="connsiteX0" fmla="*/ 64935 w 580444"/>
                <a:gd name="connsiteY0" fmla="*/ 49033 h 64935"/>
                <a:gd name="connsiteX1" fmla="*/ 518159 w 580444"/>
                <a:gd name="connsiteY1" fmla="*/ 1325 h 64935"/>
                <a:gd name="connsiteX2" fmla="*/ 438646 w 580444"/>
                <a:gd name="connsiteY2" fmla="*/ 41081 h 64935"/>
                <a:gd name="connsiteX3" fmla="*/ 128546 w 580444"/>
                <a:gd name="connsiteY3" fmla="*/ 64935 h 64935"/>
                <a:gd name="connsiteX4" fmla="*/ 64935 w 580444"/>
                <a:gd name="connsiteY4" fmla="*/ 49033 h 6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0444" h="64935">
                  <a:moveTo>
                    <a:pt x="64935" y="49033"/>
                  </a:moveTo>
                  <a:cubicBezTo>
                    <a:pt x="129871" y="38431"/>
                    <a:pt x="455874" y="2650"/>
                    <a:pt x="518159" y="1325"/>
                  </a:cubicBezTo>
                  <a:cubicBezTo>
                    <a:pt x="580444" y="0"/>
                    <a:pt x="503582" y="30479"/>
                    <a:pt x="438646" y="41081"/>
                  </a:cubicBezTo>
                  <a:cubicBezTo>
                    <a:pt x="373711" y="51683"/>
                    <a:pt x="184205" y="64935"/>
                    <a:pt x="128546" y="64935"/>
                  </a:cubicBezTo>
                  <a:cubicBezTo>
                    <a:pt x="72887" y="64935"/>
                    <a:pt x="0" y="59635"/>
                    <a:pt x="64935" y="4903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5" name="Forma livre 114"/>
            <p:cNvSpPr/>
            <p:nvPr/>
          </p:nvSpPr>
          <p:spPr>
            <a:xfrm rot="11420714">
              <a:off x="1742487" y="4217228"/>
              <a:ext cx="83035" cy="308841"/>
            </a:xfrm>
            <a:custGeom>
              <a:avLst/>
              <a:gdLst>
                <a:gd name="connsiteX0" fmla="*/ 77234 w 84130"/>
                <a:gd name="connsiteY0" fmla="*/ 5517 h 306868"/>
                <a:gd name="connsiteX1" fmla="*/ 35859 w 84130"/>
                <a:gd name="connsiteY1" fmla="*/ 59305 h 306868"/>
                <a:gd name="connsiteX2" fmla="*/ 31721 w 84130"/>
                <a:gd name="connsiteY2" fmla="*/ 125506 h 306868"/>
                <a:gd name="connsiteX3" fmla="*/ 11033 w 84130"/>
                <a:gd name="connsiteY3" fmla="*/ 175157 h 306868"/>
                <a:gd name="connsiteX4" fmla="*/ 15171 w 84130"/>
                <a:gd name="connsiteY4" fmla="*/ 220670 h 306868"/>
                <a:gd name="connsiteX5" fmla="*/ 2758 w 84130"/>
                <a:gd name="connsiteY5" fmla="*/ 274458 h 306868"/>
                <a:gd name="connsiteX6" fmla="*/ 31721 w 84130"/>
                <a:gd name="connsiteY6" fmla="*/ 299283 h 306868"/>
                <a:gd name="connsiteX7" fmla="*/ 64822 w 84130"/>
                <a:gd name="connsiteY7" fmla="*/ 228945 h 306868"/>
                <a:gd name="connsiteX8" fmla="*/ 44134 w 84130"/>
                <a:gd name="connsiteY8" fmla="*/ 212395 h 306868"/>
                <a:gd name="connsiteX9" fmla="*/ 60684 w 84130"/>
                <a:gd name="connsiteY9" fmla="*/ 179294 h 306868"/>
                <a:gd name="connsiteX10" fmla="*/ 73097 w 84130"/>
                <a:gd name="connsiteY10" fmla="*/ 150331 h 306868"/>
                <a:gd name="connsiteX11" fmla="*/ 56547 w 84130"/>
                <a:gd name="connsiteY11" fmla="*/ 133781 h 306868"/>
                <a:gd name="connsiteX12" fmla="*/ 77234 w 84130"/>
                <a:gd name="connsiteY12" fmla="*/ 92405 h 306868"/>
                <a:gd name="connsiteX13" fmla="*/ 77234 w 84130"/>
                <a:gd name="connsiteY13" fmla="*/ 5517 h 306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130" h="306868">
                  <a:moveTo>
                    <a:pt x="77234" y="5517"/>
                  </a:moveTo>
                  <a:cubicBezTo>
                    <a:pt x="70338" y="0"/>
                    <a:pt x="43444" y="39307"/>
                    <a:pt x="35859" y="59305"/>
                  </a:cubicBezTo>
                  <a:cubicBezTo>
                    <a:pt x="28274" y="79303"/>
                    <a:pt x="35859" y="106197"/>
                    <a:pt x="31721" y="125506"/>
                  </a:cubicBezTo>
                  <a:cubicBezTo>
                    <a:pt x="27583" y="144815"/>
                    <a:pt x="13791" y="159296"/>
                    <a:pt x="11033" y="175157"/>
                  </a:cubicBezTo>
                  <a:cubicBezTo>
                    <a:pt x="8275" y="191018"/>
                    <a:pt x="16550" y="204120"/>
                    <a:pt x="15171" y="220670"/>
                  </a:cubicBezTo>
                  <a:cubicBezTo>
                    <a:pt x="13792" y="237220"/>
                    <a:pt x="0" y="261356"/>
                    <a:pt x="2758" y="274458"/>
                  </a:cubicBezTo>
                  <a:cubicBezTo>
                    <a:pt x="5516" y="287560"/>
                    <a:pt x="21377" y="306868"/>
                    <a:pt x="31721" y="299283"/>
                  </a:cubicBezTo>
                  <a:cubicBezTo>
                    <a:pt x="42065" y="291698"/>
                    <a:pt x="62753" y="243426"/>
                    <a:pt x="64822" y="228945"/>
                  </a:cubicBezTo>
                  <a:cubicBezTo>
                    <a:pt x="66891" y="214464"/>
                    <a:pt x="44824" y="220670"/>
                    <a:pt x="44134" y="212395"/>
                  </a:cubicBezTo>
                  <a:cubicBezTo>
                    <a:pt x="43444" y="204120"/>
                    <a:pt x="55857" y="189638"/>
                    <a:pt x="60684" y="179294"/>
                  </a:cubicBezTo>
                  <a:cubicBezTo>
                    <a:pt x="65511" y="168950"/>
                    <a:pt x="73786" y="157916"/>
                    <a:pt x="73097" y="150331"/>
                  </a:cubicBezTo>
                  <a:cubicBezTo>
                    <a:pt x="72408" y="142746"/>
                    <a:pt x="55858" y="143435"/>
                    <a:pt x="56547" y="133781"/>
                  </a:cubicBezTo>
                  <a:cubicBezTo>
                    <a:pt x="57236" y="124127"/>
                    <a:pt x="74476" y="106887"/>
                    <a:pt x="77234" y="92405"/>
                  </a:cubicBezTo>
                  <a:cubicBezTo>
                    <a:pt x="79992" y="77924"/>
                    <a:pt x="84130" y="11034"/>
                    <a:pt x="77234" y="5517"/>
                  </a:cubicBezTo>
                  <a:close/>
                </a:path>
              </a:pathLst>
            </a:custGeom>
            <a:solidFill>
              <a:srgbClr val="CCCC00"/>
            </a:solidFill>
            <a:ln w="9525">
              <a:solidFill>
                <a:schemeClr val="accent3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6" name="Forma livre 115"/>
            <p:cNvSpPr/>
            <p:nvPr/>
          </p:nvSpPr>
          <p:spPr>
            <a:xfrm rot="13518636">
              <a:off x="1670017" y="4124537"/>
              <a:ext cx="83035" cy="308841"/>
            </a:xfrm>
            <a:custGeom>
              <a:avLst/>
              <a:gdLst>
                <a:gd name="connsiteX0" fmla="*/ 77234 w 84130"/>
                <a:gd name="connsiteY0" fmla="*/ 5517 h 306868"/>
                <a:gd name="connsiteX1" fmla="*/ 35859 w 84130"/>
                <a:gd name="connsiteY1" fmla="*/ 59305 h 306868"/>
                <a:gd name="connsiteX2" fmla="*/ 31721 w 84130"/>
                <a:gd name="connsiteY2" fmla="*/ 125506 h 306868"/>
                <a:gd name="connsiteX3" fmla="*/ 11033 w 84130"/>
                <a:gd name="connsiteY3" fmla="*/ 175157 h 306868"/>
                <a:gd name="connsiteX4" fmla="*/ 15171 w 84130"/>
                <a:gd name="connsiteY4" fmla="*/ 220670 h 306868"/>
                <a:gd name="connsiteX5" fmla="*/ 2758 w 84130"/>
                <a:gd name="connsiteY5" fmla="*/ 274458 h 306868"/>
                <a:gd name="connsiteX6" fmla="*/ 31721 w 84130"/>
                <a:gd name="connsiteY6" fmla="*/ 299283 h 306868"/>
                <a:gd name="connsiteX7" fmla="*/ 64822 w 84130"/>
                <a:gd name="connsiteY7" fmla="*/ 228945 h 306868"/>
                <a:gd name="connsiteX8" fmla="*/ 44134 w 84130"/>
                <a:gd name="connsiteY8" fmla="*/ 212395 h 306868"/>
                <a:gd name="connsiteX9" fmla="*/ 60684 w 84130"/>
                <a:gd name="connsiteY9" fmla="*/ 179294 h 306868"/>
                <a:gd name="connsiteX10" fmla="*/ 73097 w 84130"/>
                <a:gd name="connsiteY10" fmla="*/ 150331 h 306868"/>
                <a:gd name="connsiteX11" fmla="*/ 56547 w 84130"/>
                <a:gd name="connsiteY11" fmla="*/ 133781 h 306868"/>
                <a:gd name="connsiteX12" fmla="*/ 77234 w 84130"/>
                <a:gd name="connsiteY12" fmla="*/ 92405 h 306868"/>
                <a:gd name="connsiteX13" fmla="*/ 77234 w 84130"/>
                <a:gd name="connsiteY13" fmla="*/ 5517 h 306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130" h="306868">
                  <a:moveTo>
                    <a:pt x="77234" y="5517"/>
                  </a:moveTo>
                  <a:cubicBezTo>
                    <a:pt x="70338" y="0"/>
                    <a:pt x="43444" y="39307"/>
                    <a:pt x="35859" y="59305"/>
                  </a:cubicBezTo>
                  <a:cubicBezTo>
                    <a:pt x="28274" y="79303"/>
                    <a:pt x="35859" y="106197"/>
                    <a:pt x="31721" y="125506"/>
                  </a:cubicBezTo>
                  <a:cubicBezTo>
                    <a:pt x="27583" y="144815"/>
                    <a:pt x="13791" y="159296"/>
                    <a:pt x="11033" y="175157"/>
                  </a:cubicBezTo>
                  <a:cubicBezTo>
                    <a:pt x="8275" y="191018"/>
                    <a:pt x="16550" y="204120"/>
                    <a:pt x="15171" y="220670"/>
                  </a:cubicBezTo>
                  <a:cubicBezTo>
                    <a:pt x="13792" y="237220"/>
                    <a:pt x="0" y="261356"/>
                    <a:pt x="2758" y="274458"/>
                  </a:cubicBezTo>
                  <a:cubicBezTo>
                    <a:pt x="5516" y="287560"/>
                    <a:pt x="21377" y="306868"/>
                    <a:pt x="31721" y="299283"/>
                  </a:cubicBezTo>
                  <a:cubicBezTo>
                    <a:pt x="42065" y="291698"/>
                    <a:pt x="62753" y="243426"/>
                    <a:pt x="64822" y="228945"/>
                  </a:cubicBezTo>
                  <a:cubicBezTo>
                    <a:pt x="66891" y="214464"/>
                    <a:pt x="44824" y="220670"/>
                    <a:pt x="44134" y="212395"/>
                  </a:cubicBezTo>
                  <a:cubicBezTo>
                    <a:pt x="43444" y="204120"/>
                    <a:pt x="55857" y="189638"/>
                    <a:pt x="60684" y="179294"/>
                  </a:cubicBezTo>
                  <a:cubicBezTo>
                    <a:pt x="65511" y="168950"/>
                    <a:pt x="73786" y="157916"/>
                    <a:pt x="73097" y="150331"/>
                  </a:cubicBezTo>
                  <a:cubicBezTo>
                    <a:pt x="72408" y="142746"/>
                    <a:pt x="55858" y="143435"/>
                    <a:pt x="56547" y="133781"/>
                  </a:cubicBezTo>
                  <a:cubicBezTo>
                    <a:pt x="57236" y="124127"/>
                    <a:pt x="74476" y="106887"/>
                    <a:pt x="77234" y="92405"/>
                  </a:cubicBezTo>
                  <a:cubicBezTo>
                    <a:pt x="79992" y="77924"/>
                    <a:pt x="84130" y="11034"/>
                    <a:pt x="77234" y="5517"/>
                  </a:cubicBezTo>
                  <a:close/>
                </a:path>
              </a:pathLst>
            </a:custGeom>
            <a:solidFill>
              <a:srgbClr val="CCCC00"/>
            </a:solidFill>
            <a:ln w="9525">
              <a:solidFill>
                <a:schemeClr val="accent3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7" name="Forma livre 116"/>
            <p:cNvSpPr/>
            <p:nvPr/>
          </p:nvSpPr>
          <p:spPr>
            <a:xfrm rot="12662005">
              <a:off x="1675924" y="4191483"/>
              <a:ext cx="83035" cy="308841"/>
            </a:xfrm>
            <a:custGeom>
              <a:avLst/>
              <a:gdLst>
                <a:gd name="connsiteX0" fmla="*/ 77234 w 84130"/>
                <a:gd name="connsiteY0" fmla="*/ 5517 h 306868"/>
                <a:gd name="connsiteX1" fmla="*/ 35859 w 84130"/>
                <a:gd name="connsiteY1" fmla="*/ 59305 h 306868"/>
                <a:gd name="connsiteX2" fmla="*/ 31721 w 84130"/>
                <a:gd name="connsiteY2" fmla="*/ 125506 h 306868"/>
                <a:gd name="connsiteX3" fmla="*/ 11033 w 84130"/>
                <a:gd name="connsiteY3" fmla="*/ 175157 h 306868"/>
                <a:gd name="connsiteX4" fmla="*/ 15171 w 84130"/>
                <a:gd name="connsiteY4" fmla="*/ 220670 h 306868"/>
                <a:gd name="connsiteX5" fmla="*/ 2758 w 84130"/>
                <a:gd name="connsiteY5" fmla="*/ 274458 h 306868"/>
                <a:gd name="connsiteX6" fmla="*/ 31721 w 84130"/>
                <a:gd name="connsiteY6" fmla="*/ 299283 h 306868"/>
                <a:gd name="connsiteX7" fmla="*/ 64822 w 84130"/>
                <a:gd name="connsiteY7" fmla="*/ 228945 h 306868"/>
                <a:gd name="connsiteX8" fmla="*/ 44134 w 84130"/>
                <a:gd name="connsiteY8" fmla="*/ 212395 h 306868"/>
                <a:gd name="connsiteX9" fmla="*/ 60684 w 84130"/>
                <a:gd name="connsiteY9" fmla="*/ 179294 h 306868"/>
                <a:gd name="connsiteX10" fmla="*/ 73097 w 84130"/>
                <a:gd name="connsiteY10" fmla="*/ 150331 h 306868"/>
                <a:gd name="connsiteX11" fmla="*/ 56547 w 84130"/>
                <a:gd name="connsiteY11" fmla="*/ 133781 h 306868"/>
                <a:gd name="connsiteX12" fmla="*/ 77234 w 84130"/>
                <a:gd name="connsiteY12" fmla="*/ 92405 h 306868"/>
                <a:gd name="connsiteX13" fmla="*/ 77234 w 84130"/>
                <a:gd name="connsiteY13" fmla="*/ 5517 h 306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130" h="306868">
                  <a:moveTo>
                    <a:pt x="77234" y="5517"/>
                  </a:moveTo>
                  <a:cubicBezTo>
                    <a:pt x="70338" y="0"/>
                    <a:pt x="43444" y="39307"/>
                    <a:pt x="35859" y="59305"/>
                  </a:cubicBezTo>
                  <a:cubicBezTo>
                    <a:pt x="28274" y="79303"/>
                    <a:pt x="35859" y="106197"/>
                    <a:pt x="31721" y="125506"/>
                  </a:cubicBezTo>
                  <a:cubicBezTo>
                    <a:pt x="27583" y="144815"/>
                    <a:pt x="13791" y="159296"/>
                    <a:pt x="11033" y="175157"/>
                  </a:cubicBezTo>
                  <a:cubicBezTo>
                    <a:pt x="8275" y="191018"/>
                    <a:pt x="16550" y="204120"/>
                    <a:pt x="15171" y="220670"/>
                  </a:cubicBezTo>
                  <a:cubicBezTo>
                    <a:pt x="13792" y="237220"/>
                    <a:pt x="0" y="261356"/>
                    <a:pt x="2758" y="274458"/>
                  </a:cubicBezTo>
                  <a:cubicBezTo>
                    <a:pt x="5516" y="287560"/>
                    <a:pt x="21377" y="306868"/>
                    <a:pt x="31721" y="299283"/>
                  </a:cubicBezTo>
                  <a:cubicBezTo>
                    <a:pt x="42065" y="291698"/>
                    <a:pt x="62753" y="243426"/>
                    <a:pt x="64822" y="228945"/>
                  </a:cubicBezTo>
                  <a:cubicBezTo>
                    <a:pt x="66891" y="214464"/>
                    <a:pt x="44824" y="220670"/>
                    <a:pt x="44134" y="212395"/>
                  </a:cubicBezTo>
                  <a:cubicBezTo>
                    <a:pt x="43444" y="204120"/>
                    <a:pt x="55857" y="189638"/>
                    <a:pt x="60684" y="179294"/>
                  </a:cubicBezTo>
                  <a:cubicBezTo>
                    <a:pt x="65511" y="168950"/>
                    <a:pt x="73786" y="157916"/>
                    <a:pt x="73097" y="150331"/>
                  </a:cubicBezTo>
                  <a:cubicBezTo>
                    <a:pt x="72408" y="142746"/>
                    <a:pt x="55858" y="143435"/>
                    <a:pt x="56547" y="133781"/>
                  </a:cubicBezTo>
                  <a:cubicBezTo>
                    <a:pt x="57236" y="124127"/>
                    <a:pt x="74476" y="106887"/>
                    <a:pt x="77234" y="92405"/>
                  </a:cubicBezTo>
                  <a:cubicBezTo>
                    <a:pt x="79992" y="77924"/>
                    <a:pt x="84130" y="11034"/>
                    <a:pt x="77234" y="5517"/>
                  </a:cubicBezTo>
                  <a:close/>
                </a:path>
              </a:pathLst>
            </a:custGeom>
            <a:solidFill>
              <a:srgbClr val="CCCC00"/>
            </a:solidFill>
            <a:ln w="9525">
              <a:solidFill>
                <a:schemeClr val="accent3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8" name="Forma livre 117"/>
            <p:cNvSpPr/>
            <p:nvPr/>
          </p:nvSpPr>
          <p:spPr>
            <a:xfrm rot="12662005">
              <a:off x="1646222" y="3568640"/>
              <a:ext cx="83035" cy="308841"/>
            </a:xfrm>
            <a:custGeom>
              <a:avLst/>
              <a:gdLst>
                <a:gd name="connsiteX0" fmla="*/ 77234 w 84130"/>
                <a:gd name="connsiteY0" fmla="*/ 5517 h 306868"/>
                <a:gd name="connsiteX1" fmla="*/ 35859 w 84130"/>
                <a:gd name="connsiteY1" fmla="*/ 59305 h 306868"/>
                <a:gd name="connsiteX2" fmla="*/ 31721 w 84130"/>
                <a:gd name="connsiteY2" fmla="*/ 125506 h 306868"/>
                <a:gd name="connsiteX3" fmla="*/ 11033 w 84130"/>
                <a:gd name="connsiteY3" fmla="*/ 175157 h 306868"/>
                <a:gd name="connsiteX4" fmla="*/ 15171 w 84130"/>
                <a:gd name="connsiteY4" fmla="*/ 220670 h 306868"/>
                <a:gd name="connsiteX5" fmla="*/ 2758 w 84130"/>
                <a:gd name="connsiteY5" fmla="*/ 274458 h 306868"/>
                <a:gd name="connsiteX6" fmla="*/ 31721 w 84130"/>
                <a:gd name="connsiteY6" fmla="*/ 299283 h 306868"/>
                <a:gd name="connsiteX7" fmla="*/ 64822 w 84130"/>
                <a:gd name="connsiteY7" fmla="*/ 228945 h 306868"/>
                <a:gd name="connsiteX8" fmla="*/ 44134 w 84130"/>
                <a:gd name="connsiteY8" fmla="*/ 212395 h 306868"/>
                <a:gd name="connsiteX9" fmla="*/ 60684 w 84130"/>
                <a:gd name="connsiteY9" fmla="*/ 179294 h 306868"/>
                <a:gd name="connsiteX10" fmla="*/ 73097 w 84130"/>
                <a:gd name="connsiteY10" fmla="*/ 150331 h 306868"/>
                <a:gd name="connsiteX11" fmla="*/ 56547 w 84130"/>
                <a:gd name="connsiteY11" fmla="*/ 133781 h 306868"/>
                <a:gd name="connsiteX12" fmla="*/ 77234 w 84130"/>
                <a:gd name="connsiteY12" fmla="*/ 92405 h 306868"/>
                <a:gd name="connsiteX13" fmla="*/ 77234 w 84130"/>
                <a:gd name="connsiteY13" fmla="*/ 5517 h 306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130" h="306868">
                  <a:moveTo>
                    <a:pt x="77234" y="5517"/>
                  </a:moveTo>
                  <a:cubicBezTo>
                    <a:pt x="70338" y="0"/>
                    <a:pt x="43444" y="39307"/>
                    <a:pt x="35859" y="59305"/>
                  </a:cubicBezTo>
                  <a:cubicBezTo>
                    <a:pt x="28274" y="79303"/>
                    <a:pt x="35859" y="106197"/>
                    <a:pt x="31721" y="125506"/>
                  </a:cubicBezTo>
                  <a:cubicBezTo>
                    <a:pt x="27583" y="144815"/>
                    <a:pt x="13791" y="159296"/>
                    <a:pt x="11033" y="175157"/>
                  </a:cubicBezTo>
                  <a:cubicBezTo>
                    <a:pt x="8275" y="191018"/>
                    <a:pt x="16550" y="204120"/>
                    <a:pt x="15171" y="220670"/>
                  </a:cubicBezTo>
                  <a:cubicBezTo>
                    <a:pt x="13792" y="237220"/>
                    <a:pt x="0" y="261356"/>
                    <a:pt x="2758" y="274458"/>
                  </a:cubicBezTo>
                  <a:cubicBezTo>
                    <a:pt x="5516" y="287560"/>
                    <a:pt x="21377" y="306868"/>
                    <a:pt x="31721" y="299283"/>
                  </a:cubicBezTo>
                  <a:cubicBezTo>
                    <a:pt x="42065" y="291698"/>
                    <a:pt x="62753" y="243426"/>
                    <a:pt x="64822" y="228945"/>
                  </a:cubicBezTo>
                  <a:cubicBezTo>
                    <a:pt x="66891" y="214464"/>
                    <a:pt x="44824" y="220670"/>
                    <a:pt x="44134" y="212395"/>
                  </a:cubicBezTo>
                  <a:cubicBezTo>
                    <a:pt x="43444" y="204120"/>
                    <a:pt x="55857" y="189638"/>
                    <a:pt x="60684" y="179294"/>
                  </a:cubicBezTo>
                  <a:cubicBezTo>
                    <a:pt x="65511" y="168950"/>
                    <a:pt x="73786" y="157916"/>
                    <a:pt x="73097" y="150331"/>
                  </a:cubicBezTo>
                  <a:cubicBezTo>
                    <a:pt x="72408" y="142746"/>
                    <a:pt x="55858" y="143435"/>
                    <a:pt x="56547" y="133781"/>
                  </a:cubicBezTo>
                  <a:cubicBezTo>
                    <a:pt x="57236" y="124127"/>
                    <a:pt x="74476" y="106887"/>
                    <a:pt x="77234" y="92405"/>
                  </a:cubicBezTo>
                  <a:cubicBezTo>
                    <a:pt x="79992" y="77924"/>
                    <a:pt x="84130" y="11034"/>
                    <a:pt x="77234" y="5517"/>
                  </a:cubicBezTo>
                  <a:close/>
                </a:path>
              </a:pathLst>
            </a:custGeom>
            <a:solidFill>
              <a:srgbClr val="CCCC00"/>
            </a:solidFill>
            <a:ln w="9525">
              <a:solidFill>
                <a:schemeClr val="accent3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9" name="Forma livre 118"/>
            <p:cNvSpPr/>
            <p:nvPr/>
          </p:nvSpPr>
          <p:spPr>
            <a:xfrm rot="11121046">
              <a:off x="1708896" y="3604094"/>
              <a:ext cx="83035" cy="308841"/>
            </a:xfrm>
            <a:custGeom>
              <a:avLst/>
              <a:gdLst>
                <a:gd name="connsiteX0" fmla="*/ 77234 w 84130"/>
                <a:gd name="connsiteY0" fmla="*/ 5517 h 306868"/>
                <a:gd name="connsiteX1" fmla="*/ 35859 w 84130"/>
                <a:gd name="connsiteY1" fmla="*/ 59305 h 306868"/>
                <a:gd name="connsiteX2" fmla="*/ 31721 w 84130"/>
                <a:gd name="connsiteY2" fmla="*/ 125506 h 306868"/>
                <a:gd name="connsiteX3" fmla="*/ 11033 w 84130"/>
                <a:gd name="connsiteY3" fmla="*/ 175157 h 306868"/>
                <a:gd name="connsiteX4" fmla="*/ 15171 w 84130"/>
                <a:gd name="connsiteY4" fmla="*/ 220670 h 306868"/>
                <a:gd name="connsiteX5" fmla="*/ 2758 w 84130"/>
                <a:gd name="connsiteY5" fmla="*/ 274458 h 306868"/>
                <a:gd name="connsiteX6" fmla="*/ 31721 w 84130"/>
                <a:gd name="connsiteY6" fmla="*/ 299283 h 306868"/>
                <a:gd name="connsiteX7" fmla="*/ 64822 w 84130"/>
                <a:gd name="connsiteY7" fmla="*/ 228945 h 306868"/>
                <a:gd name="connsiteX8" fmla="*/ 44134 w 84130"/>
                <a:gd name="connsiteY8" fmla="*/ 212395 h 306868"/>
                <a:gd name="connsiteX9" fmla="*/ 60684 w 84130"/>
                <a:gd name="connsiteY9" fmla="*/ 179294 h 306868"/>
                <a:gd name="connsiteX10" fmla="*/ 73097 w 84130"/>
                <a:gd name="connsiteY10" fmla="*/ 150331 h 306868"/>
                <a:gd name="connsiteX11" fmla="*/ 56547 w 84130"/>
                <a:gd name="connsiteY11" fmla="*/ 133781 h 306868"/>
                <a:gd name="connsiteX12" fmla="*/ 77234 w 84130"/>
                <a:gd name="connsiteY12" fmla="*/ 92405 h 306868"/>
                <a:gd name="connsiteX13" fmla="*/ 77234 w 84130"/>
                <a:gd name="connsiteY13" fmla="*/ 5517 h 306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130" h="306868">
                  <a:moveTo>
                    <a:pt x="77234" y="5517"/>
                  </a:moveTo>
                  <a:cubicBezTo>
                    <a:pt x="70338" y="0"/>
                    <a:pt x="43444" y="39307"/>
                    <a:pt x="35859" y="59305"/>
                  </a:cubicBezTo>
                  <a:cubicBezTo>
                    <a:pt x="28274" y="79303"/>
                    <a:pt x="35859" y="106197"/>
                    <a:pt x="31721" y="125506"/>
                  </a:cubicBezTo>
                  <a:cubicBezTo>
                    <a:pt x="27583" y="144815"/>
                    <a:pt x="13791" y="159296"/>
                    <a:pt x="11033" y="175157"/>
                  </a:cubicBezTo>
                  <a:cubicBezTo>
                    <a:pt x="8275" y="191018"/>
                    <a:pt x="16550" y="204120"/>
                    <a:pt x="15171" y="220670"/>
                  </a:cubicBezTo>
                  <a:cubicBezTo>
                    <a:pt x="13792" y="237220"/>
                    <a:pt x="0" y="261356"/>
                    <a:pt x="2758" y="274458"/>
                  </a:cubicBezTo>
                  <a:cubicBezTo>
                    <a:pt x="5516" y="287560"/>
                    <a:pt x="21377" y="306868"/>
                    <a:pt x="31721" y="299283"/>
                  </a:cubicBezTo>
                  <a:cubicBezTo>
                    <a:pt x="42065" y="291698"/>
                    <a:pt x="62753" y="243426"/>
                    <a:pt x="64822" y="228945"/>
                  </a:cubicBezTo>
                  <a:cubicBezTo>
                    <a:pt x="66891" y="214464"/>
                    <a:pt x="44824" y="220670"/>
                    <a:pt x="44134" y="212395"/>
                  </a:cubicBezTo>
                  <a:cubicBezTo>
                    <a:pt x="43444" y="204120"/>
                    <a:pt x="55857" y="189638"/>
                    <a:pt x="60684" y="179294"/>
                  </a:cubicBezTo>
                  <a:cubicBezTo>
                    <a:pt x="65511" y="168950"/>
                    <a:pt x="73786" y="157916"/>
                    <a:pt x="73097" y="150331"/>
                  </a:cubicBezTo>
                  <a:cubicBezTo>
                    <a:pt x="72408" y="142746"/>
                    <a:pt x="55858" y="143435"/>
                    <a:pt x="56547" y="133781"/>
                  </a:cubicBezTo>
                  <a:cubicBezTo>
                    <a:pt x="57236" y="124127"/>
                    <a:pt x="74476" y="106887"/>
                    <a:pt x="77234" y="92405"/>
                  </a:cubicBezTo>
                  <a:cubicBezTo>
                    <a:pt x="79992" y="77924"/>
                    <a:pt x="84130" y="11034"/>
                    <a:pt x="77234" y="5517"/>
                  </a:cubicBezTo>
                  <a:close/>
                </a:path>
              </a:pathLst>
            </a:custGeom>
            <a:solidFill>
              <a:srgbClr val="CCCC00"/>
            </a:solidFill>
            <a:ln w="9525">
              <a:solidFill>
                <a:schemeClr val="accent3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0" name="Forma livre 119"/>
            <p:cNvSpPr/>
            <p:nvPr/>
          </p:nvSpPr>
          <p:spPr>
            <a:xfrm rot="13956259">
              <a:off x="1603204" y="3547786"/>
              <a:ext cx="83035" cy="308841"/>
            </a:xfrm>
            <a:custGeom>
              <a:avLst/>
              <a:gdLst>
                <a:gd name="connsiteX0" fmla="*/ 77234 w 84130"/>
                <a:gd name="connsiteY0" fmla="*/ 5517 h 306868"/>
                <a:gd name="connsiteX1" fmla="*/ 35859 w 84130"/>
                <a:gd name="connsiteY1" fmla="*/ 59305 h 306868"/>
                <a:gd name="connsiteX2" fmla="*/ 31721 w 84130"/>
                <a:gd name="connsiteY2" fmla="*/ 125506 h 306868"/>
                <a:gd name="connsiteX3" fmla="*/ 11033 w 84130"/>
                <a:gd name="connsiteY3" fmla="*/ 175157 h 306868"/>
                <a:gd name="connsiteX4" fmla="*/ 15171 w 84130"/>
                <a:gd name="connsiteY4" fmla="*/ 220670 h 306868"/>
                <a:gd name="connsiteX5" fmla="*/ 2758 w 84130"/>
                <a:gd name="connsiteY5" fmla="*/ 274458 h 306868"/>
                <a:gd name="connsiteX6" fmla="*/ 31721 w 84130"/>
                <a:gd name="connsiteY6" fmla="*/ 299283 h 306868"/>
                <a:gd name="connsiteX7" fmla="*/ 64822 w 84130"/>
                <a:gd name="connsiteY7" fmla="*/ 228945 h 306868"/>
                <a:gd name="connsiteX8" fmla="*/ 44134 w 84130"/>
                <a:gd name="connsiteY8" fmla="*/ 212395 h 306868"/>
                <a:gd name="connsiteX9" fmla="*/ 60684 w 84130"/>
                <a:gd name="connsiteY9" fmla="*/ 179294 h 306868"/>
                <a:gd name="connsiteX10" fmla="*/ 73097 w 84130"/>
                <a:gd name="connsiteY10" fmla="*/ 150331 h 306868"/>
                <a:gd name="connsiteX11" fmla="*/ 56547 w 84130"/>
                <a:gd name="connsiteY11" fmla="*/ 133781 h 306868"/>
                <a:gd name="connsiteX12" fmla="*/ 77234 w 84130"/>
                <a:gd name="connsiteY12" fmla="*/ 92405 h 306868"/>
                <a:gd name="connsiteX13" fmla="*/ 77234 w 84130"/>
                <a:gd name="connsiteY13" fmla="*/ 5517 h 306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130" h="306868">
                  <a:moveTo>
                    <a:pt x="77234" y="5517"/>
                  </a:moveTo>
                  <a:cubicBezTo>
                    <a:pt x="70338" y="0"/>
                    <a:pt x="43444" y="39307"/>
                    <a:pt x="35859" y="59305"/>
                  </a:cubicBezTo>
                  <a:cubicBezTo>
                    <a:pt x="28274" y="79303"/>
                    <a:pt x="35859" y="106197"/>
                    <a:pt x="31721" y="125506"/>
                  </a:cubicBezTo>
                  <a:cubicBezTo>
                    <a:pt x="27583" y="144815"/>
                    <a:pt x="13791" y="159296"/>
                    <a:pt x="11033" y="175157"/>
                  </a:cubicBezTo>
                  <a:cubicBezTo>
                    <a:pt x="8275" y="191018"/>
                    <a:pt x="16550" y="204120"/>
                    <a:pt x="15171" y="220670"/>
                  </a:cubicBezTo>
                  <a:cubicBezTo>
                    <a:pt x="13792" y="237220"/>
                    <a:pt x="0" y="261356"/>
                    <a:pt x="2758" y="274458"/>
                  </a:cubicBezTo>
                  <a:cubicBezTo>
                    <a:pt x="5516" y="287560"/>
                    <a:pt x="21377" y="306868"/>
                    <a:pt x="31721" y="299283"/>
                  </a:cubicBezTo>
                  <a:cubicBezTo>
                    <a:pt x="42065" y="291698"/>
                    <a:pt x="62753" y="243426"/>
                    <a:pt x="64822" y="228945"/>
                  </a:cubicBezTo>
                  <a:cubicBezTo>
                    <a:pt x="66891" y="214464"/>
                    <a:pt x="44824" y="220670"/>
                    <a:pt x="44134" y="212395"/>
                  </a:cubicBezTo>
                  <a:cubicBezTo>
                    <a:pt x="43444" y="204120"/>
                    <a:pt x="55857" y="189638"/>
                    <a:pt x="60684" y="179294"/>
                  </a:cubicBezTo>
                  <a:cubicBezTo>
                    <a:pt x="65511" y="168950"/>
                    <a:pt x="73786" y="157916"/>
                    <a:pt x="73097" y="150331"/>
                  </a:cubicBezTo>
                  <a:cubicBezTo>
                    <a:pt x="72408" y="142746"/>
                    <a:pt x="55858" y="143435"/>
                    <a:pt x="56547" y="133781"/>
                  </a:cubicBezTo>
                  <a:cubicBezTo>
                    <a:pt x="57236" y="124127"/>
                    <a:pt x="74476" y="106887"/>
                    <a:pt x="77234" y="92405"/>
                  </a:cubicBezTo>
                  <a:cubicBezTo>
                    <a:pt x="79992" y="77924"/>
                    <a:pt x="84130" y="11034"/>
                    <a:pt x="77234" y="5517"/>
                  </a:cubicBezTo>
                  <a:close/>
                </a:path>
              </a:pathLst>
            </a:custGeom>
            <a:solidFill>
              <a:srgbClr val="CCCC00"/>
            </a:solidFill>
            <a:ln w="9525">
              <a:solidFill>
                <a:schemeClr val="accent3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1" name="Forma livre 120"/>
            <p:cNvSpPr/>
            <p:nvPr/>
          </p:nvSpPr>
          <p:spPr>
            <a:xfrm rot="7981513">
              <a:off x="1839674" y="3149620"/>
              <a:ext cx="83035" cy="308841"/>
            </a:xfrm>
            <a:custGeom>
              <a:avLst/>
              <a:gdLst>
                <a:gd name="connsiteX0" fmla="*/ 77234 w 84130"/>
                <a:gd name="connsiteY0" fmla="*/ 5517 h 306868"/>
                <a:gd name="connsiteX1" fmla="*/ 35859 w 84130"/>
                <a:gd name="connsiteY1" fmla="*/ 59305 h 306868"/>
                <a:gd name="connsiteX2" fmla="*/ 31721 w 84130"/>
                <a:gd name="connsiteY2" fmla="*/ 125506 h 306868"/>
                <a:gd name="connsiteX3" fmla="*/ 11033 w 84130"/>
                <a:gd name="connsiteY3" fmla="*/ 175157 h 306868"/>
                <a:gd name="connsiteX4" fmla="*/ 15171 w 84130"/>
                <a:gd name="connsiteY4" fmla="*/ 220670 h 306868"/>
                <a:gd name="connsiteX5" fmla="*/ 2758 w 84130"/>
                <a:gd name="connsiteY5" fmla="*/ 274458 h 306868"/>
                <a:gd name="connsiteX6" fmla="*/ 31721 w 84130"/>
                <a:gd name="connsiteY6" fmla="*/ 299283 h 306868"/>
                <a:gd name="connsiteX7" fmla="*/ 64822 w 84130"/>
                <a:gd name="connsiteY7" fmla="*/ 228945 h 306868"/>
                <a:gd name="connsiteX8" fmla="*/ 44134 w 84130"/>
                <a:gd name="connsiteY8" fmla="*/ 212395 h 306868"/>
                <a:gd name="connsiteX9" fmla="*/ 60684 w 84130"/>
                <a:gd name="connsiteY9" fmla="*/ 179294 h 306868"/>
                <a:gd name="connsiteX10" fmla="*/ 73097 w 84130"/>
                <a:gd name="connsiteY10" fmla="*/ 150331 h 306868"/>
                <a:gd name="connsiteX11" fmla="*/ 56547 w 84130"/>
                <a:gd name="connsiteY11" fmla="*/ 133781 h 306868"/>
                <a:gd name="connsiteX12" fmla="*/ 77234 w 84130"/>
                <a:gd name="connsiteY12" fmla="*/ 92405 h 306868"/>
                <a:gd name="connsiteX13" fmla="*/ 77234 w 84130"/>
                <a:gd name="connsiteY13" fmla="*/ 5517 h 306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130" h="306868">
                  <a:moveTo>
                    <a:pt x="77234" y="5517"/>
                  </a:moveTo>
                  <a:cubicBezTo>
                    <a:pt x="70338" y="0"/>
                    <a:pt x="43444" y="39307"/>
                    <a:pt x="35859" y="59305"/>
                  </a:cubicBezTo>
                  <a:cubicBezTo>
                    <a:pt x="28274" y="79303"/>
                    <a:pt x="35859" y="106197"/>
                    <a:pt x="31721" y="125506"/>
                  </a:cubicBezTo>
                  <a:cubicBezTo>
                    <a:pt x="27583" y="144815"/>
                    <a:pt x="13791" y="159296"/>
                    <a:pt x="11033" y="175157"/>
                  </a:cubicBezTo>
                  <a:cubicBezTo>
                    <a:pt x="8275" y="191018"/>
                    <a:pt x="16550" y="204120"/>
                    <a:pt x="15171" y="220670"/>
                  </a:cubicBezTo>
                  <a:cubicBezTo>
                    <a:pt x="13792" y="237220"/>
                    <a:pt x="0" y="261356"/>
                    <a:pt x="2758" y="274458"/>
                  </a:cubicBezTo>
                  <a:cubicBezTo>
                    <a:pt x="5516" y="287560"/>
                    <a:pt x="21377" y="306868"/>
                    <a:pt x="31721" y="299283"/>
                  </a:cubicBezTo>
                  <a:cubicBezTo>
                    <a:pt x="42065" y="291698"/>
                    <a:pt x="62753" y="243426"/>
                    <a:pt x="64822" y="228945"/>
                  </a:cubicBezTo>
                  <a:cubicBezTo>
                    <a:pt x="66891" y="214464"/>
                    <a:pt x="44824" y="220670"/>
                    <a:pt x="44134" y="212395"/>
                  </a:cubicBezTo>
                  <a:cubicBezTo>
                    <a:pt x="43444" y="204120"/>
                    <a:pt x="55857" y="189638"/>
                    <a:pt x="60684" y="179294"/>
                  </a:cubicBezTo>
                  <a:cubicBezTo>
                    <a:pt x="65511" y="168950"/>
                    <a:pt x="73786" y="157916"/>
                    <a:pt x="73097" y="150331"/>
                  </a:cubicBezTo>
                  <a:cubicBezTo>
                    <a:pt x="72408" y="142746"/>
                    <a:pt x="55858" y="143435"/>
                    <a:pt x="56547" y="133781"/>
                  </a:cubicBezTo>
                  <a:cubicBezTo>
                    <a:pt x="57236" y="124127"/>
                    <a:pt x="74476" y="106887"/>
                    <a:pt x="77234" y="92405"/>
                  </a:cubicBezTo>
                  <a:cubicBezTo>
                    <a:pt x="79992" y="77924"/>
                    <a:pt x="84130" y="11034"/>
                    <a:pt x="77234" y="5517"/>
                  </a:cubicBezTo>
                  <a:close/>
                </a:path>
              </a:pathLst>
            </a:custGeom>
            <a:solidFill>
              <a:srgbClr val="CCCC00"/>
            </a:solidFill>
            <a:ln w="9525">
              <a:solidFill>
                <a:schemeClr val="accent3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2" name="Forma livre 121"/>
            <p:cNvSpPr/>
            <p:nvPr/>
          </p:nvSpPr>
          <p:spPr>
            <a:xfrm rot="7113857">
              <a:off x="1518438" y="5082048"/>
              <a:ext cx="83034" cy="308841"/>
            </a:xfrm>
            <a:custGeom>
              <a:avLst/>
              <a:gdLst>
                <a:gd name="connsiteX0" fmla="*/ 77234 w 84130"/>
                <a:gd name="connsiteY0" fmla="*/ 5517 h 306868"/>
                <a:gd name="connsiteX1" fmla="*/ 35859 w 84130"/>
                <a:gd name="connsiteY1" fmla="*/ 59305 h 306868"/>
                <a:gd name="connsiteX2" fmla="*/ 31721 w 84130"/>
                <a:gd name="connsiteY2" fmla="*/ 125506 h 306868"/>
                <a:gd name="connsiteX3" fmla="*/ 11033 w 84130"/>
                <a:gd name="connsiteY3" fmla="*/ 175157 h 306868"/>
                <a:gd name="connsiteX4" fmla="*/ 15171 w 84130"/>
                <a:gd name="connsiteY4" fmla="*/ 220670 h 306868"/>
                <a:gd name="connsiteX5" fmla="*/ 2758 w 84130"/>
                <a:gd name="connsiteY5" fmla="*/ 274458 h 306868"/>
                <a:gd name="connsiteX6" fmla="*/ 31721 w 84130"/>
                <a:gd name="connsiteY6" fmla="*/ 299283 h 306868"/>
                <a:gd name="connsiteX7" fmla="*/ 64822 w 84130"/>
                <a:gd name="connsiteY7" fmla="*/ 228945 h 306868"/>
                <a:gd name="connsiteX8" fmla="*/ 44134 w 84130"/>
                <a:gd name="connsiteY8" fmla="*/ 212395 h 306868"/>
                <a:gd name="connsiteX9" fmla="*/ 60684 w 84130"/>
                <a:gd name="connsiteY9" fmla="*/ 179294 h 306868"/>
                <a:gd name="connsiteX10" fmla="*/ 73097 w 84130"/>
                <a:gd name="connsiteY10" fmla="*/ 150331 h 306868"/>
                <a:gd name="connsiteX11" fmla="*/ 56547 w 84130"/>
                <a:gd name="connsiteY11" fmla="*/ 133781 h 306868"/>
                <a:gd name="connsiteX12" fmla="*/ 77234 w 84130"/>
                <a:gd name="connsiteY12" fmla="*/ 92405 h 306868"/>
                <a:gd name="connsiteX13" fmla="*/ 77234 w 84130"/>
                <a:gd name="connsiteY13" fmla="*/ 5517 h 306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130" h="306868">
                  <a:moveTo>
                    <a:pt x="77234" y="5517"/>
                  </a:moveTo>
                  <a:cubicBezTo>
                    <a:pt x="70338" y="0"/>
                    <a:pt x="43444" y="39307"/>
                    <a:pt x="35859" y="59305"/>
                  </a:cubicBezTo>
                  <a:cubicBezTo>
                    <a:pt x="28274" y="79303"/>
                    <a:pt x="35859" y="106197"/>
                    <a:pt x="31721" y="125506"/>
                  </a:cubicBezTo>
                  <a:cubicBezTo>
                    <a:pt x="27583" y="144815"/>
                    <a:pt x="13791" y="159296"/>
                    <a:pt x="11033" y="175157"/>
                  </a:cubicBezTo>
                  <a:cubicBezTo>
                    <a:pt x="8275" y="191018"/>
                    <a:pt x="16550" y="204120"/>
                    <a:pt x="15171" y="220670"/>
                  </a:cubicBezTo>
                  <a:cubicBezTo>
                    <a:pt x="13792" y="237220"/>
                    <a:pt x="0" y="261356"/>
                    <a:pt x="2758" y="274458"/>
                  </a:cubicBezTo>
                  <a:cubicBezTo>
                    <a:pt x="5516" y="287560"/>
                    <a:pt x="21377" y="306868"/>
                    <a:pt x="31721" y="299283"/>
                  </a:cubicBezTo>
                  <a:cubicBezTo>
                    <a:pt x="42065" y="291698"/>
                    <a:pt x="62753" y="243426"/>
                    <a:pt x="64822" y="228945"/>
                  </a:cubicBezTo>
                  <a:cubicBezTo>
                    <a:pt x="66891" y="214464"/>
                    <a:pt x="44824" y="220670"/>
                    <a:pt x="44134" y="212395"/>
                  </a:cubicBezTo>
                  <a:cubicBezTo>
                    <a:pt x="43444" y="204120"/>
                    <a:pt x="55857" y="189638"/>
                    <a:pt x="60684" y="179294"/>
                  </a:cubicBezTo>
                  <a:cubicBezTo>
                    <a:pt x="65511" y="168950"/>
                    <a:pt x="73786" y="157916"/>
                    <a:pt x="73097" y="150331"/>
                  </a:cubicBezTo>
                  <a:cubicBezTo>
                    <a:pt x="72408" y="142746"/>
                    <a:pt x="55858" y="143435"/>
                    <a:pt x="56547" y="133781"/>
                  </a:cubicBezTo>
                  <a:cubicBezTo>
                    <a:pt x="57236" y="124127"/>
                    <a:pt x="74476" y="106887"/>
                    <a:pt x="77234" y="92405"/>
                  </a:cubicBezTo>
                  <a:cubicBezTo>
                    <a:pt x="79992" y="77924"/>
                    <a:pt x="84130" y="11034"/>
                    <a:pt x="77234" y="5517"/>
                  </a:cubicBezTo>
                  <a:close/>
                </a:path>
              </a:pathLst>
            </a:custGeom>
            <a:solidFill>
              <a:srgbClr val="CCCC00"/>
            </a:solidFill>
            <a:ln w="9525">
              <a:solidFill>
                <a:schemeClr val="accent3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v</a:t>
              </a:r>
            </a:p>
          </p:txBody>
        </p:sp>
        <p:sp>
          <p:nvSpPr>
            <p:cNvPr id="123" name="Forma livre 122"/>
            <p:cNvSpPr/>
            <p:nvPr/>
          </p:nvSpPr>
          <p:spPr>
            <a:xfrm rot="9440649">
              <a:off x="1802564" y="3172838"/>
              <a:ext cx="83035" cy="308841"/>
            </a:xfrm>
            <a:custGeom>
              <a:avLst/>
              <a:gdLst>
                <a:gd name="connsiteX0" fmla="*/ 77234 w 84130"/>
                <a:gd name="connsiteY0" fmla="*/ 5517 h 306868"/>
                <a:gd name="connsiteX1" fmla="*/ 35859 w 84130"/>
                <a:gd name="connsiteY1" fmla="*/ 59305 h 306868"/>
                <a:gd name="connsiteX2" fmla="*/ 31721 w 84130"/>
                <a:gd name="connsiteY2" fmla="*/ 125506 h 306868"/>
                <a:gd name="connsiteX3" fmla="*/ 11033 w 84130"/>
                <a:gd name="connsiteY3" fmla="*/ 175157 h 306868"/>
                <a:gd name="connsiteX4" fmla="*/ 15171 w 84130"/>
                <a:gd name="connsiteY4" fmla="*/ 220670 h 306868"/>
                <a:gd name="connsiteX5" fmla="*/ 2758 w 84130"/>
                <a:gd name="connsiteY5" fmla="*/ 274458 h 306868"/>
                <a:gd name="connsiteX6" fmla="*/ 31721 w 84130"/>
                <a:gd name="connsiteY6" fmla="*/ 299283 h 306868"/>
                <a:gd name="connsiteX7" fmla="*/ 64822 w 84130"/>
                <a:gd name="connsiteY7" fmla="*/ 228945 h 306868"/>
                <a:gd name="connsiteX8" fmla="*/ 44134 w 84130"/>
                <a:gd name="connsiteY8" fmla="*/ 212395 h 306868"/>
                <a:gd name="connsiteX9" fmla="*/ 60684 w 84130"/>
                <a:gd name="connsiteY9" fmla="*/ 179294 h 306868"/>
                <a:gd name="connsiteX10" fmla="*/ 73097 w 84130"/>
                <a:gd name="connsiteY10" fmla="*/ 150331 h 306868"/>
                <a:gd name="connsiteX11" fmla="*/ 56547 w 84130"/>
                <a:gd name="connsiteY11" fmla="*/ 133781 h 306868"/>
                <a:gd name="connsiteX12" fmla="*/ 77234 w 84130"/>
                <a:gd name="connsiteY12" fmla="*/ 92405 h 306868"/>
                <a:gd name="connsiteX13" fmla="*/ 77234 w 84130"/>
                <a:gd name="connsiteY13" fmla="*/ 5517 h 306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130" h="306868">
                  <a:moveTo>
                    <a:pt x="77234" y="5517"/>
                  </a:moveTo>
                  <a:cubicBezTo>
                    <a:pt x="70338" y="0"/>
                    <a:pt x="43444" y="39307"/>
                    <a:pt x="35859" y="59305"/>
                  </a:cubicBezTo>
                  <a:cubicBezTo>
                    <a:pt x="28274" y="79303"/>
                    <a:pt x="35859" y="106197"/>
                    <a:pt x="31721" y="125506"/>
                  </a:cubicBezTo>
                  <a:cubicBezTo>
                    <a:pt x="27583" y="144815"/>
                    <a:pt x="13791" y="159296"/>
                    <a:pt x="11033" y="175157"/>
                  </a:cubicBezTo>
                  <a:cubicBezTo>
                    <a:pt x="8275" y="191018"/>
                    <a:pt x="16550" y="204120"/>
                    <a:pt x="15171" y="220670"/>
                  </a:cubicBezTo>
                  <a:cubicBezTo>
                    <a:pt x="13792" y="237220"/>
                    <a:pt x="0" y="261356"/>
                    <a:pt x="2758" y="274458"/>
                  </a:cubicBezTo>
                  <a:cubicBezTo>
                    <a:pt x="5516" y="287560"/>
                    <a:pt x="21377" y="306868"/>
                    <a:pt x="31721" y="299283"/>
                  </a:cubicBezTo>
                  <a:cubicBezTo>
                    <a:pt x="42065" y="291698"/>
                    <a:pt x="62753" y="243426"/>
                    <a:pt x="64822" y="228945"/>
                  </a:cubicBezTo>
                  <a:cubicBezTo>
                    <a:pt x="66891" y="214464"/>
                    <a:pt x="44824" y="220670"/>
                    <a:pt x="44134" y="212395"/>
                  </a:cubicBezTo>
                  <a:cubicBezTo>
                    <a:pt x="43444" y="204120"/>
                    <a:pt x="55857" y="189638"/>
                    <a:pt x="60684" y="179294"/>
                  </a:cubicBezTo>
                  <a:cubicBezTo>
                    <a:pt x="65511" y="168950"/>
                    <a:pt x="73786" y="157916"/>
                    <a:pt x="73097" y="150331"/>
                  </a:cubicBezTo>
                  <a:cubicBezTo>
                    <a:pt x="72408" y="142746"/>
                    <a:pt x="55858" y="143435"/>
                    <a:pt x="56547" y="133781"/>
                  </a:cubicBezTo>
                  <a:cubicBezTo>
                    <a:pt x="57236" y="124127"/>
                    <a:pt x="74476" y="106887"/>
                    <a:pt x="77234" y="92405"/>
                  </a:cubicBezTo>
                  <a:cubicBezTo>
                    <a:pt x="79992" y="77924"/>
                    <a:pt x="84130" y="11034"/>
                    <a:pt x="77234" y="5517"/>
                  </a:cubicBezTo>
                  <a:close/>
                </a:path>
              </a:pathLst>
            </a:custGeom>
            <a:solidFill>
              <a:srgbClr val="CCCC00"/>
            </a:solidFill>
            <a:ln w="9525">
              <a:solidFill>
                <a:schemeClr val="accent3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" name="Forma livre 1"/>
            <p:cNvSpPr/>
            <p:nvPr/>
          </p:nvSpPr>
          <p:spPr>
            <a:xfrm>
              <a:off x="2565383" y="3810415"/>
              <a:ext cx="251869" cy="195765"/>
            </a:xfrm>
            <a:custGeom>
              <a:avLst/>
              <a:gdLst>
                <a:gd name="connsiteX0" fmla="*/ 20896 w 251869"/>
                <a:gd name="connsiteY0" fmla="*/ 130267 h 195765"/>
                <a:gd name="connsiteX1" fmla="*/ 94568 w 251869"/>
                <a:gd name="connsiteY1" fmla="*/ 186604 h 195765"/>
                <a:gd name="connsiteX2" fmla="*/ 224577 w 251869"/>
                <a:gd name="connsiteY2" fmla="*/ 195271 h 195765"/>
                <a:gd name="connsiteX3" fmla="*/ 250579 w 251869"/>
                <a:gd name="connsiteY3" fmla="*/ 182270 h 195765"/>
                <a:gd name="connsiteX4" fmla="*/ 237578 w 251869"/>
                <a:gd name="connsiteY4" fmla="*/ 95597 h 195765"/>
                <a:gd name="connsiteX5" fmla="*/ 150905 w 251869"/>
                <a:gd name="connsiteY5" fmla="*/ 30593 h 195765"/>
                <a:gd name="connsiteX6" fmla="*/ 7895 w 251869"/>
                <a:gd name="connsiteY6" fmla="*/ 4591 h 195765"/>
                <a:gd name="connsiteX7" fmla="*/ 20896 w 251869"/>
                <a:gd name="connsiteY7" fmla="*/ 130267 h 195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1869" h="195765">
                  <a:moveTo>
                    <a:pt x="20896" y="130267"/>
                  </a:moveTo>
                  <a:cubicBezTo>
                    <a:pt x="35341" y="160602"/>
                    <a:pt x="60621" y="175770"/>
                    <a:pt x="94568" y="186604"/>
                  </a:cubicBezTo>
                  <a:cubicBezTo>
                    <a:pt x="128515" y="197438"/>
                    <a:pt x="198575" y="195993"/>
                    <a:pt x="224577" y="195271"/>
                  </a:cubicBezTo>
                  <a:cubicBezTo>
                    <a:pt x="250579" y="194549"/>
                    <a:pt x="248412" y="198882"/>
                    <a:pt x="250579" y="182270"/>
                  </a:cubicBezTo>
                  <a:cubicBezTo>
                    <a:pt x="252746" y="165658"/>
                    <a:pt x="254190" y="120876"/>
                    <a:pt x="237578" y="95597"/>
                  </a:cubicBezTo>
                  <a:cubicBezTo>
                    <a:pt x="220966" y="70318"/>
                    <a:pt x="189185" y="45761"/>
                    <a:pt x="150905" y="30593"/>
                  </a:cubicBezTo>
                  <a:cubicBezTo>
                    <a:pt x="112625" y="15425"/>
                    <a:pt x="25952" y="-10577"/>
                    <a:pt x="7895" y="4591"/>
                  </a:cubicBezTo>
                  <a:cubicBezTo>
                    <a:pt x="-10162" y="19759"/>
                    <a:pt x="6451" y="99932"/>
                    <a:pt x="20896" y="130267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Forma livre 15"/>
            <p:cNvSpPr/>
            <p:nvPr/>
          </p:nvSpPr>
          <p:spPr>
            <a:xfrm>
              <a:off x="861743" y="2647288"/>
              <a:ext cx="475754" cy="545990"/>
            </a:xfrm>
            <a:custGeom>
              <a:avLst/>
              <a:gdLst>
                <a:gd name="connsiteX0" fmla="*/ 51684 w 475754"/>
                <a:gd name="connsiteY0" fmla="*/ 103368 h 545990"/>
                <a:gd name="connsiteX1" fmla="*/ 3976 w 475754"/>
                <a:gd name="connsiteY1" fmla="*/ 270345 h 545990"/>
                <a:gd name="connsiteX2" fmla="*/ 27830 w 475754"/>
                <a:gd name="connsiteY2" fmla="*/ 477079 h 545990"/>
                <a:gd name="connsiteX3" fmla="*/ 99392 w 475754"/>
                <a:gd name="connsiteY3" fmla="*/ 532738 h 545990"/>
                <a:gd name="connsiteX4" fmla="*/ 306126 w 475754"/>
                <a:gd name="connsiteY4" fmla="*/ 397566 h 545990"/>
                <a:gd name="connsiteX5" fmla="*/ 457201 w 475754"/>
                <a:gd name="connsiteY5" fmla="*/ 206735 h 545990"/>
                <a:gd name="connsiteX6" fmla="*/ 417444 w 475754"/>
                <a:gd name="connsiteY6" fmla="*/ 15903 h 545990"/>
                <a:gd name="connsiteX7" fmla="*/ 147100 w 475754"/>
                <a:gd name="connsiteY7" fmla="*/ 111319 h 545990"/>
                <a:gd name="connsiteX8" fmla="*/ 51684 w 475754"/>
                <a:gd name="connsiteY8" fmla="*/ 103368 h 545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5754" h="545990">
                  <a:moveTo>
                    <a:pt x="51684" y="103368"/>
                  </a:moveTo>
                  <a:cubicBezTo>
                    <a:pt x="27830" y="129872"/>
                    <a:pt x="7952" y="208060"/>
                    <a:pt x="3976" y="270345"/>
                  </a:cubicBezTo>
                  <a:cubicBezTo>
                    <a:pt x="0" y="332630"/>
                    <a:pt x="11927" y="433347"/>
                    <a:pt x="27830" y="477079"/>
                  </a:cubicBezTo>
                  <a:cubicBezTo>
                    <a:pt x="43733" y="520811"/>
                    <a:pt x="53009" y="545990"/>
                    <a:pt x="99392" y="532738"/>
                  </a:cubicBezTo>
                  <a:cubicBezTo>
                    <a:pt x="145775" y="519486"/>
                    <a:pt x="246491" y="451900"/>
                    <a:pt x="306126" y="397566"/>
                  </a:cubicBezTo>
                  <a:cubicBezTo>
                    <a:pt x="365761" y="343232"/>
                    <a:pt x="438648" y="270345"/>
                    <a:pt x="457201" y="206735"/>
                  </a:cubicBezTo>
                  <a:cubicBezTo>
                    <a:pt x="475754" y="143125"/>
                    <a:pt x="469127" y="31806"/>
                    <a:pt x="417444" y="15903"/>
                  </a:cubicBezTo>
                  <a:cubicBezTo>
                    <a:pt x="365761" y="0"/>
                    <a:pt x="209385" y="95416"/>
                    <a:pt x="147100" y="111319"/>
                  </a:cubicBezTo>
                  <a:cubicBezTo>
                    <a:pt x="84815" y="127222"/>
                    <a:pt x="75538" y="76864"/>
                    <a:pt x="51684" y="10336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5" name="Forma livre 154"/>
            <p:cNvSpPr/>
            <p:nvPr/>
          </p:nvSpPr>
          <p:spPr>
            <a:xfrm rot="2989086">
              <a:off x="2138952" y="3426617"/>
              <a:ext cx="492281" cy="214009"/>
            </a:xfrm>
            <a:custGeom>
              <a:avLst/>
              <a:gdLst>
                <a:gd name="connsiteX0" fmla="*/ 46382 w 659957"/>
                <a:gd name="connsiteY0" fmla="*/ 245165 h 291548"/>
                <a:gd name="connsiteX1" fmla="*/ 86139 w 659957"/>
                <a:gd name="connsiteY1" fmla="*/ 70236 h 291548"/>
                <a:gd name="connsiteX2" fmla="*/ 308775 w 659957"/>
                <a:gd name="connsiteY2" fmla="*/ 6626 h 291548"/>
                <a:gd name="connsiteX3" fmla="*/ 650681 w 659957"/>
                <a:gd name="connsiteY3" fmla="*/ 109993 h 291548"/>
                <a:gd name="connsiteX4" fmla="*/ 364434 w 659957"/>
                <a:gd name="connsiteY4" fmla="*/ 269019 h 291548"/>
                <a:gd name="connsiteX5" fmla="*/ 46382 w 659957"/>
                <a:gd name="connsiteY5" fmla="*/ 245165 h 29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9957" h="291548">
                  <a:moveTo>
                    <a:pt x="46382" y="245165"/>
                  </a:moveTo>
                  <a:cubicBezTo>
                    <a:pt x="0" y="212035"/>
                    <a:pt x="42407" y="109992"/>
                    <a:pt x="86139" y="70236"/>
                  </a:cubicBezTo>
                  <a:cubicBezTo>
                    <a:pt x="129871" y="30480"/>
                    <a:pt x="214685" y="0"/>
                    <a:pt x="308775" y="6626"/>
                  </a:cubicBezTo>
                  <a:cubicBezTo>
                    <a:pt x="402865" y="13252"/>
                    <a:pt x="641405" y="66261"/>
                    <a:pt x="650681" y="109993"/>
                  </a:cubicBezTo>
                  <a:cubicBezTo>
                    <a:pt x="659957" y="153725"/>
                    <a:pt x="466476" y="246490"/>
                    <a:pt x="364434" y="269019"/>
                  </a:cubicBezTo>
                  <a:cubicBezTo>
                    <a:pt x="262392" y="291548"/>
                    <a:pt x="92764" y="278295"/>
                    <a:pt x="46382" y="245165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Forma livre 27"/>
            <p:cNvSpPr/>
            <p:nvPr/>
          </p:nvSpPr>
          <p:spPr>
            <a:xfrm rot="18455718">
              <a:off x="2070359" y="3121966"/>
              <a:ext cx="519485" cy="250466"/>
            </a:xfrm>
            <a:custGeom>
              <a:avLst/>
              <a:gdLst>
                <a:gd name="connsiteX0" fmla="*/ 27830 w 519485"/>
                <a:gd name="connsiteY0" fmla="*/ 127221 h 250466"/>
                <a:gd name="connsiteX1" fmla="*/ 139148 w 519485"/>
                <a:gd name="connsiteY1" fmla="*/ 39757 h 250466"/>
                <a:gd name="connsiteX2" fmla="*/ 322028 w 519485"/>
                <a:gd name="connsiteY2" fmla="*/ 23854 h 250466"/>
                <a:gd name="connsiteX3" fmla="*/ 504908 w 519485"/>
                <a:gd name="connsiteY3" fmla="*/ 182880 h 250466"/>
                <a:gd name="connsiteX4" fmla="*/ 409493 w 519485"/>
                <a:gd name="connsiteY4" fmla="*/ 214686 h 250466"/>
                <a:gd name="connsiteX5" fmla="*/ 306126 w 519485"/>
                <a:gd name="connsiteY5" fmla="*/ 238539 h 250466"/>
                <a:gd name="connsiteX6" fmla="*/ 27830 w 519485"/>
                <a:gd name="connsiteY6" fmla="*/ 127221 h 250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9485" h="250466">
                  <a:moveTo>
                    <a:pt x="27830" y="127221"/>
                  </a:moveTo>
                  <a:cubicBezTo>
                    <a:pt x="0" y="94091"/>
                    <a:pt x="90115" y="56985"/>
                    <a:pt x="139148" y="39757"/>
                  </a:cubicBezTo>
                  <a:cubicBezTo>
                    <a:pt x="188181" y="22529"/>
                    <a:pt x="261068" y="0"/>
                    <a:pt x="322028" y="23854"/>
                  </a:cubicBezTo>
                  <a:cubicBezTo>
                    <a:pt x="382988" y="47708"/>
                    <a:pt x="490331" y="151075"/>
                    <a:pt x="504908" y="182880"/>
                  </a:cubicBezTo>
                  <a:cubicBezTo>
                    <a:pt x="519485" y="214685"/>
                    <a:pt x="442623" y="205410"/>
                    <a:pt x="409493" y="214686"/>
                  </a:cubicBezTo>
                  <a:cubicBezTo>
                    <a:pt x="376363" y="223963"/>
                    <a:pt x="369736" y="250466"/>
                    <a:pt x="306126" y="238539"/>
                  </a:cubicBezTo>
                  <a:cubicBezTo>
                    <a:pt x="242516" y="226612"/>
                    <a:pt x="55660" y="160351"/>
                    <a:pt x="27830" y="12722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7" name="Forma livre 156"/>
            <p:cNvSpPr/>
            <p:nvPr/>
          </p:nvSpPr>
          <p:spPr>
            <a:xfrm rot="18212000">
              <a:off x="2747279" y="4001470"/>
              <a:ext cx="198782" cy="339255"/>
            </a:xfrm>
            <a:custGeom>
              <a:avLst/>
              <a:gdLst>
                <a:gd name="connsiteX0" fmla="*/ 106017 w 198782"/>
                <a:gd name="connsiteY0" fmla="*/ 26504 h 339255"/>
                <a:gd name="connsiteX1" fmla="*/ 2650 w 198782"/>
                <a:gd name="connsiteY1" fmla="*/ 137822 h 339255"/>
                <a:gd name="connsiteX2" fmla="*/ 121920 w 198782"/>
                <a:gd name="connsiteY2" fmla="*/ 288897 h 339255"/>
                <a:gd name="connsiteX3" fmla="*/ 193481 w 198782"/>
                <a:gd name="connsiteY3" fmla="*/ 296848 h 339255"/>
                <a:gd name="connsiteX4" fmla="*/ 106017 w 198782"/>
                <a:gd name="connsiteY4" fmla="*/ 26504 h 339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82" h="339255">
                  <a:moveTo>
                    <a:pt x="106017" y="26504"/>
                  </a:moveTo>
                  <a:cubicBezTo>
                    <a:pt x="74212" y="0"/>
                    <a:pt x="0" y="94090"/>
                    <a:pt x="2650" y="137822"/>
                  </a:cubicBezTo>
                  <a:cubicBezTo>
                    <a:pt x="5300" y="181554"/>
                    <a:pt x="90115" y="262393"/>
                    <a:pt x="121920" y="288897"/>
                  </a:cubicBezTo>
                  <a:cubicBezTo>
                    <a:pt x="153725" y="315401"/>
                    <a:pt x="188180" y="339255"/>
                    <a:pt x="193481" y="296848"/>
                  </a:cubicBezTo>
                  <a:cubicBezTo>
                    <a:pt x="198782" y="254441"/>
                    <a:pt x="137822" y="53008"/>
                    <a:pt x="106017" y="26504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Forma livre 39"/>
            <p:cNvSpPr/>
            <p:nvPr/>
          </p:nvSpPr>
          <p:spPr>
            <a:xfrm rot="20158092">
              <a:off x="2501022" y="4100611"/>
              <a:ext cx="319377" cy="333954"/>
            </a:xfrm>
            <a:custGeom>
              <a:avLst/>
              <a:gdLst>
                <a:gd name="connsiteX0" fmla="*/ 33130 w 319377"/>
                <a:gd name="connsiteY0" fmla="*/ 78187 h 333954"/>
                <a:gd name="connsiteX1" fmla="*/ 88789 w 319377"/>
                <a:gd name="connsiteY1" fmla="*/ 237214 h 333954"/>
                <a:gd name="connsiteX2" fmla="*/ 231913 w 319377"/>
                <a:gd name="connsiteY2" fmla="*/ 300824 h 333954"/>
                <a:gd name="connsiteX3" fmla="*/ 287572 w 319377"/>
                <a:gd name="connsiteY3" fmla="*/ 38431 h 333954"/>
                <a:gd name="connsiteX4" fmla="*/ 33130 w 319377"/>
                <a:gd name="connsiteY4" fmla="*/ 78187 h 33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377" h="333954">
                  <a:moveTo>
                    <a:pt x="33130" y="78187"/>
                  </a:moveTo>
                  <a:cubicBezTo>
                    <a:pt x="0" y="111317"/>
                    <a:pt x="55659" y="200108"/>
                    <a:pt x="88789" y="237214"/>
                  </a:cubicBezTo>
                  <a:cubicBezTo>
                    <a:pt x="121919" y="274320"/>
                    <a:pt x="198783" y="333954"/>
                    <a:pt x="231913" y="300824"/>
                  </a:cubicBezTo>
                  <a:cubicBezTo>
                    <a:pt x="265043" y="267694"/>
                    <a:pt x="319377" y="76862"/>
                    <a:pt x="287572" y="38431"/>
                  </a:cubicBezTo>
                  <a:cubicBezTo>
                    <a:pt x="255767" y="0"/>
                    <a:pt x="66260" y="45057"/>
                    <a:pt x="33130" y="78187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Forma livre 20"/>
            <p:cNvSpPr/>
            <p:nvPr/>
          </p:nvSpPr>
          <p:spPr>
            <a:xfrm rot="20359657">
              <a:off x="2038802" y="2709870"/>
              <a:ext cx="539363" cy="287572"/>
            </a:xfrm>
            <a:custGeom>
              <a:avLst/>
              <a:gdLst>
                <a:gd name="connsiteX0" fmla="*/ 78188 w 539363"/>
                <a:gd name="connsiteY0" fmla="*/ 113969 h 287572"/>
                <a:gd name="connsiteX1" fmla="*/ 292873 w 539363"/>
                <a:gd name="connsiteY1" fmla="*/ 2650 h 287572"/>
                <a:gd name="connsiteX2" fmla="*/ 491656 w 539363"/>
                <a:gd name="connsiteY2" fmla="*/ 98066 h 287572"/>
                <a:gd name="connsiteX3" fmla="*/ 515509 w 539363"/>
                <a:gd name="connsiteY3" fmla="*/ 209384 h 287572"/>
                <a:gd name="connsiteX4" fmla="*/ 348532 w 539363"/>
                <a:gd name="connsiteY4" fmla="*/ 280946 h 287572"/>
                <a:gd name="connsiteX5" fmla="*/ 38431 w 539363"/>
                <a:gd name="connsiteY5" fmla="*/ 249141 h 287572"/>
                <a:gd name="connsiteX6" fmla="*/ 78188 w 539363"/>
                <a:gd name="connsiteY6" fmla="*/ 113969 h 287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9363" h="287572">
                  <a:moveTo>
                    <a:pt x="78188" y="113969"/>
                  </a:moveTo>
                  <a:cubicBezTo>
                    <a:pt x="120595" y="72887"/>
                    <a:pt x="223962" y="5301"/>
                    <a:pt x="292873" y="2650"/>
                  </a:cubicBezTo>
                  <a:cubicBezTo>
                    <a:pt x="361784" y="0"/>
                    <a:pt x="454550" y="63610"/>
                    <a:pt x="491656" y="98066"/>
                  </a:cubicBezTo>
                  <a:cubicBezTo>
                    <a:pt x="528762" y="132522"/>
                    <a:pt x="539363" y="178904"/>
                    <a:pt x="515509" y="209384"/>
                  </a:cubicBezTo>
                  <a:cubicBezTo>
                    <a:pt x="491655" y="239864"/>
                    <a:pt x="428045" y="274320"/>
                    <a:pt x="348532" y="280946"/>
                  </a:cubicBezTo>
                  <a:cubicBezTo>
                    <a:pt x="269019" y="287572"/>
                    <a:pt x="76862" y="276970"/>
                    <a:pt x="38431" y="249141"/>
                  </a:cubicBezTo>
                  <a:cubicBezTo>
                    <a:pt x="0" y="221312"/>
                    <a:pt x="35781" y="155051"/>
                    <a:pt x="78188" y="113969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3" name="Forma livre 162"/>
            <p:cNvSpPr/>
            <p:nvPr/>
          </p:nvSpPr>
          <p:spPr>
            <a:xfrm>
              <a:off x="971867" y="4002731"/>
              <a:ext cx="430433" cy="488010"/>
            </a:xfrm>
            <a:custGeom>
              <a:avLst/>
              <a:gdLst>
                <a:gd name="connsiteX0" fmla="*/ 51684 w 475754"/>
                <a:gd name="connsiteY0" fmla="*/ 103368 h 545990"/>
                <a:gd name="connsiteX1" fmla="*/ 3976 w 475754"/>
                <a:gd name="connsiteY1" fmla="*/ 270345 h 545990"/>
                <a:gd name="connsiteX2" fmla="*/ 27830 w 475754"/>
                <a:gd name="connsiteY2" fmla="*/ 477079 h 545990"/>
                <a:gd name="connsiteX3" fmla="*/ 99392 w 475754"/>
                <a:gd name="connsiteY3" fmla="*/ 532738 h 545990"/>
                <a:gd name="connsiteX4" fmla="*/ 306126 w 475754"/>
                <a:gd name="connsiteY4" fmla="*/ 397566 h 545990"/>
                <a:gd name="connsiteX5" fmla="*/ 457201 w 475754"/>
                <a:gd name="connsiteY5" fmla="*/ 206735 h 545990"/>
                <a:gd name="connsiteX6" fmla="*/ 417444 w 475754"/>
                <a:gd name="connsiteY6" fmla="*/ 15903 h 545990"/>
                <a:gd name="connsiteX7" fmla="*/ 147100 w 475754"/>
                <a:gd name="connsiteY7" fmla="*/ 111319 h 545990"/>
                <a:gd name="connsiteX8" fmla="*/ 51684 w 475754"/>
                <a:gd name="connsiteY8" fmla="*/ 103368 h 545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5754" h="545990">
                  <a:moveTo>
                    <a:pt x="51684" y="103368"/>
                  </a:moveTo>
                  <a:cubicBezTo>
                    <a:pt x="27830" y="129872"/>
                    <a:pt x="7952" y="208060"/>
                    <a:pt x="3976" y="270345"/>
                  </a:cubicBezTo>
                  <a:cubicBezTo>
                    <a:pt x="0" y="332630"/>
                    <a:pt x="11927" y="433347"/>
                    <a:pt x="27830" y="477079"/>
                  </a:cubicBezTo>
                  <a:cubicBezTo>
                    <a:pt x="43733" y="520811"/>
                    <a:pt x="53009" y="545990"/>
                    <a:pt x="99392" y="532738"/>
                  </a:cubicBezTo>
                  <a:cubicBezTo>
                    <a:pt x="145775" y="519486"/>
                    <a:pt x="246491" y="451900"/>
                    <a:pt x="306126" y="397566"/>
                  </a:cubicBezTo>
                  <a:cubicBezTo>
                    <a:pt x="365761" y="343232"/>
                    <a:pt x="438648" y="270345"/>
                    <a:pt x="457201" y="206735"/>
                  </a:cubicBezTo>
                  <a:cubicBezTo>
                    <a:pt x="475754" y="143125"/>
                    <a:pt x="469127" y="31806"/>
                    <a:pt x="417444" y="15903"/>
                  </a:cubicBezTo>
                  <a:cubicBezTo>
                    <a:pt x="365761" y="0"/>
                    <a:pt x="209385" y="95416"/>
                    <a:pt x="147100" y="111319"/>
                  </a:cubicBezTo>
                  <a:cubicBezTo>
                    <a:pt x="84815" y="127222"/>
                    <a:pt x="75538" y="76864"/>
                    <a:pt x="51684" y="103368"/>
                  </a:cubicBezTo>
                  <a:close/>
                </a:path>
              </a:pathLst>
            </a:custGeom>
            <a:solidFill>
              <a:srgbClr val="CCCC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Forma livre 23"/>
            <p:cNvSpPr/>
            <p:nvPr/>
          </p:nvSpPr>
          <p:spPr>
            <a:xfrm>
              <a:off x="788856" y="3977144"/>
              <a:ext cx="596348" cy="197457"/>
            </a:xfrm>
            <a:custGeom>
              <a:avLst/>
              <a:gdLst>
                <a:gd name="connsiteX0" fmla="*/ 496957 w 596348"/>
                <a:gd name="connsiteY0" fmla="*/ 49033 h 197457"/>
                <a:gd name="connsiteX1" fmla="*/ 337931 w 596348"/>
                <a:gd name="connsiteY1" fmla="*/ 136497 h 197457"/>
                <a:gd name="connsiteX2" fmla="*/ 59635 w 596348"/>
                <a:gd name="connsiteY2" fmla="*/ 192156 h 197457"/>
                <a:gd name="connsiteX3" fmla="*/ 3976 w 596348"/>
                <a:gd name="connsiteY3" fmla="*/ 168302 h 197457"/>
                <a:gd name="connsiteX4" fmla="*/ 83489 w 596348"/>
                <a:gd name="connsiteY4" fmla="*/ 49033 h 197457"/>
                <a:gd name="connsiteX5" fmla="*/ 250467 w 596348"/>
                <a:gd name="connsiteY5" fmla="*/ 1325 h 197457"/>
                <a:gd name="connsiteX6" fmla="*/ 552616 w 596348"/>
                <a:gd name="connsiteY6" fmla="*/ 41081 h 197457"/>
                <a:gd name="connsiteX7" fmla="*/ 496957 w 596348"/>
                <a:gd name="connsiteY7" fmla="*/ 49033 h 197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6348" h="197457">
                  <a:moveTo>
                    <a:pt x="496957" y="49033"/>
                  </a:moveTo>
                  <a:cubicBezTo>
                    <a:pt x="461176" y="64936"/>
                    <a:pt x="410818" y="112643"/>
                    <a:pt x="337931" y="136497"/>
                  </a:cubicBezTo>
                  <a:cubicBezTo>
                    <a:pt x="265044" y="160351"/>
                    <a:pt x="115294" y="186855"/>
                    <a:pt x="59635" y="192156"/>
                  </a:cubicBezTo>
                  <a:cubicBezTo>
                    <a:pt x="3976" y="197457"/>
                    <a:pt x="0" y="192156"/>
                    <a:pt x="3976" y="168302"/>
                  </a:cubicBezTo>
                  <a:cubicBezTo>
                    <a:pt x="7952" y="144448"/>
                    <a:pt x="42407" y="76863"/>
                    <a:pt x="83489" y="49033"/>
                  </a:cubicBezTo>
                  <a:cubicBezTo>
                    <a:pt x="124571" y="21203"/>
                    <a:pt x="172279" y="2650"/>
                    <a:pt x="250467" y="1325"/>
                  </a:cubicBezTo>
                  <a:cubicBezTo>
                    <a:pt x="328655" y="0"/>
                    <a:pt x="508884" y="35780"/>
                    <a:pt x="552616" y="41081"/>
                  </a:cubicBezTo>
                  <a:cubicBezTo>
                    <a:pt x="596348" y="46382"/>
                    <a:pt x="532738" y="33130"/>
                    <a:pt x="496957" y="49033"/>
                  </a:cubicBezTo>
                  <a:close/>
                </a:path>
              </a:pathLst>
            </a:custGeom>
            <a:solidFill>
              <a:srgbClr val="CCCC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C000"/>
                </a:solidFill>
              </a:endParaRPr>
            </a:p>
          </p:txBody>
        </p:sp>
        <p:sp>
          <p:nvSpPr>
            <p:cNvPr id="50" name="Forma livre 49"/>
            <p:cNvSpPr/>
            <p:nvPr/>
          </p:nvSpPr>
          <p:spPr>
            <a:xfrm>
              <a:off x="1676875" y="5367014"/>
              <a:ext cx="189781" cy="1446362"/>
            </a:xfrm>
            <a:custGeom>
              <a:avLst/>
              <a:gdLst>
                <a:gd name="connsiteX0" fmla="*/ 20128 w 189781"/>
                <a:gd name="connsiteY0" fmla="*/ 41694 h 1446362"/>
                <a:gd name="connsiteX1" fmla="*/ 20128 w 189781"/>
                <a:gd name="connsiteY1" fmla="*/ 291860 h 1446362"/>
                <a:gd name="connsiteX2" fmla="*/ 54634 w 189781"/>
                <a:gd name="connsiteY2" fmla="*/ 671422 h 1446362"/>
                <a:gd name="connsiteX3" fmla="*/ 123645 w 189781"/>
                <a:gd name="connsiteY3" fmla="*/ 1111370 h 1446362"/>
                <a:gd name="connsiteX4" fmla="*/ 123645 w 189781"/>
                <a:gd name="connsiteY4" fmla="*/ 1378788 h 1446362"/>
                <a:gd name="connsiteX5" fmla="*/ 149525 w 189781"/>
                <a:gd name="connsiteY5" fmla="*/ 1439173 h 1446362"/>
                <a:gd name="connsiteX6" fmla="*/ 184030 w 189781"/>
                <a:gd name="connsiteY6" fmla="*/ 1335656 h 1446362"/>
                <a:gd name="connsiteX7" fmla="*/ 184030 w 189781"/>
                <a:gd name="connsiteY7" fmla="*/ 1059611 h 1446362"/>
                <a:gd name="connsiteX8" fmla="*/ 158151 w 189781"/>
                <a:gd name="connsiteY8" fmla="*/ 731807 h 1446362"/>
                <a:gd name="connsiteX9" fmla="*/ 132272 w 189781"/>
                <a:gd name="connsiteY9" fmla="*/ 421256 h 1446362"/>
                <a:gd name="connsiteX10" fmla="*/ 158151 w 189781"/>
                <a:gd name="connsiteY10" fmla="*/ 214222 h 1446362"/>
                <a:gd name="connsiteX11" fmla="*/ 140898 w 189781"/>
                <a:gd name="connsiteY11" fmla="*/ 41694 h 1446362"/>
                <a:gd name="connsiteX12" fmla="*/ 20128 w 189781"/>
                <a:gd name="connsiteY12" fmla="*/ 41694 h 1446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9781" h="1446362">
                  <a:moveTo>
                    <a:pt x="20128" y="41694"/>
                  </a:moveTo>
                  <a:cubicBezTo>
                    <a:pt x="0" y="83388"/>
                    <a:pt x="14377" y="186905"/>
                    <a:pt x="20128" y="291860"/>
                  </a:cubicBezTo>
                  <a:cubicBezTo>
                    <a:pt x="25879" y="396815"/>
                    <a:pt x="37381" y="534837"/>
                    <a:pt x="54634" y="671422"/>
                  </a:cubicBezTo>
                  <a:cubicBezTo>
                    <a:pt x="71887" y="808007"/>
                    <a:pt x="112143" y="993476"/>
                    <a:pt x="123645" y="1111370"/>
                  </a:cubicBezTo>
                  <a:cubicBezTo>
                    <a:pt x="135147" y="1229264"/>
                    <a:pt x="119332" y="1324154"/>
                    <a:pt x="123645" y="1378788"/>
                  </a:cubicBezTo>
                  <a:cubicBezTo>
                    <a:pt x="127958" y="1433422"/>
                    <a:pt x="139461" y="1446362"/>
                    <a:pt x="149525" y="1439173"/>
                  </a:cubicBezTo>
                  <a:cubicBezTo>
                    <a:pt x="159589" y="1431984"/>
                    <a:pt x="178279" y="1398916"/>
                    <a:pt x="184030" y="1335656"/>
                  </a:cubicBezTo>
                  <a:cubicBezTo>
                    <a:pt x="189781" y="1272396"/>
                    <a:pt x="188343" y="1160253"/>
                    <a:pt x="184030" y="1059611"/>
                  </a:cubicBezTo>
                  <a:cubicBezTo>
                    <a:pt x="179717" y="958970"/>
                    <a:pt x="166777" y="838199"/>
                    <a:pt x="158151" y="731807"/>
                  </a:cubicBezTo>
                  <a:cubicBezTo>
                    <a:pt x="149525" y="625415"/>
                    <a:pt x="132272" y="507520"/>
                    <a:pt x="132272" y="421256"/>
                  </a:cubicBezTo>
                  <a:cubicBezTo>
                    <a:pt x="132272" y="334992"/>
                    <a:pt x="156713" y="277482"/>
                    <a:pt x="158151" y="214222"/>
                  </a:cubicBezTo>
                  <a:cubicBezTo>
                    <a:pt x="159589" y="150962"/>
                    <a:pt x="163902" y="69011"/>
                    <a:pt x="140898" y="41694"/>
                  </a:cubicBezTo>
                  <a:cubicBezTo>
                    <a:pt x="117894" y="14377"/>
                    <a:pt x="40256" y="0"/>
                    <a:pt x="20128" y="41694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25400">
              <a:solidFill>
                <a:schemeClr val="bg2">
                  <a:lumMod val="50000"/>
                </a:schemeClr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  <a:reflection blurRad="6350" stA="50000" endA="300" endPos="55500" dist="1016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B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94" name="Nuvem 93"/>
          <p:cNvSpPr/>
          <p:nvPr/>
        </p:nvSpPr>
        <p:spPr>
          <a:xfrm>
            <a:off x="-171080" y="1352666"/>
            <a:ext cx="3917347" cy="115969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484" tIns="51741" rIns="103484" bIns="51741" rtlCol="0" anchor="ctr"/>
          <a:lstStyle/>
          <a:p>
            <a:pPr algn="ctr"/>
            <a:endParaRPr lang="pt-B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" name="Nuvem 164"/>
          <p:cNvSpPr/>
          <p:nvPr/>
        </p:nvSpPr>
        <p:spPr>
          <a:xfrm>
            <a:off x="6727200" y="1317358"/>
            <a:ext cx="3917347" cy="115969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484" tIns="51741" rIns="103484" bIns="51741" rtlCol="0" anchor="ctr"/>
          <a:lstStyle/>
          <a:p>
            <a:pPr algn="ctr"/>
            <a:endParaRPr lang="pt-B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5" name="Nuvem 174"/>
          <p:cNvSpPr/>
          <p:nvPr/>
        </p:nvSpPr>
        <p:spPr>
          <a:xfrm>
            <a:off x="9898497" y="1280918"/>
            <a:ext cx="3917347" cy="115969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484" tIns="51741" rIns="103484" bIns="51741" rtlCol="0" anchor="ctr"/>
          <a:lstStyle/>
          <a:p>
            <a:pPr algn="ctr"/>
            <a:endParaRPr lang="pt-B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9" name="Conector de seta reta 98"/>
          <p:cNvCxnSpPr/>
          <p:nvPr/>
        </p:nvCxnSpPr>
        <p:spPr>
          <a:xfrm>
            <a:off x="5805323" y="3189416"/>
            <a:ext cx="0" cy="3591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CaixaDeTexto 99"/>
          <p:cNvSpPr txBox="1"/>
          <p:nvPr/>
        </p:nvSpPr>
        <p:spPr>
          <a:xfrm>
            <a:off x="5872812" y="3086075"/>
            <a:ext cx="2190260" cy="427658"/>
          </a:xfrm>
          <a:prstGeom prst="rect">
            <a:avLst/>
          </a:prstGeom>
          <a:noFill/>
        </p:spPr>
        <p:txBody>
          <a:bodyPr wrap="square" lIns="103484" tIns="51741" rIns="103484" bIns="51741" rtlCol="0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Fotossíntese </a:t>
            </a:r>
          </a:p>
        </p:txBody>
      </p:sp>
      <p:sp>
        <p:nvSpPr>
          <p:cNvPr id="177" name="CaixaDeTexto 176"/>
          <p:cNvSpPr txBox="1"/>
          <p:nvPr/>
        </p:nvSpPr>
        <p:spPr>
          <a:xfrm>
            <a:off x="8604366" y="3113330"/>
            <a:ext cx="1831000" cy="427658"/>
          </a:xfrm>
          <a:prstGeom prst="rect">
            <a:avLst/>
          </a:prstGeom>
          <a:noFill/>
        </p:spPr>
        <p:txBody>
          <a:bodyPr wrap="square" lIns="103484" tIns="51741" rIns="103484" bIns="51741" rtlCol="0">
            <a:spAutoFit/>
          </a:bodyPr>
          <a:lstStyle/>
          <a:p>
            <a:r>
              <a:rPr lang="pt-BR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Sacarose</a:t>
            </a:r>
          </a:p>
        </p:txBody>
      </p:sp>
      <p:grpSp>
        <p:nvGrpSpPr>
          <p:cNvPr id="19" name="Grupo 107"/>
          <p:cNvGrpSpPr/>
          <p:nvPr/>
        </p:nvGrpSpPr>
        <p:grpSpPr>
          <a:xfrm>
            <a:off x="1624809" y="3126749"/>
            <a:ext cx="3199459" cy="2393112"/>
            <a:chOff x="474389" y="500042"/>
            <a:chExt cx="4240487" cy="3494930"/>
          </a:xfrm>
        </p:grpSpPr>
        <p:sp>
          <p:nvSpPr>
            <p:cNvPr id="180" name="Forma livre 179"/>
            <p:cNvSpPr/>
            <p:nvPr/>
          </p:nvSpPr>
          <p:spPr>
            <a:xfrm>
              <a:off x="1062278" y="3809654"/>
              <a:ext cx="149962" cy="185318"/>
            </a:xfrm>
            <a:custGeom>
              <a:avLst/>
              <a:gdLst>
                <a:gd name="connsiteX0" fmla="*/ 28041 w 149961"/>
                <a:gd name="connsiteY0" fmla="*/ 19507 h 185318"/>
                <a:gd name="connsiteX1" fmla="*/ 13411 w 149961"/>
                <a:gd name="connsiteY1" fmla="*/ 151181 h 185318"/>
                <a:gd name="connsiteX2" fmla="*/ 108509 w 149961"/>
                <a:gd name="connsiteY2" fmla="*/ 165811 h 185318"/>
                <a:gd name="connsiteX3" fmla="*/ 137769 w 149961"/>
                <a:gd name="connsiteY3" fmla="*/ 34137 h 185318"/>
                <a:gd name="connsiteX4" fmla="*/ 28041 w 149961"/>
                <a:gd name="connsiteY4" fmla="*/ 19507 h 18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961" h="185318">
                  <a:moveTo>
                    <a:pt x="28041" y="19507"/>
                  </a:moveTo>
                  <a:cubicBezTo>
                    <a:pt x="7315" y="39014"/>
                    <a:pt x="0" y="126797"/>
                    <a:pt x="13411" y="151181"/>
                  </a:cubicBezTo>
                  <a:cubicBezTo>
                    <a:pt x="26822" y="175565"/>
                    <a:pt x="87783" y="185318"/>
                    <a:pt x="108509" y="165811"/>
                  </a:cubicBezTo>
                  <a:cubicBezTo>
                    <a:pt x="129235" y="146304"/>
                    <a:pt x="149961" y="59740"/>
                    <a:pt x="137769" y="34137"/>
                  </a:cubicBezTo>
                  <a:cubicBezTo>
                    <a:pt x="125577" y="8534"/>
                    <a:pt x="48767" y="0"/>
                    <a:pt x="28041" y="19507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85" name="Conector reto 184"/>
            <p:cNvCxnSpPr>
              <a:endCxn id="13" idx="5"/>
            </p:cNvCxnSpPr>
            <p:nvPr/>
          </p:nvCxnSpPr>
          <p:spPr>
            <a:xfrm>
              <a:off x="1806730" y="2300646"/>
              <a:ext cx="2227511" cy="6760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ector reto 185"/>
            <p:cNvCxnSpPr>
              <a:endCxn id="13" idx="1"/>
            </p:cNvCxnSpPr>
            <p:nvPr/>
          </p:nvCxnSpPr>
          <p:spPr>
            <a:xfrm flipV="1">
              <a:off x="506747" y="3294195"/>
              <a:ext cx="3248095" cy="1974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Forma livre 186"/>
            <p:cNvSpPr/>
            <p:nvPr/>
          </p:nvSpPr>
          <p:spPr>
            <a:xfrm>
              <a:off x="474389" y="1804053"/>
              <a:ext cx="1567392" cy="2036232"/>
            </a:xfrm>
            <a:custGeom>
              <a:avLst/>
              <a:gdLst>
                <a:gd name="connsiteX0" fmla="*/ 809625 w 1567392"/>
                <a:gd name="connsiteY0" fmla="*/ 2028825 h 2036233"/>
                <a:gd name="connsiteX1" fmla="*/ 1241425 w 1567392"/>
                <a:gd name="connsiteY1" fmla="*/ 1870075 h 2036233"/>
                <a:gd name="connsiteX2" fmla="*/ 1527175 w 1567392"/>
                <a:gd name="connsiteY2" fmla="*/ 1444625 h 2036233"/>
                <a:gd name="connsiteX3" fmla="*/ 1482725 w 1567392"/>
                <a:gd name="connsiteY3" fmla="*/ 841375 h 2036233"/>
                <a:gd name="connsiteX4" fmla="*/ 1108075 w 1567392"/>
                <a:gd name="connsiteY4" fmla="*/ 263525 h 2036233"/>
                <a:gd name="connsiteX5" fmla="*/ 784225 w 1567392"/>
                <a:gd name="connsiteY5" fmla="*/ 66675 h 2036233"/>
                <a:gd name="connsiteX6" fmla="*/ 231775 w 1567392"/>
                <a:gd name="connsiteY6" fmla="*/ 663575 h 2036233"/>
                <a:gd name="connsiteX7" fmla="*/ 53975 w 1567392"/>
                <a:gd name="connsiteY7" fmla="*/ 1063625 h 2036233"/>
                <a:gd name="connsiteX8" fmla="*/ 60325 w 1567392"/>
                <a:gd name="connsiteY8" fmla="*/ 1590675 h 2036233"/>
                <a:gd name="connsiteX9" fmla="*/ 415925 w 1567392"/>
                <a:gd name="connsiteY9" fmla="*/ 1914525 h 2036233"/>
                <a:gd name="connsiteX10" fmla="*/ 809625 w 1567392"/>
                <a:gd name="connsiteY10" fmla="*/ 2028825 h 2036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7392" h="2036233">
                  <a:moveTo>
                    <a:pt x="809625" y="2028825"/>
                  </a:moveTo>
                  <a:cubicBezTo>
                    <a:pt x="947208" y="2021417"/>
                    <a:pt x="1121833" y="1967442"/>
                    <a:pt x="1241425" y="1870075"/>
                  </a:cubicBezTo>
                  <a:cubicBezTo>
                    <a:pt x="1361017" y="1772708"/>
                    <a:pt x="1486958" y="1616075"/>
                    <a:pt x="1527175" y="1444625"/>
                  </a:cubicBezTo>
                  <a:cubicBezTo>
                    <a:pt x="1567392" y="1273175"/>
                    <a:pt x="1552575" y="1038225"/>
                    <a:pt x="1482725" y="841375"/>
                  </a:cubicBezTo>
                  <a:cubicBezTo>
                    <a:pt x="1412875" y="644525"/>
                    <a:pt x="1224492" y="392642"/>
                    <a:pt x="1108075" y="263525"/>
                  </a:cubicBezTo>
                  <a:cubicBezTo>
                    <a:pt x="991658" y="134408"/>
                    <a:pt x="930275" y="0"/>
                    <a:pt x="784225" y="66675"/>
                  </a:cubicBezTo>
                  <a:cubicBezTo>
                    <a:pt x="638175" y="133350"/>
                    <a:pt x="353483" y="497417"/>
                    <a:pt x="231775" y="663575"/>
                  </a:cubicBezTo>
                  <a:cubicBezTo>
                    <a:pt x="110067" y="829733"/>
                    <a:pt x="82550" y="909108"/>
                    <a:pt x="53975" y="1063625"/>
                  </a:cubicBezTo>
                  <a:cubicBezTo>
                    <a:pt x="25400" y="1218142"/>
                    <a:pt x="0" y="1448858"/>
                    <a:pt x="60325" y="1590675"/>
                  </a:cubicBezTo>
                  <a:cubicBezTo>
                    <a:pt x="120650" y="1732492"/>
                    <a:pt x="291042" y="1839383"/>
                    <a:pt x="415925" y="1914525"/>
                  </a:cubicBezTo>
                  <a:cubicBezTo>
                    <a:pt x="540808" y="1989667"/>
                    <a:pt x="672042" y="2036233"/>
                    <a:pt x="809625" y="2028825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8" name="Retângulo 187"/>
            <p:cNvSpPr/>
            <p:nvPr/>
          </p:nvSpPr>
          <p:spPr>
            <a:xfrm>
              <a:off x="1510062" y="2267931"/>
              <a:ext cx="285752" cy="35719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9" name="Elipse 188"/>
            <p:cNvSpPr/>
            <p:nvPr/>
          </p:nvSpPr>
          <p:spPr>
            <a:xfrm>
              <a:off x="2643174" y="500042"/>
              <a:ext cx="2071702" cy="928694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0" name="Elipse 189"/>
            <p:cNvSpPr/>
            <p:nvPr/>
          </p:nvSpPr>
          <p:spPr>
            <a:xfrm>
              <a:off x="2789248" y="588326"/>
              <a:ext cx="1785950" cy="71438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" name="Elipse 190"/>
            <p:cNvSpPr/>
            <p:nvPr/>
          </p:nvSpPr>
          <p:spPr>
            <a:xfrm>
              <a:off x="3214678" y="777856"/>
              <a:ext cx="214314" cy="7143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5" name="Elipse 194"/>
            <p:cNvSpPr/>
            <p:nvPr/>
          </p:nvSpPr>
          <p:spPr>
            <a:xfrm>
              <a:off x="3214678" y="837234"/>
              <a:ext cx="214314" cy="7143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6" name="Elipse 195"/>
            <p:cNvSpPr/>
            <p:nvPr/>
          </p:nvSpPr>
          <p:spPr>
            <a:xfrm>
              <a:off x="3214678" y="714356"/>
              <a:ext cx="214314" cy="7143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9" name="Elipse 198"/>
            <p:cNvSpPr/>
            <p:nvPr/>
          </p:nvSpPr>
          <p:spPr>
            <a:xfrm>
              <a:off x="3214678" y="1039796"/>
              <a:ext cx="214314" cy="7143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3" name="Elipse 202"/>
            <p:cNvSpPr/>
            <p:nvPr/>
          </p:nvSpPr>
          <p:spPr>
            <a:xfrm>
              <a:off x="3857620" y="1039796"/>
              <a:ext cx="214314" cy="7143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" name="Elipse 206"/>
            <p:cNvSpPr/>
            <p:nvPr/>
          </p:nvSpPr>
          <p:spPr>
            <a:xfrm>
              <a:off x="3857620" y="1111234"/>
              <a:ext cx="214314" cy="7143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3" name="Forma livre 222"/>
            <p:cNvSpPr/>
            <p:nvPr/>
          </p:nvSpPr>
          <p:spPr>
            <a:xfrm>
              <a:off x="1049459" y="1845742"/>
              <a:ext cx="332841" cy="2030011"/>
            </a:xfrm>
            <a:custGeom>
              <a:avLst/>
              <a:gdLst>
                <a:gd name="connsiteX0" fmla="*/ 18288 w 332841"/>
                <a:gd name="connsiteY0" fmla="*/ 1948281 h 2095804"/>
                <a:gd name="connsiteX1" fmla="*/ 76809 w 332841"/>
                <a:gd name="connsiteY1" fmla="*/ 1589836 h 2095804"/>
                <a:gd name="connsiteX2" fmla="*/ 149961 w 332841"/>
                <a:gd name="connsiteY2" fmla="*/ 836371 h 2095804"/>
                <a:gd name="connsiteX3" fmla="*/ 186537 w 332841"/>
                <a:gd name="connsiteY3" fmla="*/ 353567 h 2095804"/>
                <a:gd name="connsiteX4" fmla="*/ 230429 w 332841"/>
                <a:gd name="connsiteY4" fmla="*/ 119481 h 2095804"/>
                <a:gd name="connsiteX5" fmla="*/ 281635 w 332841"/>
                <a:gd name="connsiteY5" fmla="*/ 9753 h 2095804"/>
                <a:gd name="connsiteX6" fmla="*/ 325526 w 332841"/>
                <a:gd name="connsiteY6" fmla="*/ 75590 h 2095804"/>
                <a:gd name="connsiteX7" fmla="*/ 325526 w 332841"/>
                <a:gd name="connsiteY7" fmla="*/ 463295 h 2095804"/>
                <a:gd name="connsiteX8" fmla="*/ 281635 w 332841"/>
                <a:gd name="connsiteY8" fmla="*/ 1333804 h 2095804"/>
                <a:gd name="connsiteX9" fmla="*/ 186537 w 332841"/>
                <a:gd name="connsiteY9" fmla="*/ 1992172 h 2095804"/>
                <a:gd name="connsiteX10" fmla="*/ 18288 w 332841"/>
                <a:gd name="connsiteY10" fmla="*/ 1948281 h 209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2841" h="2095804">
                  <a:moveTo>
                    <a:pt x="18288" y="1948281"/>
                  </a:moveTo>
                  <a:cubicBezTo>
                    <a:pt x="0" y="1881225"/>
                    <a:pt x="54864" y="1775154"/>
                    <a:pt x="76809" y="1589836"/>
                  </a:cubicBezTo>
                  <a:cubicBezTo>
                    <a:pt x="98755" y="1404518"/>
                    <a:pt x="131673" y="1042416"/>
                    <a:pt x="149961" y="836371"/>
                  </a:cubicBezTo>
                  <a:cubicBezTo>
                    <a:pt x="168249" y="630326"/>
                    <a:pt x="173126" y="473049"/>
                    <a:pt x="186537" y="353567"/>
                  </a:cubicBezTo>
                  <a:cubicBezTo>
                    <a:pt x="199948" y="234085"/>
                    <a:pt x="214579" y="176783"/>
                    <a:pt x="230429" y="119481"/>
                  </a:cubicBezTo>
                  <a:cubicBezTo>
                    <a:pt x="246279" y="62179"/>
                    <a:pt x="265785" y="17068"/>
                    <a:pt x="281635" y="9753"/>
                  </a:cubicBezTo>
                  <a:cubicBezTo>
                    <a:pt x="297485" y="2438"/>
                    <a:pt x="318211" y="0"/>
                    <a:pt x="325526" y="75590"/>
                  </a:cubicBezTo>
                  <a:cubicBezTo>
                    <a:pt x="332841" y="151180"/>
                    <a:pt x="332841" y="253593"/>
                    <a:pt x="325526" y="463295"/>
                  </a:cubicBezTo>
                  <a:cubicBezTo>
                    <a:pt x="318211" y="672997"/>
                    <a:pt x="304800" y="1078991"/>
                    <a:pt x="281635" y="1333804"/>
                  </a:cubicBezTo>
                  <a:cubicBezTo>
                    <a:pt x="258470" y="1588617"/>
                    <a:pt x="229209" y="1888540"/>
                    <a:pt x="186537" y="1992172"/>
                  </a:cubicBezTo>
                  <a:cubicBezTo>
                    <a:pt x="143865" y="2095804"/>
                    <a:pt x="36576" y="2015337"/>
                    <a:pt x="18288" y="194828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24" name="Conector de seta reta 223"/>
            <p:cNvCxnSpPr/>
            <p:nvPr/>
          </p:nvCxnSpPr>
          <p:spPr>
            <a:xfrm rot="5400000">
              <a:off x="1142922" y="2231301"/>
              <a:ext cx="330221" cy="4722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ector de seta reta 224"/>
            <p:cNvCxnSpPr/>
            <p:nvPr/>
          </p:nvCxnSpPr>
          <p:spPr>
            <a:xfrm rot="5400000">
              <a:off x="1118711" y="2731367"/>
              <a:ext cx="330221" cy="4722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ector de seta reta 225"/>
            <p:cNvCxnSpPr/>
            <p:nvPr/>
          </p:nvCxnSpPr>
          <p:spPr>
            <a:xfrm rot="5400000">
              <a:off x="1047273" y="3302871"/>
              <a:ext cx="330221" cy="4722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1" name="Elipse 200"/>
            <p:cNvSpPr/>
            <p:nvPr/>
          </p:nvSpPr>
          <p:spPr>
            <a:xfrm>
              <a:off x="3857620" y="908672"/>
              <a:ext cx="214314" cy="7143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" name="Elipse 204"/>
            <p:cNvSpPr/>
            <p:nvPr/>
          </p:nvSpPr>
          <p:spPr>
            <a:xfrm>
              <a:off x="3857620" y="968357"/>
              <a:ext cx="214314" cy="71437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8" name="Elipse 197"/>
            <p:cNvSpPr/>
            <p:nvPr/>
          </p:nvSpPr>
          <p:spPr>
            <a:xfrm>
              <a:off x="3214678" y="896920"/>
              <a:ext cx="214314" cy="7143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7" name="Elipse 196"/>
            <p:cNvSpPr/>
            <p:nvPr/>
          </p:nvSpPr>
          <p:spPr>
            <a:xfrm>
              <a:off x="3214678" y="968358"/>
              <a:ext cx="214314" cy="7143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27" name="Conector de seta reta 226"/>
          <p:cNvCxnSpPr/>
          <p:nvPr/>
        </p:nvCxnSpPr>
        <p:spPr>
          <a:xfrm flipV="1">
            <a:off x="2621835" y="3664479"/>
            <a:ext cx="586470" cy="613532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Retângulo 227"/>
          <p:cNvSpPr/>
          <p:nvPr/>
        </p:nvSpPr>
        <p:spPr>
          <a:xfrm>
            <a:off x="9161" y="6342956"/>
            <a:ext cx="13444539" cy="1219897"/>
          </a:xfrm>
          <a:prstGeom prst="rect">
            <a:avLst/>
          </a:prstGeom>
          <a:solidFill>
            <a:schemeClr val="accent6">
              <a:lumMod val="75000"/>
              <a:alpha val="4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03484" tIns="51741" rIns="103484" bIns="51741" rtlCol="0" anchor="ctr"/>
          <a:lstStyle/>
          <a:p>
            <a:pPr algn="ctr"/>
            <a:endParaRPr lang="pt-BR"/>
          </a:p>
        </p:txBody>
      </p:sp>
      <p:cxnSp>
        <p:nvCxnSpPr>
          <p:cNvPr id="229" name="Conector de seta reta 228"/>
          <p:cNvCxnSpPr/>
          <p:nvPr/>
        </p:nvCxnSpPr>
        <p:spPr>
          <a:xfrm flipH="1">
            <a:off x="2405059" y="4993794"/>
            <a:ext cx="225005" cy="1593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Conector de seta reta 229"/>
          <p:cNvCxnSpPr/>
          <p:nvPr/>
        </p:nvCxnSpPr>
        <p:spPr>
          <a:xfrm flipH="1">
            <a:off x="2389430" y="4694198"/>
            <a:ext cx="225005" cy="1593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Conector de seta reta 230"/>
          <p:cNvCxnSpPr/>
          <p:nvPr/>
        </p:nvCxnSpPr>
        <p:spPr>
          <a:xfrm>
            <a:off x="1805758" y="4629688"/>
            <a:ext cx="236161" cy="168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Conector de seta reta 231"/>
          <p:cNvCxnSpPr/>
          <p:nvPr/>
        </p:nvCxnSpPr>
        <p:spPr>
          <a:xfrm>
            <a:off x="1745213" y="4860839"/>
            <a:ext cx="214692" cy="168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Conector de seta reta 232"/>
          <p:cNvCxnSpPr/>
          <p:nvPr/>
        </p:nvCxnSpPr>
        <p:spPr>
          <a:xfrm>
            <a:off x="1949062" y="4437666"/>
            <a:ext cx="161300" cy="1266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Conector de seta reta 233"/>
          <p:cNvCxnSpPr/>
          <p:nvPr/>
        </p:nvCxnSpPr>
        <p:spPr>
          <a:xfrm>
            <a:off x="8604366" y="3210518"/>
            <a:ext cx="0" cy="3591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upo 131"/>
          <p:cNvGrpSpPr/>
          <p:nvPr/>
        </p:nvGrpSpPr>
        <p:grpSpPr>
          <a:xfrm>
            <a:off x="8063079" y="4762151"/>
            <a:ext cx="1778732" cy="489165"/>
            <a:chOff x="6509552" y="4216771"/>
            <a:chExt cx="1771217" cy="590397"/>
          </a:xfrm>
        </p:grpSpPr>
        <p:sp>
          <p:nvSpPr>
            <p:cNvPr id="235" name="Elipse 234"/>
            <p:cNvSpPr/>
            <p:nvPr/>
          </p:nvSpPr>
          <p:spPr>
            <a:xfrm>
              <a:off x="6509552" y="4216771"/>
              <a:ext cx="1771217" cy="59039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36" name="Elipse 235"/>
            <p:cNvSpPr/>
            <p:nvPr/>
          </p:nvSpPr>
          <p:spPr>
            <a:xfrm>
              <a:off x="6706167" y="4400983"/>
              <a:ext cx="278346" cy="221787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7" name="Elipse 236"/>
            <p:cNvSpPr/>
            <p:nvPr/>
          </p:nvSpPr>
          <p:spPr>
            <a:xfrm>
              <a:off x="7277672" y="4400983"/>
              <a:ext cx="278346" cy="221787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8" name="Elipse 237"/>
            <p:cNvSpPr/>
            <p:nvPr/>
          </p:nvSpPr>
          <p:spPr>
            <a:xfrm>
              <a:off x="7849177" y="4400983"/>
              <a:ext cx="278346" cy="221787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239" name="Conector em curva 238"/>
          <p:cNvCxnSpPr/>
          <p:nvPr/>
        </p:nvCxnSpPr>
        <p:spPr>
          <a:xfrm flipV="1">
            <a:off x="5098592" y="5063075"/>
            <a:ext cx="2835978" cy="30700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Conector de seta reta 239"/>
          <p:cNvCxnSpPr/>
          <p:nvPr/>
        </p:nvCxnSpPr>
        <p:spPr>
          <a:xfrm>
            <a:off x="6747794" y="4359692"/>
            <a:ext cx="0" cy="3591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Retângulo 136"/>
          <p:cNvSpPr/>
          <p:nvPr/>
        </p:nvSpPr>
        <p:spPr>
          <a:xfrm>
            <a:off x="3832676" y="3432247"/>
            <a:ext cx="358538" cy="2587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484" tIns="51741" rIns="103484" bIns="51741" rtlCol="0" anchor="ctr"/>
          <a:lstStyle/>
          <a:p>
            <a:pPr algn="ctr"/>
            <a:endParaRPr lang="pt-BR"/>
          </a:p>
        </p:txBody>
      </p:sp>
      <p:sp>
        <p:nvSpPr>
          <p:cNvPr id="241" name="CaixaDeTexto 240"/>
          <p:cNvSpPr txBox="1"/>
          <p:nvPr/>
        </p:nvSpPr>
        <p:spPr>
          <a:xfrm>
            <a:off x="6722269" y="4289390"/>
            <a:ext cx="1636074" cy="427658"/>
          </a:xfrm>
          <a:prstGeom prst="rect">
            <a:avLst/>
          </a:prstGeom>
          <a:noFill/>
        </p:spPr>
        <p:txBody>
          <a:bodyPr wrap="square" lIns="103484" tIns="51741" rIns="103484" bIns="51741" rtlCol="0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Sacarose</a:t>
            </a:r>
          </a:p>
        </p:txBody>
      </p:sp>
      <p:sp>
        <p:nvSpPr>
          <p:cNvPr id="3" name="Retângulo 2"/>
          <p:cNvSpPr/>
          <p:nvPr/>
        </p:nvSpPr>
        <p:spPr>
          <a:xfrm>
            <a:off x="687441" y="4437659"/>
            <a:ext cx="786070" cy="381491"/>
          </a:xfrm>
          <a:prstGeom prst="rect">
            <a:avLst/>
          </a:prstGeom>
        </p:spPr>
        <p:txBody>
          <a:bodyPr wrap="none" lIns="103484" tIns="51741" rIns="103484" bIns="51741">
            <a:spAutoFit/>
          </a:bodyPr>
          <a:lstStyle/>
          <a:p>
            <a:r>
              <a:rPr lang="pt-BR" sz="1800" b="1" i="1" dirty="0">
                <a:latin typeface="Times New Roman" pitchFamily="18" charset="0"/>
                <a:cs typeface="Times New Roman" pitchFamily="18" charset="0"/>
              </a:rPr>
              <a:t>Folha</a:t>
            </a:r>
          </a:p>
        </p:txBody>
      </p:sp>
      <p:sp>
        <p:nvSpPr>
          <p:cNvPr id="153" name="Retângulo 152"/>
          <p:cNvSpPr/>
          <p:nvPr/>
        </p:nvSpPr>
        <p:spPr>
          <a:xfrm>
            <a:off x="3192855" y="2755362"/>
            <a:ext cx="1232796" cy="350714"/>
          </a:xfrm>
          <a:prstGeom prst="rect">
            <a:avLst/>
          </a:prstGeom>
        </p:spPr>
        <p:txBody>
          <a:bodyPr wrap="none" lIns="103484" tIns="51741" rIns="103484" bIns="51741">
            <a:spAutoFit/>
          </a:bodyPr>
          <a:lstStyle/>
          <a:p>
            <a:r>
              <a:rPr lang="pt-BR" sz="1600" b="1" dirty="0">
                <a:latin typeface="Times New Roman" pitchFamily="18" charset="0"/>
                <a:cs typeface="Times New Roman" pitchFamily="18" charset="0"/>
              </a:rPr>
              <a:t>Cloroplasto</a:t>
            </a:r>
          </a:p>
        </p:txBody>
      </p:sp>
      <p:sp>
        <p:nvSpPr>
          <p:cNvPr id="9" name="Seta para a direita 8"/>
          <p:cNvSpPr/>
          <p:nvPr/>
        </p:nvSpPr>
        <p:spPr>
          <a:xfrm>
            <a:off x="5039409" y="3226839"/>
            <a:ext cx="473198" cy="13080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484" tIns="51741" rIns="103484" bIns="51741"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9" name="Seta para a direita 158"/>
          <p:cNvSpPr/>
          <p:nvPr/>
        </p:nvSpPr>
        <p:spPr>
          <a:xfrm>
            <a:off x="9898497" y="4934187"/>
            <a:ext cx="1542780" cy="10582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484" tIns="51741" rIns="103484" bIns="51741" rtlCol="0" anchor="ctr"/>
          <a:lstStyle/>
          <a:p>
            <a:pPr algn="ctr"/>
            <a:endParaRPr lang="pt-BR"/>
          </a:p>
        </p:txBody>
      </p:sp>
      <p:grpSp>
        <p:nvGrpSpPr>
          <p:cNvPr id="27" name="Grupo 159"/>
          <p:cNvGrpSpPr/>
          <p:nvPr/>
        </p:nvGrpSpPr>
        <p:grpSpPr>
          <a:xfrm>
            <a:off x="11583122" y="4770351"/>
            <a:ext cx="1778732" cy="489165"/>
            <a:chOff x="6509552" y="4216771"/>
            <a:chExt cx="1771217" cy="590397"/>
          </a:xfrm>
        </p:grpSpPr>
        <p:sp>
          <p:nvSpPr>
            <p:cNvPr id="161" name="Elipse 160"/>
            <p:cNvSpPr/>
            <p:nvPr/>
          </p:nvSpPr>
          <p:spPr>
            <a:xfrm>
              <a:off x="6509552" y="4216771"/>
              <a:ext cx="1771217" cy="590397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62" name="Elipse 161"/>
            <p:cNvSpPr/>
            <p:nvPr/>
          </p:nvSpPr>
          <p:spPr>
            <a:xfrm>
              <a:off x="6750284" y="4443020"/>
              <a:ext cx="190113" cy="137713"/>
            </a:xfrm>
            <a:prstGeom prst="ellipse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6" name="Elipse 165"/>
            <p:cNvSpPr/>
            <p:nvPr/>
          </p:nvSpPr>
          <p:spPr>
            <a:xfrm>
              <a:off x="7321788" y="4436134"/>
              <a:ext cx="190113" cy="151485"/>
            </a:xfrm>
            <a:prstGeom prst="ellipse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7" name="Elipse 166"/>
            <p:cNvSpPr/>
            <p:nvPr/>
          </p:nvSpPr>
          <p:spPr>
            <a:xfrm>
              <a:off x="7893293" y="4443020"/>
              <a:ext cx="190113" cy="137713"/>
            </a:xfrm>
            <a:prstGeom prst="ellipse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68" name="Seta para a direita 167"/>
          <p:cNvSpPr/>
          <p:nvPr/>
        </p:nvSpPr>
        <p:spPr>
          <a:xfrm>
            <a:off x="7826473" y="3247819"/>
            <a:ext cx="473198" cy="13080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484" tIns="51741" rIns="103484" bIns="51741"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9" name="CaixaDeTexto 168"/>
          <p:cNvSpPr txBox="1"/>
          <p:nvPr/>
        </p:nvSpPr>
        <p:spPr>
          <a:xfrm>
            <a:off x="10037471" y="4962310"/>
            <a:ext cx="2190260" cy="427658"/>
          </a:xfrm>
          <a:prstGeom prst="rect">
            <a:avLst/>
          </a:prstGeom>
          <a:noFill/>
        </p:spPr>
        <p:txBody>
          <a:bodyPr wrap="square" lIns="103484" tIns="51741" rIns="103484" bIns="51741" rtlCol="0">
            <a:spAutoFit/>
          </a:bodyPr>
          <a:lstStyle/>
          <a:p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Aborto</a:t>
            </a:r>
          </a:p>
        </p:txBody>
      </p:sp>
      <p:sp>
        <p:nvSpPr>
          <p:cNvPr id="170" name="Retângulo 169"/>
          <p:cNvSpPr/>
          <p:nvPr/>
        </p:nvSpPr>
        <p:spPr>
          <a:xfrm>
            <a:off x="8439577" y="5257552"/>
            <a:ext cx="850255" cy="381491"/>
          </a:xfrm>
          <a:prstGeom prst="rect">
            <a:avLst/>
          </a:prstGeom>
        </p:spPr>
        <p:txBody>
          <a:bodyPr wrap="none" lIns="103484" tIns="51741" rIns="103484" bIns="51741">
            <a:spAutoFit/>
          </a:bodyPr>
          <a:lstStyle/>
          <a:p>
            <a:r>
              <a:rPr lang="pt-BR" sz="1800" b="1" i="1" dirty="0">
                <a:latin typeface="Times New Roman" pitchFamily="18" charset="0"/>
                <a:cs typeface="Times New Roman" pitchFamily="18" charset="0"/>
              </a:rPr>
              <a:t>Vagem</a:t>
            </a:r>
          </a:p>
        </p:txBody>
      </p:sp>
      <p:sp>
        <p:nvSpPr>
          <p:cNvPr id="174" name="CaixaDeTexto 173"/>
          <p:cNvSpPr txBox="1"/>
          <p:nvPr/>
        </p:nvSpPr>
        <p:spPr>
          <a:xfrm>
            <a:off x="8206116" y="4310903"/>
            <a:ext cx="1636074" cy="427658"/>
          </a:xfrm>
          <a:prstGeom prst="rect">
            <a:avLst/>
          </a:prstGeom>
          <a:noFill/>
        </p:spPr>
        <p:txBody>
          <a:bodyPr wrap="square" lIns="103484" tIns="51741" rIns="103484" bIns="51741" rtlCol="0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Etileno e   </a:t>
            </a:r>
          </a:p>
        </p:txBody>
      </p:sp>
      <p:cxnSp>
        <p:nvCxnSpPr>
          <p:cNvPr id="179" name="Conector de seta reta 178"/>
          <p:cNvCxnSpPr/>
          <p:nvPr/>
        </p:nvCxnSpPr>
        <p:spPr>
          <a:xfrm flipV="1">
            <a:off x="8222506" y="4341782"/>
            <a:ext cx="6009" cy="3113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Conector de seta reta 181"/>
          <p:cNvCxnSpPr/>
          <p:nvPr/>
        </p:nvCxnSpPr>
        <p:spPr>
          <a:xfrm>
            <a:off x="6729732" y="6902107"/>
            <a:ext cx="0" cy="3591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CaixaDeTexto 182"/>
          <p:cNvSpPr txBox="1"/>
          <p:nvPr/>
        </p:nvSpPr>
        <p:spPr>
          <a:xfrm>
            <a:off x="6744954" y="6831801"/>
            <a:ext cx="2089504" cy="427658"/>
          </a:xfrm>
          <a:prstGeom prst="rect">
            <a:avLst/>
          </a:prstGeom>
          <a:noFill/>
        </p:spPr>
        <p:txBody>
          <a:bodyPr wrap="square" lIns="103484" tIns="51741" rIns="103484" bIns="51741" rtlCol="0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t-B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solo</a:t>
            </a:r>
          </a:p>
        </p:txBody>
      </p:sp>
      <p:sp>
        <p:nvSpPr>
          <p:cNvPr id="193" name="CaixaDeTexto 192"/>
          <p:cNvSpPr txBox="1"/>
          <p:nvPr/>
        </p:nvSpPr>
        <p:spPr>
          <a:xfrm>
            <a:off x="5523697" y="5787911"/>
            <a:ext cx="1636074" cy="427658"/>
          </a:xfrm>
          <a:prstGeom prst="rect">
            <a:avLst/>
          </a:prstGeom>
          <a:noFill/>
        </p:spPr>
        <p:txBody>
          <a:bodyPr wrap="square" lIns="103484" tIns="51741" rIns="103484" bIns="51741" rtlCol="0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Etileno   </a:t>
            </a:r>
          </a:p>
        </p:txBody>
      </p:sp>
      <p:cxnSp>
        <p:nvCxnSpPr>
          <p:cNvPr id="194" name="Conector de seta reta 193"/>
          <p:cNvCxnSpPr/>
          <p:nvPr/>
        </p:nvCxnSpPr>
        <p:spPr>
          <a:xfrm flipV="1">
            <a:off x="5550273" y="5798424"/>
            <a:ext cx="6009" cy="3113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Forma livre 199"/>
          <p:cNvSpPr/>
          <p:nvPr/>
        </p:nvSpPr>
        <p:spPr>
          <a:xfrm rot="12662005">
            <a:off x="4431687" y="6067206"/>
            <a:ext cx="91725" cy="255885"/>
          </a:xfrm>
          <a:custGeom>
            <a:avLst/>
            <a:gdLst>
              <a:gd name="connsiteX0" fmla="*/ 77234 w 84130"/>
              <a:gd name="connsiteY0" fmla="*/ 5517 h 306868"/>
              <a:gd name="connsiteX1" fmla="*/ 35859 w 84130"/>
              <a:gd name="connsiteY1" fmla="*/ 59305 h 306868"/>
              <a:gd name="connsiteX2" fmla="*/ 31721 w 84130"/>
              <a:gd name="connsiteY2" fmla="*/ 125506 h 306868"/>
              <a:gd name="connsiteX3" fmla="*/ 11033 w 84130"/>
              <a:gd name="connsiteY3" fmla="*/ 175157 h 306868"/>
              <a:gd name="connsiteX4" fmla="*/ 15171 w 84130"/>
              <a:gd name="connsiteY4" fmla="*/ 220670 h 306868"/>
              <a:gd name="connsiteX5" fmla="*/ 2758 w 84130"/>
              <a:gd name="connsiteY5" fmla="*/ 274458 h 306868"/>
              <a:gd name="connsiteX6" fmla="*/ 31721 w 84130"/>
              <a:gd name="connsiteY6" fmla="*/ 299283 h 306868"/>
              <a:gd name="connsiteX7" fmla="*/ 64822 w 84130"/>
              <a:gd name="connsiteY7" fmla="*/ 228945 h 306868"/>
              <a:gd name="connsiteX8" fmla="*/ 44134 w 84130"/>
              <a:gd name="connsiteY8" fmla="*/ 212395 h 306868"/>
              <a:gd name="connsiteX9" fmla="*/ 60684 w 84130"/>
              <a:gd name="connsiteY9" fmla="*/ 179294 h 306868"/>
              <a:gd name="connsiteX10" fmla="*/ 73097 w 84130"/>
              <a:gd name="connsiteY10" fmla="*/ 150331 h 306868"/>
              <a:gd name="connsiteX11" fmla="*/ 56547 w 84130"/>
              <a:gd name="connsiteY11" fmla="*/ 133781 h 306868"/>
              <a:gd name="connsiteX12" fmla="*/ 77234 w 84130"/>
              <a:gd name="connsiteY12" fmla="*/ 92405 h 306868"/>
              <a:gd name="connsiteX13" fmla="*/ 77234 w 84130"/>
              <a:gd name="connsiteY13" fmla="*/ 5517 h 306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4130" h="306868">
                <a:moveTo>
                  <a:pt x="77234" y="5517"/>
                </a:moveTo>
                <a:cubicBezTo>
                  <a:pt x="70338" y="0"/>
                  <a:pt x="43444" y="39307"/>
                  <a:pt x="35859" y="59305"/>
                </a:cubicBezTo>
                <a:cubicBezTo>
                  <a:pt x="28274" y="79303"/>
                  <a:pt x="35859" y="106197"/>
                  <a:pt x="31721" y="125506"/>
                </a:cubicBezTo>
                <a:cubicBezTo>
                  <a:pt x="27583" y="144815"/>
                  <a:pt x="13791" y="159296"/>
                  <a:pt x="11033" y="175157"/>
                </a:cubicBezTo>
                <a:cubicBezTo>
                  <a:pt x="8275" y="191018"/>
                  <a:pt x="16550" y="204120"/>
                  <a:pt x="15171" y="220670"/>
                </a:cubicBezTo>
                <a:cubicBezTo>
                  <a:pt x="13792" y="237220"/>
                  <a:pt x="0" y="261356"/>
                  <a:pt x="2758" y="274458"/>
                </a:cubicBezTo>
                <a:cubicBezTo>
                  <a:pt x="5516" y="287560"/>
                  <a:pt x="21377" y="306868"/>
                  <a:pt x="31721" y="299283"/>
                </a:cubicBezTo>
                <a:cubicBezTo>
                  <a:pt x="42065" y="291698"/>
                  <a:pt x="62753" y="243426"/>
                  <a:pt x="64822" y="228945"/>
                </a:cubicBezTo>
                <a:cubicBezTo>
                  <a:pt x="66891" y="214464"/>
                  <a:pt x="44824" y="220670"/>
                  <a:pt x="44134" y="212395"/>
                </a:cubicBezTo>
                <a:cubicBezTo>
                  <a:pt x="43444" y="204120"/>
                  <a:pt x="55857" y="189638"/>
                  <a:pt x="60684" y="179294"/>
                </a:cubicBezTo>
                <a:cubicBezTo>
                  <a:pt x="65511" y="168950"/>
                  <a:pt x="73786" y="157916"/>
                  <a:pt x="73097" y="150331"/>
                </a:cubicBezTo>
                <a:cubicBezTo>
                  <a:pt x="72408" y="142746"/>
                  <a:pt x="55858" y="143435"/>
                  <a:pt x="56547" y="133781"/>
                </a:cubicBezTo>
                <a:cubicBezTo>
                  <a:pt x="57236" y="124127"/>
                  <a:pt x="74476" y="106887"/>
                  <a:pt x="77234" y="92405"/>
                </a:cubicBezTo>
                <a:cubicBezTo>
                  <a:pt x="79992" y="77924"/>
                  <a:pt x="84130" y="11034"/>
                  <a:pt x="77234" y="5517"/>
                </a:cubicBezTo>
                <a:close/>
              </a:path>
            </a:pathLst>
          </a:custGeom>
          <a:solidFill>
            <a:srgbClr val="CCCC00"/>
          </a:solidFill>
          <a:ln w="9525"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484" tIns="51741" rIns="103484" bIns="51741" rtlCol="0" anchor="ctr"/>
          <a:lstStyle/>
          <a:p>
            <a:pPr algn="ctr"/>
            <a:endParaRPr lang="pt-BR"/>
          </a:p>
        </p:txBody>
      </p:sp>
      <p:sp>
        <p:nvSpPr>
          <p:cNvPr id="202" name="Forma livre 201"/>
          <p:cNvSpPr/>
          <p:nvPr/>
        </p:nvSpPr>
        <p:spPr>
          <a:xfrm rot="12662005">
            <a:off x="4474421" y="5590753"/>
            <a:ext cx="91725" cy="255885"/>
          </a:xfrm>
          <a:custGeom>
            <a:avLst/>
            <a:gdLst>
              <a:gd name="connsiteX0" fmla="*/ 77234 w 84130"/>
              <a:gd name="connsiteY0" fmla="*/ 5517 h 306868"/>
              <a:gd name="connsiteX1" fmla="*/ 35859 w 84130"/>
              <a:gd name="connsiteY1" fmla="*/ 59305 h 306868"/>
              <a:gd name="connsiteX2" fmla="*/ 31721 w 84130"/>
              <a:gd name="connsiteY2" fmla="*/ 125506 h 306868"/>
              <a:gd name="connsiteX3" fmla="*/ 11033 w 84130"/>
              <a:gd name="connsiteY3" fmla="*/ 175157 h 306868"/>
              <a:gd name="connsiteX4" fmla="*/ 15171 w 84130"/>
              <a:gd name="connsiteY4" fmla="*/ 220670 h 306868"/>
              <a:gd name="connsiteX5" fmla="*/ 2758 w 84130"/>
              <a:gd name="connsiteY5" fmla="*/ 274458 h 306868"/>
              <a:gd name="connsiteX6" fmla="*/ 31721 w 84130"/>
              <a:gd name="connsiteY6" fmla="*/ 299283 h 306868"/>
              <a:gd name="connsiteX7" fmla="*/ 64822 w 84130"/>
              <a:gd name="connsiteY7" fmla="*/ 228945 h 306868"/>
              <a:gd name="connsiteX8" fmla="*/ 44134 w 84130"/>
              <a:gd name="connsiteY8" fmla="*/ 212395 h 306868"/>
              <a:gd name="connsiteX9" fmla="*/ 60684 w 84130"/>
              <a:gd name="connsiteY9" fmla="*/ 179294 h 306868"/>
              <a:gd name="connsiteX10" fmla="*/ 73097 w 84130"/>
              <a:gd name="connsiteY10" fmla="*/ 150331 h 306868"/>
              <a:gd name="connsiteX11" fmla="*/ 56547 w 84130"/>
              <a:gd name="connsiteY11" fmla="*/ 133781 h 306868"/>
              <a:gd name="connsiteX12" fmla="*/ 77234 w 84130"/>
              <a:gd name="connsiteY12" fmla="*/ 92405 h 306868"/>
              <a:gd name="connsiteX13" fmla="*/ 77234 w 84130"/>
              <a:gd name="connsiteY13" fmla="*/ 5517 h 306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4130" h="306868">
                <a:moveTo>
                  <a:pt x="77234" y="5517"/>
                </a:moveTo>
                <a:cubicBezTo>
                  <a:pt x="70338" y="0"/>
                  <a:pt x="43444" y="39307"/>
                  <a:pt x="35859" y="59305"/>
                </a:cubicBezTo>
                <a:cubicBezTo>
                  <a:pt x="28274" y="79303"/>
                  <a:pt x="35859" y="106197"/>
                  <a:pt x="31721" y="125506"/>
                </a:cubicBezTo>
                <a:cubicBezTo>
                  <a:pt x="27583" y="144815"/>
                  <a:pt x="13791" y="159296"/>
                  <a:pt x="11033" y="175157"/>
                </a:cubicBezTo>
                <a:cubicBezTo>
                  <a:pt x="8275" y="191018"/>
                  <a:pt x="16550" y="204120"/>
                  <a:pt x="15171" y="220670"/>
                </a:cubicBezTo>
                <a:cubicBezTo>
                  <a:pt x="13792" y="237220"/>
                  <a:pt x="0" y="261356"/>
                  <a:pt x="2758" y="274458"/>
                </a:cubicBezTo>
                <a:cubicBezTo>
                  <a:pt x="5516" y="287560"/>
                  <a:pt x="21377" y="306868"/>
                  <a:pt x="31721" y="299283"/>
                </a:cubicBezTo>
                <a:cubicBezTo>
                  <a:pt x="42065" y="291698"/>
                  <a:pt x="62753" y="243426"/>
                  <a:pt x="64822" y="228945"/>
                </a:cubicBezTo>
                <a:cubicBezTo>
                  <a:pt x="66891" y="214464"/>
                  <a:pt x="44824" y="220670"/>
                  <a:pt x="44134" y="212395"/>
                </a:cubicBezTo>
                <a:cubicBezTo>
                  <a:pt x="43444" y="204120"/>
                  <a:pt x="55857" y="189638"/>
                  <a:pt x="60684" y="179294"/>
                </a:cubicBezTo>
                <a:cubicBezTo>
                  <a:pt x="65511" y="168950"/>
                  <a:pt x="73786" y="157916"/>
                  <a:pt x="73097" y="150331"/>
                </a:cubicBezTo>
                <a:cubicBezTo>
                  <a:pt x="72408" y="142746"/>
                  <a:pt x="55858" y="143435"/>
                  <a:pt x="56547" y="133781"/>
                </a:cubicBezTo>
                <a:cubicBezTo>
                  <a:pt x="57236" y="124127"/>
                  <a:pt x="74476" y="106887"/>
                  <a:pt x="77234" y="92405"/>
                </a:cubicBezTo>
                <a:cubicBezTo>
                  <a:pt x="79992" y="77924"/>
                  <a:pt x="84130" y="11034"/>
                  <a:pt x="77234" y="5517"/>
                </a:cubicBezTo>
                <a:close/>
              </a:path>
            </a:pathLst>
          </a:custGeom>
          <a:solidFill>
            <a:srgbClr val="CCCC00"/>
          </a:solidFill>
          <a:ln w="9525"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484" tIns="51741" rIns="103484" bIns="51741" rtlCol="0" anchor="ctr"/>
          <a:lstStyle/>
          <a:p>
            <a:pPr algn="ctr"/>
            <a:endParaRPr lang="pt-BR"/>
          </a:p>
        </p:txBody>
      </p:sp>
      <p:sp>
        <p:nvSpPr>
          <p:cNvPr id="204" name="Forma livre 203"/>
          <p:cNvSpPr/>
          <p:nvPr/>
        </p:nvSpPr>
        <p:spPr>
          <a:xfrm rot="7113857">
            <a:off x="6112096" y="6060545"/>
            <a:ext cx="68797" cy="341167"/>
          </a:xfrm>
          <a:custGeom>
            <a:avLst/>
            <a:gdLst>
              <a:gd name="connsiteX0" fmla="*/ 77234 w 84130"/>
              <a:gd name="connsiteY0" fmla="*/ 5517 h 306868"/>
              <a:gd name="connsiteX1" fmla="*/ 35859 w 84130"/>
              <a:gd name="connsiteY1" fmla="*/ 59305 h 306868"/>
              <a:gd name="connsiteX2" fmla="*/ 31721 w 84130"/>
              <a:gd name="connsiteY2" fmla="*/ 125506 h 306868"/>
              <a:gd name="connsiteX3" fmla="*/ 11033 w 84130"/>
              <a:gd name="connsiteY3" fmla="*/ 175157 h 306868"/>
              <a:gd name="connsiteX4" fmla="*/ 15171 w 84130"/>
              <a:gd name="connsiteY4" fmla="*/ 220670 h 306868"/>
              <a:gd name="connsiteX5" fmla="*/ 2758 w 84130"/>
              <a:gd name="connsiteY5" fmla="*/ 274458 h 306868"/>
              <a:gd name="connsiteX6" fmla="*/ 31721 w 84130"/>
              <a:gd name="connsiteY6" fmla="*/ 299283 h 306868"/>
              <a:gd name="connsiteX7" fmla="*/ 64822 w 84130"/>
              <a:gd name="connsiteY7" fmla="*/ 228945 h 306868"/>
              <a:gd name="connsiteX8" fmla="*/ 44134 w 84130"/>
              <a:gd name="connsiteY8" fmla="*/ 212395 h 306868"/>
              <a:gd name="connsiteX9" fmla="*/ 60684 w 84130"/>
              <a:gd name="connsiteY9" fmla="*/ 179294 h 306868"/>
              <a:gd name="connsiteX10" fmla="*/ 73097 w 84130"/>
              <a:gd name="connsiteY10" fmla="*/ 150331 h 306868"/>
              <a:gd name="connsiteX11" fmla="*/ 56547 w 84130"/>
              <a:gd name="connsiteY11" fmla="*/ 133781 h 306868"/>
              <a:gd name="connsiteX12" fmla="*/ 77234 w 84130"/>
              <a:gd name="connsiteY12" fmla="*/ 92405 h 306868"/>
              <a:gd name="connsiteX13" fmla="*/ 77234 w 84130"/>
              <a:gd name="connsiteY13" fmla="*/ 5517 h 306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4130" h="306868">
                <a:moveTo>
                  <a:pt x="77234" y="5517"/>
                </a:moveTo>
                <a:cubicBezTo>
                  <a:pt x="70338" y="0"/>
                  <a:pt x="43444" y="39307"/>
                  <a:pt x="35859" y="59305"/>
                </a:cubicBezTo>
                <a:cubicBezTo>
                  <a:pt x="28274" y="79303"/>
                  <a:pt x="35859" y="106197"/>
                  <a:pt x="31721" y="125506"/>
                </a:cubicBezTo>
                <a:cubicBezTo>
                  <a:pt x="27583" y="144815"/>
                  <a:pt x="13791" y="159296"/>
                  <a:pt x="11033" y="175157"/>
                </a:cubicBezTo>
                <a:cubicBezTo>
                  <a:pt x="8275" y="191018"/>
                  <a:pt x="16550" y="204120"/>
                  <a:pt x="15171" y="220670"/>
                </a:cubicBezTo>
                <a:cubicBezTo>
                  <a:pt x="13792" y="237220"/>
                  <a:pt x="0" y="261356"/>
                  <a:pt x="2758" y="274458"/>
                </a:cubicBezTo>
                <a:cubicBezTo>
                  <a:pt x="5516" y="287560"/>
                  <a:pt x="21377" y="306868"/>
                  <a:pt x="31721" y="299283"/>
                </a:cubicBezTo>
                <a:cubicBezTo>
                  <a:pt x="42065" y="291698"/>
                  <a:pt x="62753" y="243426"/>
                  <a:pt x="64822" y="228945"/>
                </a:cubicBezTo>
                <a:cubicBezTo>
                  <a:pt x="66891" y="214464"/>
                  <a:pt x="44824" y="220670"/>
                  <a:pt x="44134" y="212395"/>
                </a:cubicBezTo>
                <a:cubicBezTo>
                  <a:pt x="43444" y="204120"/>
                  <a:pt x="55857" y="189638"/>
                  <a:pt x="60684" y="179294"/>
                </a:cubicBezTo>
                <a:cubicBezTo>
                  <a:pt x="65511" y="168950"/>
                  <a:pt x="73786" y="157916"/>
                  <a:pt x="73097" y="150331"/>
                </a:cubicBezTo>
                <a:cubicBezTo>
                  <a:pt x="72408" y="142746"/>
                  <a:pt x="55858" y="143435"/>
                  <a:pt x="56547" y="133781"/>
                </a:cubicBezTo>
                <a:cubicBezTo>
                  <a:pt x="57236" y="124127"/>
                  <a:pt x="74476" y="106887"/>
                  <a:pt x="77234" y="92405"/>
                </a:cubicBezTo>
                <a:cubicBezTo>
                  <a:pt x="79992" y="77924"/>
                  <a:pt x="84130" y="11034"/>
                  <a:pt x="77234" y="5517"/>
                </a:cubicBezTo>
                <a:close/>
              </a:path>
            </a:pathLst>
          </a:custGeom>
          <a:solidFill>
            <a:srgbClr val="CCCC00"/>
          </a:solidFill>
          <a:ln w="9525"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484" tIns="51741" rIns="103484" bIns="51741" rtlCol="0" anchor="ctr"/>
          <a:lstStyle/>
          <a:p>
            <a:pPr algn="ctr"/>
            <a:endParaRPr lang="pt-BR"/>
          </a:p>
        </p:txBody>
      </p:sp>
      <p:sp>
        <p:nvSpPr>
          <p:cNvPr id="206" name="Forma livre 205"/>
          <p:cNvSpPr/>
          <p:nvPr/>
        </p:nvSpPr>
        <p:spPr>
          <a:xfrm rot="11420714">
            <a:off x="5330172" y="5983122"/>
            <a:ext cx="91725" cy="255885"/>
          </a:xfrm>
          <a:custGeom>
            <a:avLst/>
            <a:gdLst>
              <a:gd name="connsiteX0" fmla="*/ 77234 w 84130"/>
              <a:gd name="connsiteY0" fmla="*/ 5517 h 306868"/>
              <a:gd name="connsiteX1" fmla="*/ 35859 w 84130"/>
              <a:gd name="connsiteY1" fmla="*/ 59305 h 306868"/>
              <a:gd name="connsiteX2" fmla="*/ 31721 w 84130"/>
              <a:gd name="connsiteY2" fmla="*/ 125506 h 306868"/>
              <a:gd name="connsiteX3" fmla="*/ 11033 w 84130"/>
              <a:gd name="connsiteY3" fmla="*/ 175157 h 306868"/>
              <a:gd name="connsiteX4" fmla="*/ 15171 w 84130"/>
              <a:gd name="connsiteY4" fmla="*/ 220670 h 306868"/>
              <a:gd name="connsiteX5" fmla="*/ 2758 w 84130"/>
              <a:gd name="connsiteY5" fmla="*/ 274458 h 306868"/>
              <a:gd name="connsiteX6" fmla="*/ 31721 w 84130"/>
              <a:gd name="connsiteY6" fmla="*/ 299283 h 306868"/>
              <a:gd name="connsiteX7" fmla="*/ 64822 w 84130"/>
              <a:gd name="connsiteY7" fmla="*/ 228945 h 306868"/>
              <a:gd name="connsiteX8" fmla="*/ 44134 w 84130"/>
              <a:gd name="connsiteY8" fmla="*/ 212395 h 306868"/>
              <a:gd name="connsiteX9" fmla="*/ 60684 w 84130"/>
              <a:gd name="connsiteY9" fmla="*/ 179294 h 306868"/>
              <a:gd name="connsiteX10" fmla="*/ 73097 w 84130"/>
              <a:gd name="connsiteY10" fmla="*/ 150331 h 306868"/>
              <a:gd name="connsiteX11" fmla="*/ 56547 w 84130"/>
              <a:gd name="connsiteY11" fmla="*/ 133781 h 306868"/>
              <a:gd name="connsiteX12" fmla="*/ 77234 w 84130"/>
              <a:gd name="connsiteY12" fmla="*/ 92405 h 306868"/>
              <a:gd name="connsiteX13" fmla="*/ 77234 w 84130"/>
              <a:gd name="connsiteY13" fmla="*/ 5517 h 306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4130" h="306868">
                <a:moveTo>
                  <a:pt x="77234" y="5517"/>
                </a:moveTo>
                <a:cubicBezTo>
                  <a:pt x="70338" y="0"/>
                  <a:pt x="43444" y="39307"/>
                  <a:pt x="35859" y="59305"/>
                </a:cubicBezTo>
                <a:cubicBezTo>
                  <a:pt x="28274" y="79303"/>
                  <a:pt x="35859" y="106197"/>
                  <a:pt x="31721" y="125506"/>
                </a:cubicBezTo>
                <a:cubicBezTo>
                  <a:pt x="27583" y="144815"/>
                  <a:pt x="13791" y="159296"/>
                  <a:pt x="11033" y="175157"/>
                </a:cubicBezTo>
                <a:cubicBezTo>
                  <a:pt x="8275" y="191018"/>
                  <a:pt x="16550" y="204120"/>
                  <a:pt x="15171" y="220670"/>
                </a:cubicBezTo>
                <a:cubicBezTo>
                  <a:pt x="13792" y="237220"/>
                  <a:pt x="0" y="261356"/>
                  <a:pt x="2758" y="274458"/>
                </a:cubicBezTo>
                <a:cubicBezTo>
                  <a:pt x="5516" y="287560"/>
                  <a:pt x="21377" y="306868"/>
                  <a:pt x="31721" y="299283"/>
                </a:cubicBezTo>
                <a:cubicBezTo>
                  <a:pt x="42065" y="291698"/>
                  <a:pt x="62753" y="243426"/>
                  <a:pt x="64822" y="228945"/>
                </a:cubicBezTo>
                <a:cubicBezTo>
                  <a:pt x="66891" y="214464"/>
                  <a:pt x="44824" y="220670"/>
                  <a:pt x="44134" y="212395"/>
                </a:cubicBezTo>
                <a:cubicBezTo>
                  <a:pt x="43444" y="204120"/>
                  <a:pt x="55857" y="189638"/>
                  <a:pt x="60684" y="179294"/>
                </a:cubicBezTo>
                <a:cubicBezTo>
                  <a:pt x="65511" y="168950"/>
                  <a:pt x="73786" y="157916"/>
                  <a:pt x="73097" y="150331"/>
                </a:cubicBezTo>
                <a:cubicBezTo>
                  <a:pt x="72408" y="142746"/>
                  <a:pt x="55858" y="143435"/>
                  <a:pt x="56547" y="133781"/>
                </a:cubicBezTo>
                <a:cubicBezTo>
                  <a:pt x="57236" y="124127"/>
                  <a:pt x="74476" y="106887"/>
                  <a:pt x="77234" y="92405"/>
                </a:cubicBezTo>
                <a:cubicBezTo>
                  <a:pt x="79992" y="77924"/>
                  <a:pt x="84130" y="11034"/>
                  <a:pt x="77234" y="5517"/>
                </a:cubicBezTo>
                <a:close/>
              </a:path>
            </a:pathLst>
          </a:custGeom>
          <a:solidFill>
            <a:srgbClr val="CCCC00"/>
          </a:solidFill>
          <a:ln w="9525"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484" tIns="51741" rIns="103484" bIns="51741"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355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7" grpId="0" animBg="1"/>
      <p:bldP spid="164" grpId="0" animBg="1"/>
      <p:bldP spid="94" grpId="0" animBg="1"/>
      <p:bldP spid="165" grpId="0" animBg="1"/>
      <p:bldP spid="175" grpId="0" animBg="1"/>
      <p:bldP spid="100" grpId="0"/>
      <p:bldP spid="177" grpId="0"/>
      <p:bldP spid="137" grpId="0" animBg="1"/>
      <p:bldP spid="241" grpId="0"/>
      <p:bldP spid="3" grpId="0"/>
      <p:bldP spid="153" grpId="0"/>
      <p:bldP spid="9" grpId="0" animBg="1"/>
      <p:bldP spid="159" grpId="0" animBg="1"/>
      <p:bldP spid="168" grpId="0" animBg="1"/>
      <p:bldP spid="169" grpId="0"/>
      <p:bldP spid="170" grpId="0"/>
      <p:bldP spid="174" grpId="0"/>
      <p:bldP spid="183" grpId="0"/>
      <p:bldP spid="19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1">
            <a:extLst>
              <a:ext uri="{FF2B5EF4-FFF2-40B4-BE49-F238E27FC236}">
                <a16:creationId xmlns:a16="http://schemas.microsoft.com/office/drawing/2014/main" id="{2A9D62BB-DB7F-4DE3-801E-D102B37EF0C4}"/>
              </a:ext>
            </a:extLst>
          </p:cNvPr>
          <p:cNvSpPr/>
          <p:nvPr/>
        </p:nvSpPr>
        <p:spPr>
          <a:xfrm>
            <a:off x="146229" y="167112"/>
            <a:ext cx="13164960" cy="553998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lvl="0"/>
            <a:r>
              <a:rPr lang="en-US" sz="30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YIELDON </a:t>
            </a:r>
            <a:r>
              <a:rPr lang="de-DE" sz="30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|</a:t>
            </a:r>
            <a:endParaRPr lang="it-IT" sz="1000" dirty="0">
              <a:ln w="19050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F11879E-F224-43FA-9B5B-B2F16335F2A6}"/>
              </a:ext>
            </a:extLst>
          </p:cNvPr>
          <p:cNvSpPr/>
          <p:nvPr/>
        </p:nvSpPr>
        <p:spPr>
          <a:xfrm>
            <a:off x="2285316" y="244056"/>
            <a:ext cx="11522537" cy="397802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Avaliação de Eficácia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Stay-green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em trigo usando medidas de refletância espectral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C8F5AC8-C1F4-4838-9568-59D1CF66F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849" y="2960271"/>
            <a:ext cx="5045661" cy="358241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6EFB364-7A19-4585-A917-4D3E750BBE6F}"/>
              </a:ext>
            </a:extLst>
          </p:cNvPr>
          <p:cNvSpPr txBox="1"/>
          <p:nvPr/>
        </p:nvSpPr>
        <p:spPr>
          <a:xfrm>
            <a:off x="8046584" y="5734731"/>
            <a:ext cx="3620098" cy="4154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34" tIns="45717" rIns="91434" bIns="45717" rtlCol="0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1 aplicação folha bandeira </a:t>
            </a:r>
          </a:p>
        </p:txBody>
      </p:sp>
      <p:grpSp>
        <p:nvGrpSpPr>
          <p:cNvPr id="8" name="Gruppo 19"/>
          <p:cNvGrpSpPr/>
          <p:nvPr/>
        </p:nvGrpSpPr>
        <p:grpSpPr>
          <a:xfrm>
            <a:off x="10154018" y="1168391"/>
            <a:ext cx="2717229" cy="1351844"/>
            <a:chOff x="3993326" y="1700809"/>
            <a:chExt cx="5294318" cy="2639180"/>
          </a:xfrm>
        </p:grpSpPr>
        <p:pic>
          <p:nvPicPr>
            <p:cNvPr id="11" name="Picture 2" descr="http://www.phenodays.com/typo3temp/pics/Phenodays-2016-_5fc31c94fa.jp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000" b="30031"/>
            <a:stretch/>
          </p:blipFill>
          <p:spPr bwMode="auto">
            <a:xfrm>
              <a:off x="4006974" y="1700809"/>
              <a:ext cx="5280670" cy="2639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ttangolo 2"/>
            <p:cNvSpPr/>
            <p:nvPr/>
          </p:nvSpPr>
          <p:spPr>
            <a:xfrm>
              <a:off x="3993326" y="1728105"/>
              <a:ext cx="864096" cy="11521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332" y="1003143"/>
            <a:ext cx="8637830" cy="1682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54713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1">
            <a:extLst>
              <a:ext uri="{FF2B5EF4-FFF2-40B4-BE49-F238E27FC236}">
                <a16:creationId xmlns:a16="http://schemas.microsoft.com/office/drawing/2014/main" id="{3B51CE86-0457-4A13-9769-B1A019E305C4}"/>
              </a:ext>
            </a:extLst>
          </p:cNvPr>
          <p:cNvSpPr/>
          <p:nvPr/>
        </p:nvSpPr>
        <p:spPr>
          <a:xfrm>
            <a:off x="146229" y="167112"/>
            <a:ext cx="13164960" cy="553998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lvl="0"/>
            <a:r>
              <a:rPr lang="en-US" sz="30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YIELDON </a:t>
            </a:r>
            <a:r>
              <a:rPr lang="de-DE" sz="30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|</a:t>
            </a:r>
            <a:endParaRPr lang="it-IT" sz="1000" dirty="0">
              <a:ln w="19050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247ED5A-A84F-44E8-B7C4-BBE98DA104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3388" y="1077780"/>
            <a:ext cx="2413195" cy="31758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C943847-8B2F-4AAD-920C-09D358E21E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585" y="1077780"/>
            <a:ext cx="2413195" cy="31758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B160C22-C9E6-4480-B606-C2A0BCA112E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9779" y="1077780"/>
            <a:ext cx="2413195" cy="31758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72CFC05-84C0-4FC9-9B14-BFE4281EA4F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2976" y="4386828"/>
            <a:ext cx="2413195" cy="31758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204F30E-32CB-405E-8D11-D0E52F10713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171" y="4386828"/>
            <a:ext cx="2413195" cy="31758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E03335CF-B919-40F1-9DBD-ED026C1E529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9367" y="4386828"/>
            <a:ext cx="2413195" cy="31758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3FC2476-3E48-42AE-A576-8456C511920E}"/>
              </a:ext>
            </a:extLst>
          </p:cNvPr>
          <p:cNvSpPr txBox="1"/>
          <p:nvPr/>
        </p:nvSpPr>
        <p:spPr>
          <a:xfrm>
            <a:off x="3625447" y="6164692"/>
            <a:ext cx="1721934" cy="446270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it-IT" sz="2300" dirty="0">
                <a:latin typeface="Arial" panose="020B0604020202020204" pitchFamily="34" charset="0"/>
                <a:cs typeface="Arial" panose="020B0604020202020204" pitchFamily="34" charset="0"/>
              </a:rPr>
              <a:t>Não tratada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85929DF-1F63-41BF-B530-05E732448191}"/>
              </a:ext>
            </a:extLst>
          </p:cNvPr>
          <p:cNvSpPr txBox="1"/>
          <p:nvPr/>
        </p:nvSpPr>
        <p:spPr>
          <a:xfrm>
            <a:off x="6291891" y="1072907"/>
            <a:ext cx="1717279" cy="44871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it-IT" sz="2300" dirty="0"/>
              <a:t>0 DAA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70B859E-0517-456C-BB09-781E35700B34}"/>
              </a:ext>
            </a:extLst>
          </p:cNvPr>
          <p:cNvSpPr txBox="1"/>
          <p:nvPr/>
        </p:nvSpPr>
        <p:spPr>
          <a:xfrm>
            <a:off x="8589392" y="1105151"/>
            <a:ext cx="1327580" cy="44871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it-IT" sz="2300" dirty="0"/>
              <a:t>20 DAA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ACB76D4-C87E-4F54-BD92-3830B00E61B3}"/>
              </a:ext>
            </a:extLst>
          </p:cNvPr>
          <p:cNvSpPr txBox="1"/>
          <p:nvPr/>
        </p:nvSpPr>
        <p:spPr>
          <a:xfrm>
            <a:off x="11168988" y="1063219"/>
            <a:ext cx="1292319" cy="44871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it-IT" sz="2300" dirty="0"/>
              <a:t>50 DAA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DF6067B-83E0-4285-8980-BCF7602B1A6B}"/>
              </a:ext>
            </a:extLst>
          </p:cNvPr>
          <p:cNvSpPr txBox="1"/>
          <p:nvPr/>
        </p:nvSpPr>
        <p:spPr>
          <a:xfrm>
            <a:off x="1135384" y="3609671"/>
            <a:ext cx="1784462" cy="448713"/>
          </a:xfrm>
          <a:prstGeom prst="rect">
            <a:avLst/>
          </a:prstGeom>
          <a:solidFill>
            <a:srgbClr val="A9C78F"/>
          </a:solidFill>
        </p:spPr>
        <p:txBody>
          <a:bodyPr wrap="none" lIns="91434" tIns="45717" rIns="91434" bIns="45717" rtlCol="0">
            <a:spAutoFit/>
          </a:bodyPr>
          <a:lstStyle/>
          <a:p>
            <a:r>
              <a:rPr lang="it-IT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 Image</a:t>
            </a:r>
          </a:p>
        </p:txBody>
      </p:sp>
      <p:pic>
        <p:nvPicPr>
          <p:cNvPr id="20" name="Immagine 19" descr="logo_yeldon.psd">
            <a:extLst>
              <a:ext uri="{FF2B5EF4-FFF2-40B4-BE49-F238E27FC236}">
                <a16:creationId xmlns:a16="http://schemas.microsoft.com/office/drawing/2014/main" id="{63778E0C-85FB-46E0-AB8E-DB55A142E7E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135" y="1302858"/>
            <a:ext cx="1515968" cy="448560"/>
          </a:xfrm>
          <a:prstGeom prst="rect">
            <a:avLst/>
          </a:prstGeom>
        </p:spPr>
      </p:pic>
      <p:sp>
        <p:nvSpPr>
          <p:cNvPr id="21" name="Rettangolo 6">
            <a:extLst>
              <a:ext uri="{FF2B5EF4-FFF2-40B4-BE49-F238E27FC236}">
                <a16:creationId xmlns:a16="http://schemas.microsoft.com/office/drawing/2014/main" id="{8F11879E-F224-43FA-9B5B-B2F16335F2A6}"/>
              </a:ext>
            </a:extLst>
          </p:cNvPr>
          <p:cNvSpPr/>
          <p:nvPr/>
        </p:nvSpPr>
        <p:spPr>
          <a:xfrm>
            <a:off x="2247903" y="167112"/>
            <a:ext cx="11522537" cy="397802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Avaliação de Eficácia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Stay-green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em trigo usando medidas de refletância espectral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uppo 19"/>
          <p:cNvGrpSpPr/>
          <p:nvPr/>
        </p:nvGrpSpPr>
        <p:grpSpPr>
          <a:xfrm>
            <a:off x="669000" y="1287322"/>
            <a:ext cx="2717229" cy="1351844"/>
            <a:chOff x="3993326" y="1700809"/>
            <a:chExt cx="5294318" cy="2639180"/>
          </a:xfrm>
        </p:grpSpPr>
        <p:pic>
          <p:nvPicPr>
            <p:cNvPr id="22" name="Picture 2" descr="http://www.phenodays.com/typo3temp/pics/Phenodays-2016-_5fc31c94fa.jpg"/>
            <p:cNvPicPr>
              <a:picLocks noChangeAspect="1" noChangeArrowheads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000" b="30031"/>
            <a:stretch/>
          </p:blipFill>
          <p:spPr bwMode="auto">
            <a:xfrm>
              <a:off x="4006974" y="1700809"/>
              <a:ext cx="5280670" cy="2639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ttangolo 2"/>
            <p:cNvSpPr/>
            <p:nvPr/>
          </p:nvSpPr>
          <p:spPr>
            <a:xfrm>
              <a:off x="3993326" y="1728105"/>
              <a:ext cx="864096" cy="11521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27365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2882" y="1123334"/>
            <a:ext cx="2413195" cy="31758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1053" y="1123334"/>
            <a:ext cx="2413195" cy="31758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223" y="1123334"/>
            <a:ext cx="2413195" cy="31758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7857" y="4386828"/>
            <a:ext cx="2413195" cy="31758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6027" y="4386828"/>
            <a:ext cx="2413195" cy="31758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198" y="4386828"/>
            <a:ext cx="2413195" cy="31758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CasellaDiTesto 9"/>
          <p:cNvSpPr txBox="1"/>
          <p:nvPr/>
        </p:nvSpPr>
        <p:spPr>
          <a:xfrm>
            <a:off x="5597857" y="4438477"/>
            <a:ext cx="1606966" cy="446270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it-IT" sz="2300" dirty="0"/>
              <a:t>Não tratada</a:t>
            </a:r>
          </a:p>
        </p:txBody>
      </p:sp>
      <p:sp>
        <p:nvSpPr>
          <p:cNvPr id="20" name="Rettangolo 1">
            <a:extLst>
              <a:ext uri="{FF2B5EF4-FFF2-40B4-BE49-F238E27FC236}">
                <a16:creationId xmlns:a16="http://schemas.microsoft.com/office/drawing/2014/main" id="{B930C19C-83F7-4840-98DE-636DA52B584C}"/>
              </a:ext>
            </a:extLst>
          </p:cNvPr>
          <p:cNvSpPr/>
          <p:nvPr/>
        </p:nvSpPr>
        <p:spPr>
          <a:xfrm>
            <a:off x="146229" y="167112"/>
            <a:ext cx="13164960" cy="553998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lvl="0"/>
            <a:r>
              <a:rPr lang="en-US" sz="30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YIELDON </a:t>
            </a:r>
            <a:r>
              <a:rPr lang="de-DE" sz="30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|</a:t>
            </a:r>
            <a:endParaRPr lang="it-IT" sz="1000" dirty="0">
              <a:ln w="19050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BBA2FC8-4435-46E4-8682-7A9665B5F7F7}"/>
              </a:ext>
            </a:extLst>
          </p:cNvPr>
          <p:cNvSpPr txBox="1"/>
          <p:nvPr/>
        </p:nvSpPr>
        <p:spPr>
          <a:xfrm>
            <a:off x="408691" y="2422781"/>
            <a:ext cx="3116290" cy="446270"/>
          </a:xfrm>
          <a:prstGeom prst="rect">
            <a:avLst/>
          </a:prstGeom>
          <a:solidFill>
            <a:srgbClr val="A9C78F"/>
          </a:solidFill>
        </p:spPr>
        <p:txBody>
          <a:bodyPr wrap="none" lIns="91434" tIns="45717" rIns="91434" bIns="45717" rtlCol="0">
            <a:spAutoFit/>
          </a:bodyPr>
          <a:lstStyle/>
          <a:p>
            <a:r>
              <a:rPr lang="it-IT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 - Colour Analysis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0962E337-90FF-4345-93B5-6344F02DA3A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77" b="11702"/>
          <a:stretch/>
        </p:blipFill>
        <p:spPr>
          <a:xfrm>
            <a:off x="2462" y="3216287"/>
            <a:ext cx="5439206" cy="3235704"/>
          </a:xfrm>
          <a:prstGeom prst="rect">
            <a:avLst/>
          </a:prstGeom>
        </p:spPr>
      </p:pic>
      <p:pic>
        <p:nvPicPr>
          <p:cNvPr id="24" name="Immagine 23" descr="logo_yeldon.psd">
            <a:extLst>
              <a:ext uri="{FF2B5EF4-FFF2-40B4-BE49-F238E27FC236}">
                <a16:creationId xmlns:a16="http://schemas.microsoft.com/office/drawing/2014/main" id="{343E6BB5-3107-43C9-8873-394509F2766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9482" y="1117784"/>
            <a:ext cx="1515968" cy="448560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A858366B-A579-4F54-B4A4-5B3AD1DE8D2D}"/>
              </a:ext>
            </a:extLst>
          </p:cNvPr>
          <p:cNvSpPr txBox="1"/>
          <p:nvPr/>
        </p:nvSpPr>
        <p:spPr>
          <a:xfrm>
            <a:off x="6597832" y="772605"/>
            <a:ext cx="184731" cy="448713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endParaRPr lang="it-IT" sz="2300" dirty="0"/>
          </a:p>
        </p:txBody>
      </p:sp>
      <p:sp>
        <p:nvSpPr>
          <p:cNvPr id="23" name="CasellaDiTesto 14">
            <a:extLst>
              <a:ext uri="{FF2B5EF4-FFF2-40B4-BE49-F238E27FC236}">
                <a16:creationId xmlns:a16="http://schemas.microsoft.com/office/drawing/2014/main" id="{785929DF-1F63-41BF-B530-05E732448191}"/>
              </a:ext>
            </a:extLst>
          </p:cNvPr>
          <p:cNvSpPr txBox="1"/>
          <p:nvPr/>
        </p:nvSpPr>
        <p:spPr>
          <a:xfrm>
            <a:off x="6276133" y="1582512"/>
            <a:ext cx="1717279" cy="44871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it-IT" sz="2300" dirty="0"/>
              <a:t>0 DAA</a:t>
            </a:r>
          </a:p>
        </p:txBody>
      </p:sp>
      <p:sp>
        <p:nvSpPr>
          <p:cNvPr id="30" name="CasellaDiTesto 15">
            <a:extLst>
              <a:ext uri="{FF2B5EF4-FFF2-40B4-BE49-F238E27FC236}">
                <a16:creationId xmlns:a16="http://schemas.microsoft.com/office/drawing/2014/main" id="{070B859E-0517-456C-BB09-781E35700B34}"/>
              </a:ext>
            </a:extLst>
          </p:cNvPr>
          <p:cNvSpPr txBox="1"/>
          <p:nvPr/>
        </p:nvSpPr>
        <p:spPr>
          <a:xfrm>
            <a:off x="8598594" y="1570032"/>
            <a:ext cx="1327580" cy="44871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it-IT" sz="2300" dirty="0"/>
              <a:t>20 DAA</a:t>
            </a:r>
          </a:p>
        </p:txBody>
      </p:sp>
      <p:sp>
        <p:nvSpPr>
          <p:cNvPr id="31" name="CasellaDiTesto 16">
            <a:extLst>
              <a:ext uri="{FF2B5EF4-FFF2-40B4-BE49-F238E27FC236}">
                <a16:creationId xmlns:a16="http://schemas.microsoft.com/office/drawing/2014/main" id="{EACB76D4-C87E-4F54-BD92-3830B00E61B3}"/>
              </a:ext>
            </a:extLst>
          </p:cNvPr>
          <p:cNvSpPr txBox="1"/>
          <p:nvPr/>
        </p:nvSpPr>
        <p:spPr>
          <a:xfrm>
            <a:off x="11168988" y="1498506"/>
            <a:ext cx="1292319" cy="44871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it-IT" sz="2300" dirty="0"/>
              <a:t>50 DAA</a:t>
            </a:r>
          </a:p>
        </p:txBody>
      </p:sp>
      <p:sp>
        <p:nvSpPr>
          <p:cNvPr id="32" name="Rettangolo 6">
            <a:extLst>
              <a:ext uri="{FF2B5EF4-FFF2-40B4-BE49-F238E27FC236}">
                <a16:creationId xmlns:a16="http://schemas.microsoft.com/office/drawing/2014/main" id="{8F11879E-F224-43FA-9B5B-B2F16335F2A6}"/>
              </a:ext>
            </a:extLst>
          </p:cNvPr>
          <p:cNvSpPr/>
          <p:nvPr/>
        </p:nvSpPr>
        <p:spPr>
          <a:xfrm>
            <a:off x="2232143" y="316806"/>
            <a:ext cx="11522537" cy="397802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Avaliação de Eficácia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Stay-green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em trigo usando medidas de refletância espectral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uppo 19"/>
          <p:cNvGrpSpPr/>
          <p:nvPr/>
        </p:nvGrpSpPr>
        <p:grpSpPr>
          <a:xfrm>
            <a:off x="807752" y="772605"/>
            <a:ext cx="2717229" cy="1351844"/>
            <a:chOff x="3993326" y="1700809"/>
            <a:chExt cx="5294318" cy="2639180"/>
          </a:xfrm>
        </p:grpSpPr>
        <p:pic>
          <p:nvPicPr>
            <p:cNvPr id="21" name="Picture 2" descr="http://www.phenodays.com/typo3temp/pics/Phenodays-2016-_5fc31c94fa.jpg"/>
            <p:cNvPicPr>
              <a:picLocks noChangeAspect="1" noChangeArrowheads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000" b="30031"/>
            <a:stretch/>
          </p:blipFill>
          <p:spPr bwMode="auto">
            <a:xfrm>
              <a:off x="4006974" y="1700809"/>
              <a:ext cx="5280670" cy="2639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ttangolo 2"/>
            <p:cNvSpPr/>
            <p:nvPr/>
          </p:nvSpPr>
          <p:spPr>
            <a:xfrm>
              <a:off x="3993326" y="1728105"/>
              <a:ext cx="864096" cy="11521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48473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0629" y="869463"/>
            <a:ext cx="7883773" cy="5676540"/>
          </a:xfrm>
          <a:prstGeom prst="rect">
            <a:avLst/>
          </a:prstGeom>
        </p:spPr>
      </p:pic>
      <p:cxnSp>
        <p:nvCxnSpPr>
          <p:cNvPr id="6" name="Conector de seta reta 5"/>
          <p:cNvCxnSpPr/>
          <p:nvPr/>
        </p:nvCxnSpPr>
        <p:spPr>
          <a:xfrm flipH="1">
            <a:off x="4198910" y="2588678"/>
            <a:ext cx="4003262" cy="395732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2324" y="4978297"/>
            <a:ext cx="1401579" cy="13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5467621" y="2588677"/>
            <a:ext cx="1536368" cy="424980"/>
          </a:xfrm>
          <a:prstGeom prst="rect">
            <a:avLst/>
          </a:prstGeom>
          <a:noFill/>
        </p:spPr>
        <p:txBody>
          <a:bodyPr wrap="none" lIns="100831" tIns="50415" rIns="100831" bIns="50415" rtlCol="0">
            <a:spAutoFit/>
          </a:bodyPr>
          <a:lstStyle/>
          <a:p>
            <a:r>
              <a:rPr lang="pt-BR" dirty="0"/>
              <a:t>Testemunha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633914" y="341885"/>
            <a:ext cx="6745807" cy="424980"/>
          </a:xfrm>
          <a:prstGeom prst="rect">
            <a:avLst/>
          </a:prstGeom>
          <a:noFill/>
        </p:spPr>
        <p:txBody>
          <a:bodyPr wrap="none" lIns="100831" tIns="50415" rIns="100831" bIns="50415" rtlCol="0">
            <a:spAutoFit/>
          </a:bodyPr>
          <a:lstStyle/>
          <a:p>
            <a:r>
              <a:rPr lang="pt-BR" b="1" dirty="0"/>
              <a:t>GILBERTO ANTENOR APPELT – área feijão / PARACATU/MG</a:t>
            </a:r>
          </a:p>
        </p:txBody>
      </p:sp>
    </p:spTree>
    <p:extLst>
      <p:ext uri="{BB962C8B-B14F-4D97-AF65-F5344CB8AC3E}">
        <p14:creationId xmlns:p14="http://schemas.microsoft.com/office/powerpoint/2010/main" val="21048448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914" y="1017795"/>
            <a:ext cx="2371624" cy="317587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9665" y="1017795"/>
            <a:ext cx="2371624" cy="317587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1289" y="1017795"/>
            <a:ext cx="2371624" cy="317587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914" y="4344488"/>
            <a:ext cx="2371624" cy="317587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9665" y="4344488"/>
            <a:ext cx="2371624" cy="317587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1289" y="4344488"/>
            <a:ext cx="2371624" cy="3175875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6433353" y="4513673"/>
            <a:ext cx="1721934" cy="446270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it-IT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tratado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7140535" y="644491"/>
            <a:ext cx="917740" cy="446270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it-IT" sz="2300" dirty="0"/>
              <a:t>0 DAA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9557966" y="644491"/>
            <a:ext cx="1066818" cy="446270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it-IT" sz="2300" dirty="0"/>
              <a:t>20 DAA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11975398" y="644491"/>
            <a:ext cx="1066818" cy="446270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it-IT" sz="2300" dirty="0"/>
              <a:t>50 DAA</a:t>
            </a:r>
          </a:p>
        </p:txBody>
      </p:sp>
      <p:sp>
        <p:nvSpPr>
          <p:cNvPr id="18" name="Rettangolo 1">
            <a:extLst>
              <a:ext uri="{FF2B5EF4-FFF2-40B4-BE49-F238E27FC236}">
                <a16:creationId xmlns:a16="http://schemas.microsoft.com/office/drawing/2014/main" id="{9F6318A8-A12A-44C1-94FC-523686FC91F6}"/>
              </a:ext>
            </a:extLst>
          </p:cNvPr>
          <p:cNvSpPr/>
          <p:nvPr/>
        </p:nvSpPr>
        <p:spPr>
          <a:xfrm>
            <a:off x="146229" y="167112"/>
            <a:ext cx="13164960" cy="553998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lvl="0"/>
            <a:r>
              <a:rPr lang="en-US" sz="30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YIELDON </a:t>
            </a:r>
            <a:r>
              <a:rPr lang="de-DE" sz="30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|</a:t>
            </a:r>
            <a:endParaRPr lang="it-IT" sz="1000" dirty="0">
              <a:ln w="19050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A5B5AC2-FAAD-425A-8488-B834F5DBBFC0}"/>
              </a:ext>
            </a:extLst>
          </p:cNvPr>
          <p:cNvSpPr txBox="1"/>
          <p:nvPr/>
        </p:nvSpPr>
        <p:spPr>
          <a:xfrm>
            <a:off x="384875" y="2770415"/>
            <a:ext cx="4684284" cy="446270"/>
          </a:xfrm>
          <a:prstGeom prst="rect">
            <a:avLst/>
          </a:prstGeom>
          <a:solidFill>
            <a:srgbClr val="A9C78F"/>
          </a:solidFill>
        </p:spPr>
        <p:txBody>
          <a:bodyPr wrap="none" lIns="91434" tIns="45717" rIns="91434" bIns="45717" rtlCol="0">
            <a:spAutoFit/>
          </a:bodyPr>
          <a:lstStyle/>
          <a:p>
            <a:r>
              <a:rPr lang="it-IT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 Image (</a:t>
            </a:r>
            <a:r>
              <a:rPr lang="it-IT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Fluorescence</a:t>
            </a:r>
            <a:r>
              <a:rPr lang="it-IT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it-IT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7" name="Immagine 16" descr="HI.png">
            <a:extLst>
              <a:ext uri="{FF2B5EF4-FFF2-40B4-BE49-F238E27FC236}">
                <a16:creationId xmlns:a16="http://schemas.microsoft.com/office/drawing/2014/main" id="{BE0A9616-73E2-4F0F-A949-3A1CD2878A0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74" y="3369570"/>
            <a:ext cx="5518531" cy="3312585"/>
          </a:xfrm>
          <a:prstGeom prst="rect">
            <a:avLst/>
          </a:prstGeom>
        </p:spPr>
      </p:pic>
      <p:pic>
        <p:nvPicPr>
          <p:cNvPr id="22" name="Immagine 21" descr="logo_yeldon.psd">
            <a:extLst>
              <a:ext uri="{FF2B5EF4-FFF2-40B4-BE49-F238E27FC236}">
                <a16:creationId xmlns:a16="http://schemas.microsoft.com/office/drawing/2014/main" id="{618977F9-0E00-4409-8467-EC25F0DEAA9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0070" y="1223741"/>
            <a:ext cx="1759868" cy="520728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864D6249-9B35-46BB-A307-645DE275BB27}"/>
              </a:ext>
            </a:extLst>
          </p:cNvPr>
          <p:cNvSpPr/>
          <p:nvPr/>
        </p:nvSpPr>
        <p:spPr>
          <a:xfrm>
            <a:off x="11072913" y="1205222"/>
            <a:ext cx="2371624" cy="312950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algn="ctr"/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Menos fluorescência</a:t>
            </a:r>
            <a:endParaRPr lang="it-IT" sz="1400" dirty="0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2F4C6F2E-12A3-4E67-BC99-0828857C36BE}"/>
              </a:ext>
            </a:extLst>
          </p:cNvPr>
          <p:cNvSpPr/>
          <p:nvPr/>
        </p:nvSpPr>
        <p:spPr>
          <a:xfrm>
            <a:off x="3587262" y="4618892"/>
            <a:ext cx="1406769" cy="23328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it-IT"/>
          </a:p>
        </p:txBody>
      </p:sp>
      <p:sp>
        <p:nvSpPr>
          <p:cNvPr id="12" name="Freccia in giù 11">
            <a:extLst>
              <a:ext uri="{FF2B5EF4-FFF2-40B4-BE49-F238E27FC236}">
                <a16:creationId xmlns:a16="http://schemas.microsoft.com/office/drawing/2014/main" id="{E35E8767-6587-4E1D-B824-0F80486A9252}"/>
              </a:ext>
            </a:extLst>
          </p:cNvPr>
          <p:cNvSpPr/>
          <p:nvPr/>
        </p:nvSpPr>
        <p:spPr>
          <a:xfrm>
            <a:off x="12121499" y="1732223"/>
            <a:ext cx="293239" cy="48033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it-IT"/>
          </a:p>
        </p:txBody>
      </p:sp>
      <p:sp>
        <p:nvSpPr>
          <p:cNvPr id="21" name="Rettangolo 6">
            <a:extLst>
              <a:ext uri="{FF2B5EF4-FFF2-40B4-BE49-F238E27FC236}">
                <a16:creationId xmlns:a16="http://schemas.microsoft.com/office/drawing/2014/main" id="{8F11879E-F224-43FA-9B5B-B2F16335F2A6}"/>
              </a:ext>
            </a:extLst>
          </p:cNvPr>
          <p:cNvSpPr/>
          <p:nvPr/>
        </p:nvSpPr>
        <p:spPr>
          <a:xfrm>
            <a:off x="2247903" y="167112"/>
            <a:ext cx="11522537" cy="397802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Avaliação de Eficácia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Stay-green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em trigo usando medidas de refletância espectral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7226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aetta 3"/>
          <p:cNvSpPr/>
          <p:nvPr/>
        </p:nvSpPr>
        <p:spPr>
          <a:xfrm>
            <a:off x="2233236" y="2207136"/>
            <a:ext cx="1826569" cy="1349950"/>
          </a:xfrm>
          <a:prstGeom prst="lightningBol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31" tIns="50415" rIns="100831" bIns="50415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930177" y="2083480"/>
            <a:ext cx="809106" cy="576995"/>
          </a:xfrm>
          <a:prstGeom prst="rect">
            <a:avLst/>
          </a:prstGeom>
          <a:noFill/>
        </p:spPr>
        <p:txBody>
          <a:bodyPr wrap="none" lIns="100831" tIns="50415" rIns="100831" bIns="50415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3100" dirty="0">
                <a:solidFill>
                  <a:prstClr val="black"/>
                </a:solidFill>
                <a:latin typeface="Calibri"/>
                <a:ea typeface="+mn-ea"/>
              </a:rPr>
              <a:t>LUZ</a:t>
            </a:r>
            <a:endParaRPr lang="en-US" sz="31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948081" y="1756180"/>
            <a:ext cx="1305049" cy="576995"/>
          </a:xfrm>
          <a:prstGeom prst="rect">
            <a:avLst/>
          </a:prstGeom>
          <a:noFill/>
        </p:spPr>
        <p:txBody>
          <a:bodyPr wrap="none" lIns="100831" tIns="50415" rIns="100831" bIns="50415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3100" dirty="0">
                <a:solidFill>
                  <a:srgbClr val="C00000"/>
                </a:solidFill>
                <a:latin typeface="Calibri"/>
                <a:ea typeface="+mn-ea"/>
              </a:rPr>
              <a:t>CALOR</a:t>
            </a:r>
            <a:endParaRPr lang="en-US" sz="3100" dirty="0">
              <a:solidFill>
                <a:srgbClr val="C00000"/>
              </a:solidFill>
              <a:latin typeface="Calibri"/>
              <a:ea typeface="+mn-ea"/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10519791" y="4621328"/>
            <a:ext cx="2633217" cy="57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31" tIns="50415" rIns="100831" bIns="50415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3100" dirty="0">
                <a:solidFill>
                  <a:srgbClr val="0070C0"/>
                </a:solidFill>
                <a:latin typeface="Calibri"/>
                <a:ea typeface="+mn-ea"/>
                <a:cs typeface="Tahoma" pitchFamily="34" charset="0"/>
              </a:rPr>
              <a:t>FOTOQUÍMICA</a:t>
            </a: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8081" y="2363702"/>
            <a:ext cx="1175969" cy="1175862"/>
          </a:xfrm>
          <a:prstGeom prst="rect">
            <a:avLst/>
          </a:prstGeom>
        </p:spPr>
      </p:pic>
      <p:sp>
        <p:nvSpPr>
          <p:cNvPr id="24" name="Freccia a destra con strisce 23"/>
          <p:cNvSpPr/>
          <p:nvPr/>
        </p:nvSpPr>
        <p:spPr>
          <a:xfrm>
            <a:off x="9015519" y="4454972"/>
            <a:ext cx="1130519" cy="94270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31" tIns="50415" rIns="100831" bIns="50415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7" name="Freccia curva 26"/>
          <p:cNvSpPr/>
          <p:nvPr/>
        </p:nvSpPr>
        <p:spPr>
          <a:xfrm rot="16200000">
            <a:off x="4929454" y="6187145"/>
            <a:ext cx="1036662" cy="952992"/>
          </a:xfrm>
          <a:prstGeom prst="bentArrow">
            <a:avLst/>
          </a:prstGeom>
          <a:solidFill>
            <a:srgbClr val="10FC4E"/>
          </a:solidFill>
          <a:ln>
            <a:solidFill>
              <a:srgbClr val="10FC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31" tIns="50415" rIns="100831" bIns="50415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black"/>
              </a:solidFill>
            </a:endParaRP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3598975" y="5574363"/>
            <a:ext cx="3017511" cy="57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831" tIns="50415" rIns="100831" bIns="50415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3100" dirty="0">
                <a:solidFill>
                  <a:srgbClr val="10FC4E"/>
                </a:solidFill>
                <a:latin typeface="Calibri"/>
                <a:ea typeface="+mn-ea"/>
                <a:cs typeface="Tahoma" pitchFamily="34" charset="0"/>
              </a:rPr>
              <a:t>FLUORESCÊNCIA</a:t>
            </a:r>
          </a:p>
        </p:txBody>
      </p:sp>
      <p:sp>
        <p:nvSpPr>
          <p:cNvPr id="29" name="Rettangolo arrotondato 28"/>
          <p:cNvSpPr/>
          <p:nvPr/>
        </p:nvSpPr>
        <p:spPr>
          <a:xfrm>
            <a:off x="7987083" y="1763336"/>
            <a:ext cx="1175969" cy="57699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31" tIns="50415" rIns="100831" bIns="50415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30" name="Rettangolo arrotondato 29"/>
          <p:cNvSpPr/>
          <p:nvPr/>
        </p:nvSpPr>
        <p:spPr>
          <a:xfrm>
            <a:off x="10196731" y="4519946"/>
            <a:ext cx="3255962" cy="84824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31" tIns="50415" rIns="100831" bIns="50415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31" name="Rettangolo arrotondato 30"/>
          <p:cNvSpPr/>
          <p:nvPr/>
        </p:nvSpPr>
        <p:spPr>
          <a:xfrm>
            <a:off x="3773554" y="5566324"/>
            <a:ext cx="2668364" cy="578995"/>
          </a:xfrm>
          <a:prstGeom prst="roundRect">
            <a:avLst/>
          </a:prstGeom>
          <a:noFill/>
          <a:ln>
            <a:solidFill>
              <a:srgbClr val="10FC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31" tIns="50415" rIns="100831" bIns="50415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7971070" y="2420045"/>
            <a:ext cx="1118905" cy="1063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31" tIns="50415" rIns="100831" bIns="50415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4888332" y="6174220"/>
            <a:ext cx="1118905" cy="1185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31" tIns="50415" rIns="100831" bIns="50415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</a:endParaRPr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2879" y="2721900"/>
            <a:ext cx="528971" cy="528923"/>
          </a:xfrm>
          <a:prstGeom prst="rect">
            <a:avLst/>
          </a:prstGeom>
        </p:spPr>
      </p:pic>
      <p:sp>
        <p:nvSpPr>
          <p:cNvPr id="22" name="Freccia curva 21"/>
          <p:cNvSpPr/>
          <p:nvPr/>
        </p:nvSpPr>
        <p:spPr>
          <a:xfrm rot="16200000">
            <a:off x="5158125" y="6222469"/>
            <a:ext cx="627620" cy="711163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28898"/>
            </a:avLst>
          </a:prstGeom>
          <a:solidFill>
            <a:srgbClr val="10FC4E"/>
          </a:solidFill>
          <a:ln>
            <a:solidFill>
              <a:srgbClr val="10FC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31" tIns="50415" rIns="100831" bIns="50415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black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1904">
            <a:off x="3516313" y="2508150"/>
            <a:ext cx="5808888" cy="4575513"/>
          </a:xfrm>
          <a:prstGeom prst="rect">
            <a:avLst/>
          </a:prstGeom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653109" y="4240457"/>
            <a:ext cx="551483" cy="42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31" tIns="50415" rIns="100831" bIns="50415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 err="1">
                <a:solidFill>
                  <a:prstClr val="black"/>
                </a:solidFill>
                <a:latin typeface="Calibri"/>
                <a:ea typeface="+mn-ea"/>
                <a:cs typeface="Tahoma" pitchFamily="34" charset="0"/>
              </a:rPr>
              <a:t>Chl</a:t>
            </a:r>
            <a:endParaRPr lang="it-IT" sz="3100" dirty="0">
              <a:solidFill>
                <a:prstClr val="black"/>
              </a:solidFill>
              <a:latin typeface="Calibri"/>
              <a:ea typeface="+mn-ea"/>
              <a:cs typeface="Tahoma" pitchFamily="34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480324" y="2317339"/>
            <a:ext cx="732622" cy="42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31" tIns="50415" rIns="100831" bIns="50415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baseline="30000" dirty="0">
                <a:solidFill>
                  <a:prstClr val="black"/>
                </a:solidFill>
                <a:latin typeface="Calibri"/>
                <a:ea typeface="+mn-ea"/>
                <a:cs typeface="Tahoma" pitchFamily="34" charset="0"/>
              </a:rPr>
              <a:t>1</a:t>
            </a:r>
            <a:r>
              <a:rPr lang="it-IT" dirty="0">
                <a:solidFill>
                  <a:prstClr val="black"/>
                </a:solidFill>
                <a:latin typeface="Calibri"/>
                <a:ea typeface="+mn-ea"/>
                <a:cs typeface="Tahoma" pitchFamily="34" charset="0"/>
              </a:rPr>
              <a:t>Chl</a:t>
            </a:r>
            <a:r>
              <a:rPr lang="it-IT" baseline="30000" dirty="0">
                <a:solidFill>
                  <a:prstClr val="black"/>
                </a:solidFill>
                <a:latin typeface="Calibri"/>
                <a:ea typeface="+mn-ea"/>
                <a:cs typeface="Tahoma" pitchFamily="34" charset="0"/>
              </a:rPr>
              <a:t>*</a:t>
            </a:r>
          </a:p>
        </p:txBody>
      </p:sp>
      <p:cxnSp>
        <p:nvCxnSpPr>
          <p:cNvPr id="12" name="Connettore 2 11"/>
          <p:cNvCxnSpPr/>
          <p:nvPr/>
        </p:nvCxnSpPr>
        <p:spPr>
          <a:xfrm flipH="1" flipV="1">
            <a:off x="4963587" y="2690398"/>
            <a:ext cx="7707" cy="1315541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ccia circolare in giù 15"/>
          <p:cNvSpPr/>
          <p:nvPr/>
        </p:nvSpPr>
        <p:spPr>
          <a:xfrm rot="5400000">
            <a:off x="4628208" y="3179375"/>
            <a:ext cx="2043352" cy="774875"/>
          </a:xfrm>
          <a:prstGeom prst="curved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31" tIns="50415" rIns="100831" bIns="50415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black"/>
              </a:solidFill>
            </a:endParaRPr>
          </a:p>
        </p:txBody>
      </p:sp>
      <p:sp>
        <p:nvSpPr>
          <p:cNvPr id="21" name="Freccia a destra con strisce 20"/>
          <p:cNvSpPr/>
          <p:nvPr/>
        </p:nvSpPr>
        <p:spPr>
          <a:xfrm>
            <a:off x="8576589" y="4054382"/>
            <a:ext cx="1693328" cy="168896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31" tIns="50415" rIns="100831" bIns="50415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8" name="Ovale 7"/>
          <p:cNvSpPr/>
          <p:nvPr/>
        </p:nvSpPr>
        <p:spPr>
          <a:xfrm>
            <a:off x="2492720" y="4519947"/>
            <a:ext cx="5658851" cy="30035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31" tIns="50415" rIns="100831" bIns="50415" rtlCol="0" anchor="ctr"/>
          <a:lstStyle/>
          <a:p>
            <a:pPr algn="ctr"/>
            <a:endParaRPr lang="en-GB"/>
          </a:p>
        </p:txBody>
      </p:sp>
      <p:sp>
        <p:nvSpPr>
          <p:cNvPr id="37" name="Rettangolo 1">
            <a:extLst>
              <a:ext uri="{FF2B5EF4-FFF2-40B4-BE49-F238E27FC236}">
                <a16:creationId xmlns:a16="http://schemas.microsoft.com/office/drawing/2014/main" id="{9F6318A8-A12A-44C1-94FC-523686FC91F6}"/>
              </a:ext>
            </a:extLst>
          </p:cNvPr>
          <p:cNvSpPr/>
          <p:nvPr/>
        </p:nvSpPr>
        <p:spPr>
          <a:xfrm>
            <a:off x="146229" y="167112"/>
            <a:ext cx="13164960" cy="553998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lvl="0"/>
            <a:r>
              <a:rPr lang="en-US" sz="30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YIELDON </a:t>
            </a:r>
            <a:r>
              <a:rPr lang="de-DE" sz="30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|</a:t>
            </a:r>
            <a:endParaRPr lang="it-IT" sz="1000" dirty="0">
              <a:ln w="19050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ttangolo 6">
            <a:extLst>
              <a:ext uri="{FF2B5EF4-FFF2-40B4-BE49-F238E27FC236}">
                <a16:creationId xmlns:a16="http://schemas.microsoft.com/office/drawing/2014/main" id="{8F11879E-F224-43FA-9B5B-B2F16335F2A6}"/>
              </a:ext>
            </a:extLst>
          </p:cNvPr>
          <p:cNvSpPr/>
          <p:nvPr/>
        </p:nvSpPr>
        <p:spPr>
          <a:xfrm>
            <a:off x="2247903" y="231280"/>
            <a:ext cx="11522537" cy="397802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Avaliação de Eficácia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Stay-green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em trigo usando medidas de refletância espectral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96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17" grpId="0"/>
      <p:bldP spid="24" grpId="0" animBg="1"/>
      <p:bldP spid="27" grpId="0" animBg="1"/>
      <p:bldP spid="28" grpId="0"/>
      <p:bldP spid="29" grpId="0" animBg="1"/>
      <p:bldP spid="30" grpId="0" animBg="1"/>
      <p:bldP spid="31" grpId="0" animBg="1"/>
      <p:bldP spid="7" grpId="0" animBg="1"/>
      <p:bldP spid="26" grpId="0" animBg="1"/>
      <p:bldP spid="22" grpId="0" animBg="1"/>
      <p:bldP spid="9" grpId="0"/>
      <p:bldP spid="10" grpId="0"/>
      <p:bldP spid="16" grpId="0" animBg="1"/>
      <p:bldP spid="21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EE4E1-AF05-4DF9-9C0B-8D2D980A846C}" type="slidenum">
              <a:rPr lang="it-IT" smtClean="0"/>
              <a:t>37</a:t>
            </a:fld>
            <a:endParaRPr lang="it-IT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673311"/>
              </p:ext>
            </p:extLst>
          </p:nvPr>
        </p:nvGraphicFramePr>
        <p:xfrm>
          <a:off x="699534" y="3497179"/>
          <a:ext cx="11157831" cy="24223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10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82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404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Tratamentos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Taxa fotossintética</a:t>
                      </a:r>
                      <a:endParaRPr lang="pt-BR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Condutância estomática</a:t>
                      </a:r>
                      <a:endParaRPr lang="pt-BR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784">
                <a:tc>
                  <a:txBody>
                    <a:bodyPr/>
                    <a:lstStyle/>
                    <a:p>
                      <a:pPr algn="ctr" fontAlgn="b"/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+mn-lt"/>
                        </a:rPr>
                        <a:t>A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  <a:latin typeface="+mn-lt"/>
                        </a:rPr>
                        <a:t>Gs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1447">
                <a:tc>
                  <a:txBody>
                    <a:bodyPr/>
                    <a:lstStyle/>
                    <a:p>
                      <a:pPr algn="ctr" fontAlgn="b"/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  <a:latin typeface="+mn-lt"/>
                        </a:rPr>
                        <a:t>(µmol CO</a:t>
                      </a:r>
                      <a:r>
                        <a:rPr lang="pt-BR" sz="1600" u="none" strike="noStrike" baseline="-25000" dirty="0">
                          <a:effectLst/>
                          <a:latin typeface="+mn-lt"/>
                        </a:rPr>
                        <a:t>2</a:t>
                      </a:r>
                      <a:r>
                        <a:rPr lang="pt-BR" sz="1600" u="none" strike="noStrike" dirty="0">
                          <a:effectLst/>
                          <a:latin typeface="+mn-lt"/>
                        </a:rPr>
                        <a:t> m</a:t>
                      </a:r>
                      <a:r>
                        <a:rPr lang="pt-BR" sz="1600" u="none" strike="noStrike" baseline="30000" dirty="0">
                          <a:effectLst/>
                          <a:latin typeface="+mn-lt"/>
                        </a:rPr>
                        <a:t>-2</a:t>
                      </a:r>
                      <a:r>
                        <a:rPr lang="pt-BR" sz="1600" u="none" strike="noStrike" dirty="0">
                          <a:effectLst/>
                          <a:latin typeface="+mn-lt"/>
                        </a:rPr>
                        <a:t> s</a:t>
                      </a:r>
                      <a:r>
                        <a:rPr lang="pt-BR" sz="1600" u="none" strike="noStrike" baseline="30000" dirty="0">
                          <a:effectLst/>
                          <a:latin typeface="+mn-lt"/>
                        </a:rPr>
                        <a:t>-1</a:t>
                      </a:r>
                      <a:r>
                        <a:rPr lang="pt-BR" sz="1600" u="none" strike="noStrike" dirty="0">
                          <a:effectLst/>
                          <a:latin typeface="+mn-lt"/>
                        </a:rPr>
                        <a:t>) 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  <a:latin typeface="+mn-lt"/>
                        </a:rPr>
                        <a:t>(mmol H</a:t>
                      </a:r>
                      <a:r>
                        <a:rPr lang="pt-BR" sz="1600" u="none" strike="noStrike" baseline="-25000">
                          <a:effectLst/>
                          <a:latin typeface="+mn-lt"/>
                        </a:rPr>
                        <a:t>2</a:t>
                      </a:r>
                      <a:r>
                        <a:rPr lang="pt-BR" sz="1600" u="none" strike="noStrike">
                          <a:effectLst/>
                          <a:latin typeface="+mn-lt"/>
                        </a:rPr>
                        <a:t>O m</a:t>
                      </a:r>
                      <a:r>
                        <a:rPr lang="pt-BR" sz="1600" u="none" strike="noStrike" baseline="30000">
                          <a:effectLst/>
                          <a:latin typeface="+mn-lt"/>
                        </a:rPr>
                        <a:t>-2</a:t>
                      </a:r>
                      <a:r>
                        <a:rPr lang="pt-BR" sz="1600" u="none" strike="noStrike">
                          <a:effectLst/>
                          <a:latin typeface="+mn-lt"/>
                        </a:rPr>
                        <a:t> s</a:t>
                      </a:r>
                      <a:r>
                        <a:rPr lang="pt-BR" sz="1600" u="none" strike="noStrike" baseline="30000">
                          <a:effectLst/>
                          <a:latin typeface="+mn-lt"/>
                        </a:rPr>
                        <a:t>-1</a:t>
                      </a:r>
                      <a:r>
                        <a:rPr lang="pt-BR" sz="1600" u="none" strike="noStrike">
                          <a:effectLst/>
                          <a:latin typeface="+mn-lt"/>
                        </a:rPr>
                        <a:t>)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404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  <a:latin typeface="+mn-lt"/>
                        </a:rPr>
                        <a:t>Testemunha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  <a:latin typeface="+mn-lt"/>
                        </a:rPr>
                        <a:t>15,0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  <a:latin typeface="+mn-lt"/>
                        </a:rPr>
                        <a:t>157,8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404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 err="1">
                          <a:effectLst/>
                          <a:latin typeface="+mn-lt"/>
                        </a:rPr>
                        <a:t>YieldON</a:t>
                      </a:r>
                      <a:r>
                        <a:rPr lang="pt-BR" sz="1600" b="1" u="none" strike="noStrike" dirty="0">
                          <a:effectLst/>
                          <a:latin typeface="+mn-lt"/>
                        </a:rPr>
                        <a:t> (1L/ha</a:t>
                      </a:r>
                      <a:r>
                        <a:rPr lang="pt-BR" sz="1600" b="1" u="none" strike="noStrike" baseline="0" dirty="0">
                          <a:effectLst/>
                          <a:latin typeface="+mn-lt"/>
                        </a:rPr>
                        <a:t> )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  <a:latin typeface="+mn-lt"/>
                        </a:rPr>
                        <a:t>19,7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  <a:latin typeface="+mn-lt"/>
                        </a:rPr>
                        <a:t>175,0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" name="Group 2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990507"/>
              </p:ext>
            </p:extLst>
          </p:nvPr>
        </p:nvGraphicFramePr>
        <p:xfrm>
          <a:off x="699534" y="1409085"/>
          <a:ext cx="11157831" cy="1807340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4697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0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62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Arial Narrow"/>
                        </a:rPr>
                        <a:t>País</a:t>
                      </a:r>
                    </a:p>
                  </a:txBody>
                  <a:tcPr anchor="ctr" horzOverflow="overflow">
                    <a:solidFill>
                      <a:srgbClr val="2442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Narrow"/>
                        </a:rPr>
                        <a:t>Brasil</a:t>
                      </a:r>
                    </a:p>
                  </a:txBody>
                  <a:tcPr anchor="ctr" horzOverflow="overflow">
                    <a:solidFill>
                      <a:srgbClr val="2442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08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40"/>
                          </a:solidFill>
                          <a:effectLst/>
                          <a:latin typeface="+mn-lt"/>
                          <a:cs typeface="Arial Narrow"/>
                        </a:rPr>
                        <a:t>Efeitos fisiológicos do </a:t>
                      </a:r>
                      <a:r>
                        <a:rPr kumimoji="0" lang="pt-B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44240"/>
                          </a:solidFill>
                          <a:effectLst/>
                          <a:latin typeface="+mn-lt"/>
                          <a:cs typeface="Arial Narrow"/>
                        </a:rPr>
                        <a:t>YieldON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40"/>
                          </a:solidFill>
                          <a:effectLst/>
                          <a:latin typeface="+mn-lt"/>
                          <a:cs typeface="Arial Narrow"/>
                        </a:rPr>
                        <a:t> na cultura da soja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44240"/>
                        </a:solidFill>
                        <a:effectLst/>
                        <a:latin typeface="+mn-lt"/>
                        <a:cs typeface="Arial Narrow"/>
                      </a:endParaRPr>
                    </a:p>
                  </a:txBody>
                  <a:tcPr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244240"/>
                        </a:solidFill>
                        <a:effectLst/>
                        <a:latin typeface="+mn-lt"/>
                        <a:ea typeface="Arial Unicode MS" pitchFamily="34" charset="-128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0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40"/>
                          </a:solidFill>
                          <a:effectLst/>
                          <a:latin typeface="+mn-lt"/>
                          <a:cs typeface="Arial Narrow"/>
                        </a:rPr>
                        <a:t>Cultura</a:t>
                      </a:r>
                    </a:p>
                  </a:txBody>
                  <a:tcPr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244240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Narrow"/>
                        </a:rPr>
                        <a:t>Soja Única IPRO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44240"/>
                        </a:solidFill>
                        <a:effectLst/>
                        <a:latin typeface="+mn-lt"/>
                        <a:ea typeface="Arial Unicode MS" pitchFamily="34" charset="-128"/>
                        <a:cs typeface="Arial Narrow"/>
                      </a:endParaRPr>
                    </a:p>
                  </a:txBody>
                  <a:tcPr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0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40"/>
                          </a:solidFill>
                          <a:effectLst/>
                          <a:latin typeface="+mn-lt"/>
                          <a:cs typeface="Arial Narrow"/>
                        </a:rPr>
                        <a:t>Ambiente de cultivo</a:t>
                      </a:r>
                    </a:p>
                  </a:txBody>
                  <a:tcPr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40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Narrow"/>
                        </a:rPr>
                        <a:t>Campo aberto – safra 2018/2019</a:t>
                      </a:r>
                    </a:p>
                  </a:txBody>
                  <a:tcPr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0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40"/>
                          </a:solidFill>
                          <a:effectLst/>
                          <a:latin typeface="+mn-lt"/>
                          <a:cs typeface="Arial Narrow"/>
                        </a:rPr>
                        <a:t>Local</a:t>
                      </a:r>
                    </a:p>
                  </a:txBody>
                  <a:tcPr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40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Narrow"/>
                        </a:rPr>
                        <a:t>Montividiu / GO</a:t>
                      </a:r>
                    </a:p>
                  </a:txBody>
                  <a:tcPr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4689817" y="6055463"/>
            <a:ext cx="1173449" cy="532702"/>
          </a:xfrm>
          <a:prstGeom prst="rect">
            <a:avLst/>
          </a:prstGeom>
          <a:noFill/>
        </p:spPr>
        <p:txBody>
          <a:bodyPr wrap="none" lIns="100831" tIns="50415" rIns="100831" bIns="50415" rtlCol="0">
            <a:spAutoFit/>
          </a:bodyPr>
          <a:lstStyle/>
          <a:p>
            <a:r>
              <a:rPr lang="pt-BR" sz="2800" b="1" dirty="0"/>
              <a:t>+ 31 %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8881614" y="6055463"/>
            <a:ext cx="1091695" cy="532702"/>
          </a:xfrm>
          <a:prstGeom prst="rect">
            <a:avLst/>
          </a:prstGeom>
          <a:noFill/>
        </p:spPr>
        <p:txBody>
          <a:bodyPr wrap="none" lIns="100831" tIns="50415" rIns="100831" bIns="50415" rtlCol="0">
            <a:spAutoFit/>
          </a:bodyPr>
          <a:lstStyle/>
          <a:p>
            <a:r>
              <a:rPr lang="pt-BR" sz="2800" b="1" dirty="0"/>
              <a:t>+ 11%</a:t>
            </a:r>
          </a:p>
        </p:txBody>
      </p:sp>
      <p:pic>
        <p:nvPicPr>
          <p:cNvPr id="7" name="Picture 4" descr="Resultado de imagem para universidade de rio verd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31914" y="231280"/>
            <a:ext cx="1379275" cy="116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34" y="6698068"/>
            <a:ext cx="2164322" cy="624663"/>
          </a:xfrm>
          <a:prstGeom prst="rect">
            <a:avLst/>
          </a:prstGeom>
        </p:spPr>
      </p:pic>
      <p:sp>
        <p:nvSpPr>
          <p:cNvPr id="9" name="Rettangolo 1">
            <a:extLst>
              <a:ext uri="{FF2B5EF4-FFF2-40B4-BE49-F238E27FC236}">
                <a16:creationId xmlns:a16="http://schemas.microsoft.com/office/drawing/2014/main" id="{9F6318A8-A12A-44C1-94FC-523686FC91F6}"/>
              </a:ext>
            </a:extLst>
          </p:cNvPr>
          <p:cNvSpPr/>
          <p:nvPr/>
        </p:nvSpPr>
        <p:spPr>
          <a:xfrm>
            <a:off x="146229" y="167112"/>
            <a:ext cx="13164960" cy="553998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lvl="0"/>
            <a:r>
              <a:rPr lang="en-US" sz="30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YIELDON </a:t>
            </a:r>
            <a:r>
              <a:rPr lang="de-DE" sz="30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|</a:t>
            </a:r>
            <a:endParaRPr lang="it-IT" sz="1000" dirty="0">
              <a:ln w="19050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ttangolo 6">
            <a:extLst>
              <a:ext uri="{FF2B5EF4-FFF2-40B4-BE49-F238E27FC236}">
                <a16:creationId xmlns:a16="http://schemas.microsoft.com/office/drawing/2014/main" id="{8F11879E-F224-43FA-9B5B-B2F16335F2A6}"/>
              </a:ext>
            </a:extLst>
          </p:cNvPr>
          <p:cNvSpPr/>
          <p:nvPr/>
        </p:nvSpPr>
        <p:spPr>
          <a:xfrm>
            <a:off x="2247903" y="326748"/>
            <a:ext cx="5853360" cy="400103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Efeitos fisiológicos na cultura da soja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57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906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371" y="696611"/>
            <a:ext cx="2668273" cy="336160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2539" y="696611"/>
            <a:ext cx="2668273" cy="336160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0812" y="696611"/>
            <a:ext cx="2668273" cy="336160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371" y="4095084"/>
            <a:ext cx="2668273" cy="336160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2539" y="4095084"/>
            <a:ext cx="2668273" cy="336160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0812" y="4095084"/>
            <a:ext cx="2668273" cy="336160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168179" y="1114675"/>
            <a:ext cx="1148251" cy="446270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it-IT" sz="2300" dirty="0" err="1"/>
              <a:t>YieldON</a:t>
            </a:r>
            <a:endParaRPr lang="it-IT" sz="23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3766305" y="6084078"/>
            <a:ext cx="1606966" cy="446270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it-IT" sz="2300" dirty="0"/>
              <a:t>Não tratada</a:t>
            </a:r>
          </a:p>
        </p:txBody>
      </p:sp>
      <p:sp>
        <p:nvSpPr>
          <p:cNvPr id="18" name="Rettangolo 1">
            <a:extLst>
              <a:ext uri="{FF2B5EF4-FFF2-40B4-BE49-F238E27FC236}">
                <a16:creationId xmlns:a16="http://schemas.microsoft.com/office/drawing/2014/main" id="{400F2F48-FA85-44E1-8CFB-6B991E08FE4E}"/>
              </a:ext>
            </a:extLst>
          </p:cNvPr>
          <p:cNvSpPr/>
          <p:nvPr/>
        </p:nvSpPr>
        <p:spPr>
          <a:xfrm>
            <a:off x="146229" y="167112"/>
            <a:ext cx="13164960" cy="553998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lvl="0"/>
            <a:r>
              <a:rPr lang="en-US" sz="30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YIELDON </a:t>
            </a:r>
            <a:r>
              <a:rPr lang="de-DE" sz="30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|</a:t>
            </a:r>
            <a:endParaRPr lang="it-IT" sz="1000" dirty="0">
              <a:ln w="19050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27007ED-C112-496F-BE87-28EAD823C2C6}"/>
              </a:ext>
            </a:extLst>
          </p:cNvPr>
          <p:cNvSpPr txBox="1"/>
          <p:nvPr/>
        </p:nvSpPr>
        <p:spPr>
          <a:xfrm>
            <a:off x="384876" y="3646371"/>
            <a:ext cx="3831397" cy="448713"/>
          </a:xfrm>
          <a:prstGeom prst="rect">
            <a:avLst/>
          </a:prstGeom>
          <a:solidFill>
            <a:srgbClr val="A9C78F"/>
          </a:solidFill>
        </p:spPr>
        <p:txBody>
          <a:bodyPr wrap="none" lIns="91434" tIns="45717" rIns="91434" bIns="45717" rtlCol="0">
            <a:spAutoFit/>
          </a:bodyPr>
          <a:lstStyle/>
          <a:p>
            <a:r>
              <a:rPr lang="it-IT" sz="2300" dirty="0">
                <a:latin typeface="Arial" panose="020B0604020202020204" pitchFamily="34" charset="0"/>
                <a:cs typeface="Arial" panose="020B0604020202020204" pitchFamily="34" charset="0"/>
              </a:rPr>
              <a:t>NIR Image (Nível de água)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326C6CDA-8655-484C-8B81-FB2C5E36A446}"/>
              </a:ext>
            </a:extLst>
          </p:cNvPr>
          <p:cNvSpPr/>
          <p:nvPr/>
        </p:nvSpPr>
        <p:spPr>
          <a:xfrm>
            <a:off x="2345864" y="164043"/>
            <a:ext cx="11241183" cy="397802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Avaliação de Eficácia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Stay-green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em trigo usando medidas de refletância espectral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6C4851F-2B63-46AE-A796-9E42E6B59E32}"/>
              </a:ext>
            </a:extLst>
          </p:cNvPr>
          <p:cNvSpPr txBox="1"/>
          <p:nvPr/>
        </p:nvSpPr>
        <p:spPr>
          <a:xfrm>
            <a:off x="6673408" y="638604"/>
            <a:ext cx="869072" cy="446270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it-IT" sz="2300" dirty="0"/>
              <a:t>0 DAT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00EEAD4-706C-499D-9A56-0DFB547BBC67}"/>
              </a:ext>
            </a:extLst>
          </p:cNvPr>
          <p:cNvSpPr txBox="1"/>
          <p:nvPr/>
        </p:nvSpPr>
        <p:spPr>
          <a:xfrm>
            <a:off x="9090840" y="638604"/>
            <a:ext cx="1018152" cy="446270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it-IT" sz="2300" dirty="0"/>
              <a:t>20 DAT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7D5F445-6D6D-4CB5-A587-F28C63F1F1F2}"/>
              </a:ext>
            </a:extLst>
          </p:cNvPr>
          <p:cNvSpPr txBox="1"/>
          <p:nvPr/>
        </p:nvSpPr>
        <p:spPr>
          <a:xfrm>
            <a:off x="11508272" y="638604"/>
            <a:ext cx="1018152" cy="446270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it-IT" sz="2300" dirty="0"/>
              <a:t>50 DAT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19E9C1B-F0BD-410E-B252-D602FB5DA282}"/>
              </a:ext>
            </a:extLst>
          </p:cNvPr>
          <p:cNvSpPr txBox="1"/>
          <p:nvPr/>
        </p:nvSpPr>
        <p:spPr>
          <a:xfrm>
            <a:off x="215974" y="4256042"/>
            <a:ext cx="4860118" cy="121238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Plantas tratadas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tecidos mais escuros 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MAIS ÁGUA NA PLANTA</a:t>
            </a:r>
          </a:p>
        </p:txBody>
      </p:sp>
      <p:grpSp>
        <p:nvGrpSpPr>
          <p:cNvPr id="17" name="Gruppo 19"/>
          <p:cNvGrpSpPr/>
          <p:nvPr/>
        </p:nvGrpSpPr>
        <p:grpSpPr>
          <a:xfrm>
            <a:off x="941959" y="1025568"/>
            <a:ext cx="2717229" cy="1351844"/>
            <a:chOff x="3993326" y="1700809"/>
            <a:chExt cx="5294318" cy="2639180"/>
          </a:xfrm>
        </p:grpSpPr>
        <p:pic>
          <p:nvPicPr>
            <p:cNvPr id="19" name="Picture 2" descr="http://www.phenodays.com/typo3temp/pics/Phenodays-2016-_5fc31c94fa.jpg"/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000" b="30031"/>
            <a:stretch/>
          </p:blipFill>
          <p:spPr bwMode="auto">
            <a:xfrm>
              <a:off x="4006974" y="1700809"/>
              <a:ext cx="5280670" cy="2639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ttangolo 2"/>
            <p:cNvSpPr/>
            <p:nvPr/>
          </p:nvSpPr>
          <p:spPr>
            <a:xfrm>
              <a:off x="3993326" y="1728105"/>
              <a:ext cx="864096" cy="11521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10797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árvore, ao ar livre, planta&#10;&#10;Descrição gerada com muito alta confiança">
            <a:extLst>
              <a:ext uri="{FF2B5EF4-FFF2-40B4-BE49-F238E27FC236}">
                <a16:creationId xmlns:a16="http://schemas.microsoft.com/office/drawing/2014/main" id="{574946E7-A23E-4B92-AFF1-71C74417C7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96" y="1478569"/>
            <a:ext cx="6573362" cy="4930215"/>
          </a:xfrm>
          <a:prstGeom prst="rect">
            <a:avLst/>
          </a:prstGeom>
        </p:spPr>
      </p:pic>
      <p:pic>
        <p:nvPicPr>
          <p:cNvPr id="3" name="Imagem 2" descr="Uma imagem contendo árvore, ao ar livre, grama, planta&#10;&#10;Descrição gerada com muito alta confiança">
            <a:extLst>
              <a:ext uri="{FF2B5EF4-FFF2-40B4-BE49-F238E27FC236}">
                <a16:creationId xmlns:a16="http://schemas.microsoft.com/office/drawing/2014/main" id="{37045A62-C1B0-4393-8B62-2034F39AFA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840" y="1478569"/>
            <a:ext cx="6573361" cy="493021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89D9F16-2384-45A2-91D4-BE729A491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1759" y="288759"/>
            <a:ext cx="2898228" cy="94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36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04" t="26253" r="2745" b="18090"/>
          <a:stretch/>
        </p:blipFill>
        <p:spPr>
          <a:xfrm>
            <a:off x="1718835" y="2109764"/>
            <a:ext cx="11344375" cy="4208668"/>
          </a:xfrm>
          <a:prstGeom prst="rect">
            <a:avLst/>
          </a:prstGeom>
        </p:spPr>
      </p:pic>
      <p:pic>
        <p:nvPicPr>
          <p:cNvPr id="3" name="Picture 2" descr="Risultati immagini per seed treatment soybean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004" y="5528419"/>
            <a:ext cx="1256206" cy="74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radifar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003" y="2907929"/>
            <a:ext cx="3245736" cy="734914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426534" y="1275435"/>
            <a:ext cx="11763094" cy="748145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r>
              <a:rPr lang="pt-B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1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 </a:t>
            </a:r>
            <a:r>
              <a:rPr lang="pt-BR" dirty="0"/>
              <a:t>germinação e emergência, formação de órgão de absorção de água, nutrientes (raiz) e início da atividade fotossintética (folha);</a:t>
            </a:r>
          </a:p>
        </p:txBody>
      </p:sp>
      <p:sp>
        <p:nvSpPr>
          <p:cNvPr id="7" name="CasellaDiTesto 15"/>
          <p:cNvSpPr txBox="1"/>
          <p:nvPr/>
        </p:nvSpPr>
        <p:spPr>
          <a:xfrm>
            <a:off x="427075" y="215884"/>
            <a:ext cx="11785238" cy="667505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>
              <a:lnSpc>
                <a:spcPts val="4411"/>
              </a:lnSpc>
            </a:pPr>
            <a:r>
              <a:rPr lang="it-IT" sz="3100" dirty="0">
                <a:solidFill>
                  <a:schemeClr val="tx1">
                    <a:lumMod val="50000"/>
                    <a:lumOff val="50000"/>
                  </a:schemeClr>
                </a:solidFill>
                <a:latin typeface="DIN Alternate Bold"/>
              </a:rPr>
              <a:t>Maximização fisiológica das principais fases das culturas</a:t>
            </a:r>
            <a:endParaRPr lang="it-IT" sz="3100" dirty="0">
              <a:solidFill>
                <a:schemeClr val="tx1">
                  <a:lumMod val="50000"/>
                  <a:lumOff val="50000"/>
                </a:schemeClr>
              </a:solidFill>
              <a:latin typeface="DIN-Light"/>
            </a:endParaRPr>
          </a:p>
        </p:txBody>
      </p:sp>
    </p:spTree>
    <p:extLst>
      <p:ext uri="{BB962C8B-B14F-4D97-AF65-F5344CB8AC3E}">
        <p14:creationId xmlns:p14="http://schemas.microsoft.com/office/powerpoint/2010/main" val="50200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38334174-A982-4FD9-B817-9005957B5E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2578" y="208028"/>
            <a:ext cx="1624548" cy="532201"/>
          </a:xfrm>
          <a:prstGeom prst="rect">
            <a:avLst/>
          </a:prstGeom>
        </p:spPr>
      </p:pic>
      <p:pic>
        <p:nvPicPr>
          <p:cNvPr id="5" name="Imagem 4" descr="Uma imagem contendo planta, ao ar livre, chão, árvore&#10;&#10;Descrição gerada com muito alta confiança">
            <a:extLst>
              <a:ext uri="{FF2B5EF4-FFF2-40B4-BE49-F238E27FC236}">
                <a16:creationId xmlns:a16="http://schemas.microsoft.com/office/drawing/2014/main" id="{B3FAD1A4-6415-4121-96EC-0327F1B0C7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652" b="5324"/>
          <a:stretch/>
        </p:blipFill>
        <p:spPr>
          <a:xfrm flipH="1">
            <a:off x="369813" y="740228"/>
            <a:ext cx="12498917" cy="623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545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lanta, cacto, ao ar livre&#10;&#10;Descrição gerada com muito alta confiança">
            <a:extLst>
              <a:ext uri="{FF2B5EF4-FFF2-40B4-BE49-F238E27FC236}">
                <a16:creationId xmlns:a16="http://schemas.microsoft.com/office/drawing/2014/main" id="{ACA67D21-C0D4-4C3B-92D7-10339213F9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238" r="1615" b="12715"/>
          <a:stretch/>
        </p:blipFill>
        <p:spPr>
          <a:xfrm flipH="1">
            <a:off x="370211" y="989087"/>
            <a:ext cx="12863324" cy="564150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8334174-A982-4FD9-B817-9005957B5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4372" y="136358"/>
            <a:ext cx="2570512" cy="84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269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grama, ao ar livre, céu, campo&#10;&#10;Descrição gerada com muito alta confiança">
            <a:extLst>
              <a:ext uri="{FF2B5EF4-FFF2-40B4-BE49-F238E27FC236}">
                <a16:creationId xmlns:a16="http://schemas.microsoft.com/office/drawing/2014/main" id="{2DB901C6-F8FD-47A8-906D-A44C74AF17E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1080" y="1557979"/>
            <a:ext cx="6352454" cy="4764529"/>
          </a:xfrm>
          <a:prstGeom prst="rect">
            <a:avLst/>
          </a:prstGeom>
        </p:spPr>
      </p:pic>
      <p:pic>
        <p:nvPicPr>
          <p:cNvPr id="9" name="Imagem 8" descr="Uma imagem contendo grama, céu, ao ar livre, campo&#10;&#10;Descrição gerada com muito alta confiança">
            <a:extLst>
              <a:ext uri="{FF2B5EF4-FFF2-40B4-BE49-F238E27FC236}">
                <a16:creationId xmlns:a16="http://schemas.microsoft.com/office/drawing/2014/main" id="{92AEB489-909E-4944-9AC1-87BD6C0D9C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6"/>
          <a:stretch/>
        </p:blipFill>
        <p:spPr>
          <a:xfrm>
            <a:off x="93951" y="1557979"/>
            <a:ext cx="6481194" cy="476452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89D9F16-2384-45A2-91D4-BE729A491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5790" y="525663"/>
            <a:ext cx="2655682" cy="8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876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38334174-A982-4FD9-B817-9005957B5E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166" y="180154"/>
            <a:ext cx="1624548" cy="532201"/>
          </a:xfrm>
          <a:prstGeom prst="rect">
            <a:avLst/>
          </a:prstGeom>
        </p:spPr>
      </p:pic>
      <p:pic>
        <p:nvPicPr>
          <p:cNvPr id="5" name="Imagem 4" descr="Uma imagem contendo interior&#10;&#10;Descrição gerada com alta confiança">
            <a:extLst>
              <a:ext uri="{FF2B5EF4-FFF2-40B4-BE49-F238E27FC236}">
                <a16:creationId xmlns:a16="http://schemas.microsoft.com/office/drawing/2014/main" id="{AACF0C77-FD2E-47C7-91B2-690B619F05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96" t="32496" r="3855" b="7639"/>
          <a:stretch/>
        </p:blipFill>
        <p:spPr>
          <a:xfrm>
            <a:off x="245451" y="712355"/>
            <a:ext cx="12511651" cy="599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365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tangolo 20"/>
          <p:cNvSpPr/>
          <p:nvPr/>
        </p:nvSpPr>
        <p:spPr>
          <a:xfrm>
            <a:off x="0" y="685800"/>
            <a:ext cx="13444538" cy="634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831" tIns="50415" rIns="100831" bIns="50415" rtlCol="0" anchor="ctr"/>
          <a:lstStyle/>
          <a:p>
            <a:pPr algn="ctr" defTabSz="520663"/>
            <a:r>
              <a:rPr lang="it-IT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914255" y="138344"/>
            <a:ext cx="8934105" cy="610937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defTabSz="520663">
              <a:lnSpc>
                <a:spcPts val="3999"/>
              </a:lnSpc>
            </a:pP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DIN Alternate Bold"/>
                <a:cs typeface="DIN-Light"/>
              </a:rPr>
              <a:t>NEXT GENERATION SEQUENCING</a:t>
            </a:r>
            <a:endParaRPr lang="it-IT" sz="2000" b="1" dirty="0">
              <a:solidFill>
                <a:prstClr val="black">
                  <a:lumMod val="50000"/>
                  <a:lumOff val="50000"/>
                </a:prstClr>
              </a:solidFill>
              <a:latin typeface="DIN-Light"/>
              <a:cs typeface="DIN-Light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1968568" y="4500076"/>
            <a:ext cx="5007939" cy="1486683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defTabSz="520663"/>
            <a:r>
              <a:rPr lang="pt-BR" sz="1800" b="1" dirty="0" err="1">
                <a:solidFill>
                  <a:srgbClr val="083D31"/>
                </a:solidFill>
                <a:latin typeface="DIN-Light"/>
              </a:rPr>
              <a:t>YieldOn</a:t>
            </a:r>
            <a:r>
              <a:rPr lang="pt-BR" sz="1800" b="1" dirty="0">
                <a:solidFill>
                  <a:srgbClr val="083D31"/>
                </a:solidFill>
                <a:latin typeface="DIN-Light"/>
              </a:rPr>
              <a:t> aumenta o conteúdo de ácidos graxos</a:t>
            </a:r>
            <a:r>
              <a:rPr lang="pt-BR" sz="1800" dirty="0">
                <a:solidFill>
                  <a:srgbClr val="083D31"/>
                </a:solidFill>
                <a:latin typeface="DIN-Light"/>
              </a:rPr>
              <a:t>, cuja biossíntese é considerada um valor fundamental em alimentos e aplicações industriais (</a:t>
            </a:r>
            <a:r>
              <a:rPr lang="pt-BR" sz="1800" dirty="0" err="1">
                <a:solidFill>
                  <a:srgbClr val="083D31"/>
                </a:solidFill>
                <a:latin typeface="DIN-Light"/>
              </a:rPr>
              <a:t>Nquyen</a:t>
            </a:r>
            <a:r>
              <a:rPr lang="pt-BR" sz="1800" dirty="0">
                <a:solidFill>
                  <a:srgbClr val="083D31"/>
                </a:solidFill>
                <a:latin typeface="DIN-Light"/>
              </a:rPr>
              <a:t> et al., 2016)</a:t>
            </a:r>
          </a:p>
          <a:p>
            <a:pPr defTabSz="520663"/>
            <a:endParaRPr lang="it-IT" sz="1800" dirty="0">
              <a:solidFill>
                <a:srgbClr val="083D31"/>
              </a:solidFill>
              <a:latin typeface="DIN-Light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1954701" y="905448"/>
            <a:ext cx="8832597" cy="641963"/>
          </a:xfrm>
          <a:prstGeom prst="rect">
            <a:avLst/>
          </a:prstGeom>
        </p:spPr>
        <p:txBody>
          <a:bodyPr wrap="none" lIns="100831" tIns="50415" rIns="100831" bIns="50415">
            <a:spAutoFit/>
          </a:bodyPr>
          <a:lstStyle/>
          <a:p>
            <a:pPr defTabSz="520663">
              <a:lnSpc>
                <a:spcPct val="90000"/>
              </a:lnSpc>
            </a:pPr>
            <a:r>
              <a:rPr lang="en-US" sz="1800" dirty="0">
                <a:solidFill>
                  <a:prstClr val="black">
                    <a:lumMod val="50000"/>
                    <a:lumOff val="50000"/>
                  </a:prstClr>
                </a:solidFill>
                <a:latin typeface="DIN Alternate Bold"/>
                <a:cs typeface="DIN Alternate Bold"/>
              </a:rPr>
              <a:t>MODO DE AÇÃO:</a:t>
            </a:r>
            <a:endParaRPr lang="it-IT" sz="1800" b="1" dirty="0">
              <a:solidFill>
                <a:prstClr val="black">
                  <a:lumMod val="50000"/>
                  <a:lumOff val="50000"/>
                </a:prstClr>
              </a:solidFill>
              <a:latin typeface="DIN-Light"/>
              <a:cs typeface="DIN Alternate Bold"/>
            </a:endParaRPr>
          </a:p>
          <a:p>
            <a:pPr defTabSz="520663">
              <a:lnSpc>
                <a:spcPct val="90000"/>
              </a:lnSpc>
            </a:pPr>
            <a:r>
              <a:rPr lang="en-US" sz="1800" dirty="0">
                <a:solidFill>
                  <a:srgbClr val="163D28"/>
                </a:solidFill>
                <a:latin typeface="DIN-Light"/>
                <a:cs typeface="DIN-Light"/>
              </a:rPr>
              <a:t>3-</a:t>
            </a:r>
            <a:r>
              <a:rPr lang="en-US" b="1" dirty="0">
                <a:solidFill>
                  <a:srgbClr val="163D28"/>
                </a:solidFill>
                <a:latin typeface="DIN-Light"/>
                <a:ea typeface="ＭＳ Ｐゴシック" charset="0"/>
                <a:cs typeface="DIN-Light"/>
              </a:rPr>
              <a:t> BIOSSÍNTESE E TRANSPORTE DE LIPÍDEOS </a:t>
            </a:r>
            <a:r>
              <a:rPr lang="en-US" dirty="0">
                <a:solidFill>
                  <a:srgbClr val="163D28"/>
                </a:solidFill>
                <a:latin typeface="DIN-Light"/>
                <a:ea typeface="ＭＳ Ｐゴシック" charset="0"/>
                <a:cs typeface="DIN-Light"/>
              </a:rPr>
              <a:t>(</a:t>
            </a:r>
            <a:r>
              <a:rPr lang="en-US" dirty="0" err="1">
                <a:solidFill>
                  <a:srgbClr val="163D28"/>
                </a:solidFill>
                <a:latin typeface="DIN-Light"/>
                <a:ea typeface="ＭＳ Ｐゴシック" charset="0"/>
                <a:cs typeface="DIN-Light"/>
              </a:rPr>
              <a:t>observado</a:t>
            </a:r>
            <a:r>
              <a:rPr lang="en-US" dirty="0">
                <a:solidFill>
                  <a:srgbClr val="163D28"/>
                </a:solidFill>
                <a:latin typeface="DIN-Light"/>
                <a:ea typeface="ＭＳ Ｐゴシック" charset="0"/>
                <a:cs typeface="DIN-Light"/>
              </a:rPr>
              <a:t> </a:t>
            </a:r>
            <a:r>
              <a:rPr lang="en-US" dirty="0" err="1">
                <a:solidFill>
                  <a:srgbClr val="163D28"/>
                </a:solidFill>
                <a:latin typeface="DIN-Light"/>
                <a:ea typeface="ＭＳ Ｐゴシック" charset="0"/>
                <a:cs typeface="DIN-Light"/>
              </a:rPr>
              <a:t>em</a:t>
            </a:r>
            <a:r>
              <a:rPr lang="en-US" dirty="0">
                <a:solidFill>
                  <a:srgbClr val="163D28"/>
                </a:solidFill>
                <a:latin typeface="DIN-Light"/>
                <a:ea typeface="ＭＳ Ｐゴシック" charset="0"/>
                <a:cs typeface="DIN-Light"/>
              </a:rPr>
              <a:t> </a:t>
            </a:r>
            <a:r>
              <a:rPr lang="en-US" dirty="0" err="1">
                <a:solidFill>
                  <a:srgbClr val="163D28"/>
                </a:solidFill>
                <a:latin typeface="DIN-Light"/>
                <a:ea typeface="ＭＳ Ｐゴシック" charset="0"/>
                <a:cs typeface="DIN-Light"/>
              </a:rPr>
              <a:t>Soja</a:t>
            </a:r>
            <a:r>
              <a:rPr lang="en-US" dirty="0">
                <a:solidFill>
                  <a:srgbClr val="163D28"/>
                </a:solidFill>
                <a:latin typeface="DIN-Light"/>
                <a:ea typeface="ＭＳ Ｐゴシック" charset="0"/>
                <a:cs typeface="DIN-Light"/>
              </a:rPr>
              <a:t>)</a:t>
            </a:r>
            <a:endParaRPr lang="en-US" sz="1800" dirty="0">
              <a:solidFill>
                <a:srgbClr val="163D28"/>
              </a:solidFill>
              <a:latin typeface="DIN-Light"/>
              <a:cs typeface="DIN-Light"/>
            </a:endParaRP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662" y="-58649"/>
            <a:ext cx="3367608" cy="1278014"/>
          </a:xfrm>
          <a:prstGeom prst="rect">
            <a:avLst/>
          </a:prstGeom>
        </p:spPr>
      </p:pic>
      <p:pic>
        <p:nvPicPr>
          <p:cNvPr id="14" name="Immagine 13" descr="infografica3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5020" y="135555"/>
            <a:ext cx="968420" cy="968456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840" t="73598" r="26517" b="20006"/>
          <a:stretch/>
        </p:blipFill>
        <p:spPr>
          <a:xfrm>
            <a:off x="8540062" y="378686"/>
            <a:ext cx="440588" cy="164294"/>
          </a:xfrm>
          <a:prstGeom prst="rect">
            <a:avLst/>
          </a:prstGeom>
        </p:spPr>
      </p:pic>
      <p:sp>
        <p:nvSpPr>
          <p:cNvPr id="22" name="Rettangolo 21"/>
          <p:cNvSpPr/>
          <p:nvPr/>
        </p:nvSpPr>
        <p:spPr>
          <a:xfrm flipV="1">
            <a:off x="0" y="6692873"/>
            <a:ext cx="13444538" cy="692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831" tIns="50415" rIns="100831" bIns="50415" rtlCol="0" anchor="ctr"/>
          <a:lstStyle/>
          <a:p>
            <a:pPr algn="ctr" defTabSz="520663"/>
            <a:r>
              <a:rPr lang="it-IT" dirty="0">
                <a:solidFill>
                  <a:prstClr val="white"/>
                </a:solidFill>
              </a:rPr>
              <a:t> </a:t>
            </a:r>
          </a:p>
        </p:txBody>
      </p:sp>
      <p:graphicFrame>
        <p:nvGraphicFramePr>
          <p:cNvPr id="13" name="Tabella 14">
            <a:extLst>
              <a:ext uri="{FF2B5EF4-FFF2-40B4-BE49-F238E27FC236}">
                <a16:creationId xmlns:a16="http://schemas.microsoft.com/office/drawing/2014/main" id="{7909196F-9FB9-43F1-9FE1-34D5B56A8C8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35587" y="1732368"/>
          <a:ext cx="10373366" cy="2026097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2987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86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774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63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22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7224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it-IT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DIN-Medium"/>
                          <a:cs typeface="DIN-Medium"/>
                        </a:rPr>
                        <a:t>MODO</a:t>
                      </a:r>
                      <a:r>
                        <a:rPr lang="it-IT" sz="13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DIN-Medium"/>
                          <a:cs typeface="DIN-Medium"/>
                        </a:rPr>
                        <a:t> DE</a:t>
                      </a:r>
                      <a:r>
                        <a:rPr lang="it-IT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DIN-Medium"/>
                          <a:cs typeface="DIN-Medium"/>
                        </a:rPr>
                        <a:t> AÇÃO</a:t>
                      </a:r>
                    </a:p>
                  </a:txBody>
                  <a:tcPr marL="6632" marR="6632" marT="6632" marB="0" anchor="ctr">
                    <a:solidFill>
                      <a:srgbClr val="083D3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it-IT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DIN-Medium"/>
                          <a:cs typeface="DIN-Medium"/>
                        </a:rPr>
                        <a:t> GENE</a:t>
                      </a:r>
                      <a:r>
                        <a:rPr lang="it-IT" sz="13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DIN-Medium"/>
                          <a:cs typeface="DIN-Medium"/>
                        </a:rPr>
                        <a:t> RELACIONADO</a:t>
                      </a:r>
                      <a:endParaRPr lang="it-IT" sz="1300" b="0" i="0" u="none" strike="noStrike" dirty="0">
                        <a:solidFill>
                          <a:schemeClr val="bg1"/>
                        </a:solidFill>
                        <a:effectLst/>
                        <a:latin typeface="DIN-Medium"/>
                        <a:cs typeface="DIN-Medium"/>
                      </a:endParaRPr>
                    </a:p>
                  </a:txBody>
                  <a:tcPr marL="6632" marR="6632" marT="6632" marB="0" anchor="ctr">
                    <a:solidFill>
                      <a:srgbClr val="083D3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it-IT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DIN-Medium"/>
                          <a:cs typeface="DIN-Medium"/>
                        </a:rPr>
                        <a:t>ATIVIDADE</a:t>
                      </a:r>
                    </a:p>
                  </a:txBody>
                  <a:tcPr marL="6632" marR="6632" marT="6632" marB="0" anchor="ctr">
                    <a:solidFill>
                      <a:srgbClr val="083D3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it-IT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DIN-Medium"/>
                          <a:cs typeface="DIN-Medium"/>
                        </a:rPr>
                        <a:t>SUPRA</a:t>
                      </a:r>
                    </a:p>
                  </a:txBody>
                  <a:tcPr marL="6632" marR="6632" marT="6632" marB="0" anchor="ctr">
                    <a:solidFill>
                      <a:srgbClr val="083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DIN-Medium"/>
                          <a:cs typeface="DIN-Medium"/>
                        </a:rPr>
                        <a:t>REFERENCIAS</a:t>
                      </a:r>
                    </a:p>
                  </a:txBody>
                  <a:tcPr marL="6632" marR="6632" marT="6632" marB="0" anchor="ctr">
                    <a:solidFill>
                      <a:srgbClr val="083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385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300" b="0" i="0" dirty="0">
                          <a:solidFill>
                            <a:srgbClr val="083D31"/>
                          </a:solidFill>
                          <a:latin typeface="DIN-Bold"/>
                          <a:cs typeface="DIN-Bold"/>
                        </a:rPr>
                        <a:t>3. </a:t>
                      </a:r>
                      <a:r>
                        <a:rPr lang="en-US" sz="1300" b="1" dirty="0">
                          <a:solidFill>
                            <a:srgbClr val="163D28"/>
                          </a:solidFill>
                          <a:latin typeface="DIN-Light"/>
                          <a:cs typeface="DIN-Light"/>
                        </a:rPr>
                        <a:t>BIOSSÍNTESE E TRANSPORTE DE LIPÍDEOS </a:t>
                      </a:r>
                      <a:endParaRPr lang="en-US" sz="1300" b="0" i="0" dirty="0">
                        <a:solidFill>
                          <a:srgbClr val="083D31"/>
                        </a:solidFill>
                        <a:latin typeface="DIN-Bold"/>
                        <a:cs typeface="DIN-Bold"/>
                      </a:endParaRPr>
                    </a:p>
                  </a:txBody>
                  <a:tcPr marL="6632" marR="6632" marT="6632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it-IT" sz="1300" b="0" i="0" u="none" strike="noStrike" dirty="0" err="1">
                          <a:solidFill>
                            <a:srgbClr val="083D31"/>
                          </a:solidFill>
                          <a:effectLst/>
                          <a:latin typeface="DIN-Bold"/>
                          <a:cs typeface="DIN-Bold"/>
                        </a:rPr>
                        <a:t>trigalactosyldiacylglycerol</a:t>
                      </a:r>
                      <a:r>
                        <a:rPr lang="it-IT" sz="1300" b="0" i="0" u="none" strike="noStrike" dirty="0">
                          <a:solidFill>
                            <a:srgbClr val="083D31"/>
                          </a:solidFill>
                          <a:effectLst/>
                          <a:latin typeface="DIN-Bold"/>
                          <a:cs typeface="DIN-Bold"/>
                        </a:rPr>
                        <a:t> protein</a:t>
                      </a:r>
                    </a:p>
                  </a:txBody>
                  <a:tcPr marL="6632" marR="6632" marT="6632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pt-BR" sz="1300" b="0" i="0" u="none" strike="noStrike" dirty="0">
                          <a:solidFill>
                            <a:srgbClr val="083D31"/>
                          </a:solidFill>
                          <a:effectLst/>
                          <a:latin typeface="DIN-Bold"/>
                          <a:cs typeface="DIN-Bold"/>
                        </a:rPr>
                        <a:t>transporte de lipídios na membrana do cloroplasto; fotossíntese</a:t>
                      </a:r>
                      <a:endParaRPr lang="en-US" sz="1300" b="0" i="0" u="none" strike="noStrike" dirty="0">
                        <a:solidFill>
                          <a:srgbClr val="083D31"/>
                        </a:solidFill>
                        <a:effectLst/>
                        <a:latin typeface="DIN-Bold"/>
                        <a:cs typeface="DIN-Bold"/>
                      </a:endParaRPr>
                    </a:p>
                  </a:txBody>
                  <a:tcPr marL="6632" marR="6632" marT="6632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it-IT" sz="1300" b="0" i="0" u="none" strike="noStrike" dirty="0">
                          <a:solidFill>
                            <a:srgbClr val="083D31"/>
                          </a:solidFill>
                          <a:effectLst/>
                          <a:latin typeface="DIN-Bold"/>
                          <a:cs typeface="DIN-Bold"/>
                        </a:rPr>
                        <a:t>6</a:t>
                      </a:r>
                    </a:p>
                  </a:txBody>
                  <a:tcPr marL="6632" marR="6632" marT="6632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300" b="0" i="0" u="none" strike="noStrike" dirty="0" err="1">
                          <a:solidFill>
                            <a:srgbClr val="083D31"/>
                          </a:solidFill>
                          <a:effectLst/>
                          <a:latin typeface="DIN-Bold"/>
                          <a:cs typeface="DIN-Bold"/>
                        </a:rPr>
                        <a:t>Nquyen</a:t>
                      </a:r>
                      <a:r>
                        <a:rPr lang="it-IT" sz="1300" b="0" i="0" u="none" strike="noStrike" dirty="0">
                          <a:solidFill>
                            <a:srgbClr val="083D31"/>
                          </a:solidFill>
                          <a:effectLst/>
                          <a:latin typeface="DIN-Bold"/>
                          <a:cs typeface="DIN-Bold"/>
                        </a:rPr>
                        <a:t> et al., 2016;</a:t>
                      </a:r>
                    </a:p>
                    <a:p>
                      <a:pPr algn="ctr" fontAlgn="ctr"/>
                      <a:r>
                        <a:rPr lang="it-IT" sz="1300" b="0" i="0" u="none" strike="noStrike" dirty="0" err="1">
                          <a:solidFill>
                            <a:srgbClr val="083D31"/>
                          </a:solidFill>
                          <a:effectLst/>
                          <a:latin typeface="DIN-Bold"/>
                          <a:cs typeface="DIN-Bold"/>
                        </a:rPr>
                        <a:t>Hurlock</a:t>
                      </a:r>
                      <a:r>
                        <a:rPr lang="it-IT" sz="1300" b="0" i="0" u="none" strike="noStrike" dirty="0">
                          <a:solidFill>
                            <a:srgbClr val="083D31"/>
                          </a:solidFill>
                          <a:effectLst/>
                          <a:latin typeface="DIN-Bold"/>
                          <a:cs typeface="DIN-Bold"/>
                        </a:rPr>
                        <a:t>, 2014</a:t>
                      </a:r>
                    </a:p>
                  </a:txBody>
                  <a:tcPr marL="6632" marR="6632" marT="6632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18" name="Picture 2" descr="Risultati immagini per soybean oil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5667" r="99167">
                        <a14:foregroundMark x1="65500" y1="43889" x2="65500" y2="4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2628" y="3429857"/>
            <a:ext cx="4466685" cy="335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2003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FA8C4256-2642-42EF-AA99-35B4A5FDA2E4}"/>
              </a:ext>
            </a:extLst>
          </p:cNvPr>
          <p:cNvGrpSpPr/>
          <p:nvPr/>
        </p:nvGrpSpPr>
        <p:grpSpPr>
          <a:xfrm>
            <a:off x="2625639" y="527536"/>
            <a:ext cx="7974583" cy="4192763"/>
            <a:chOff x="1843737" y="662145"/>
            <a:chExt cx="7231644" cy="3802002"/>
          </a:xfrm>
        </p:grpSpPr>
        <p:pic>
          <p:nvPicPr>
            <p:cNvPr id="5" name="Immagine 2">
              <a:extLst>
                <a:ext uri="{FF2B5EF4-FFF2-40B4-BE49-F238E27FC236}">
                  <a16:creationId xmlns:a16="http://schemas.microsoft.com/office/drawing/2014/main" id="{9CFC3B22-8F27-49AD-B120-9799E47893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43737" y="662145"/>
              <a:ext cx="7231644" cy="3377840"/>
            </a:xfrm>
            <a:prstGeom prst="rect">
              <a:avLst/>
            </a:prstGeom>
          </p:spPr>
        </p:pic>
        <p:pic>
          <p:nvPicPr>
            <p:cNvPr id="6" name="Immagine 2">
              <a:extLst>
                <a:ext uri="{FF2B5EF4-FFF2-40B4-BE49-F238E27FC236}">
                  <a16:creationId xmlns:a16="http://schemas.microsoft.com/office/drawing/2014/main" id="{D0319804-5246-4DA9-BDD5-055E00AFF7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43737" y="4039985"/>
              <a:ext cx="7231644" cy="424162"/>
            </a:xfrm>
            <a:prstGeom prst="rect">
              <a:avLst/>
            </a:prstGeom>
          </p:spPr>
        </p:pic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80190FF6-3A25-449D-A894-F07DF4D86CF8}"/>
              </a:ext>
            </a:extLst>
          </p:cNvPr>
          <p:cNvGrpSpPr/>
          <p:nvPr/>
        </p:nvGrpSpPr>
        <p:grpSpPr>
          <a:xfrm>
            <a:off x="2010301" y="5150553"/>
            <a:ext cx="9205260" cy="1182522"/>
            <a:chOff x="356241" y="50243"/>
            <a:chExt cx="4987381" cy="619920"/>
          </a:xfrm>
        </p:grpSpPr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id="{84167324-766C-490E-A170-C9067ECD1A90}"/>
                </a:ext>
              </a:extLst>
            </p:cNvPr>
            <p:cNvSpPr/>
            <p:nvPr/>
          </p:nvSpPr>
          <p:spPr>
            <a:xfrm>
              <a:off x="356241" y="50243"/>
              <a:ext cx="4987381" cy="619920"/>
            </a:xfrm>
            <a:prstGeom prst="roundRect">
              <a:avLst/>
            </a:prstGeom>
            <a:solidFill>
              <a:srgbClr val="23575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tângulo: Cantos Arredondados 4">
              <a:extLst>
                <a:ext uri="{FF2B5EF4-FFF2-40B4-BE49-F238E27FC236}">
                  <a16:creationId xmlns:a16="http://schemas.microsoft.com/office/drawing/2014/main" id="{44215A25-F80C-4E77-90C7-249C6C13A212}"/>
                </a:ext>
              </a:extLst>
            </p:cNvPr>
            <p:cNvSpPr txBox="1"/>
            <p:nvPr/>
          </p:nvSpPr>
          <p:spPr>
            <a:xfrm>
              <a:off x="393507" y="80505"/>
              <a:ext cx="4926857" cy="5593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8511" tIns="0" rIns="188511" bIns="0" numCol="1" spcCol="1270" anchor="ctr" anchorCtr="0">
              <a:noAutofit/>
            </a:bodyPr>
            <a:lstStyle/>
            <a:p>
              <a:pPr algn="ctr"/>
              <a:r>
                <a:rPr lang="pt-BR" sz="2600" dirty="0">
                  <a:solidFill>
                    <a:schemeClr val="bg1"/>
                  </a:solidFill>
                  <a:latin typeface="DIN 2014" panose="020B0504020202020204" pitchFamily="34" charset="0"/>
                  <a:ea typeface="DIN 2014" panose="020B0504020202020204" pitchFamily="34" charset="0"/>
                </a:rPr>
                <a:t>RESULTADOS DE PESQUISA</a:t>
              </a:r>
              <a:endParaRPr lang="pt-BR" sz="2600" i="1" dirty="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77152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D8E2E9CE-AA30-4AF9-8DDA-BCF0667599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1900825"/>
              </p:ext>
            </p:extLst>
          </p:nvPr>
        </p:nvGraphicFramePr>
        <p:xfrm>
          <a:off x="5382985" y="1950452"/>
          <a:ext cx="8061553" cy="4941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147FE5CA-314B-4512-A2E9-54622CF3C3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183732"/>
              </p:ext>
            </p:extLst>
          </p:nvPr>
        </p:nvGraphicFramePr>
        <p:xfrm>
          <a:off x="443523" y="1438765"/>
          <a:ext cx="4787777" cy="47530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9343">
                  <a:extLst>
                    <a:ext uri="{9D8B030D-6E8A-4147-A177-3AD203B41FA5}">
                      <a16:colId xmlns:a16="http://schemas.microsoft.com/office/drawing/2014/main" val="597228490"/>
                    </a:ext>
                  </a:extLst>
                </a:gridCol>
                <a:gridCol w="1053431">
                  <a:extLst>
                    <a:ext uri="{9D8B030D-6E8A-4147-A177-3AD203B41FA5}">
                      <a16:colId xmlns:a16="http://schemas.microsoft.com/office/drawing/2014/main" val="629593542"/>
                    </a:ext>
                  </a:extLst>
                </a:gridCol>
                <a:gridCol w="586173">
                  <a:extLst>
                    <a:ext uri="{9D8B030D-6E8A-4147-A177-3AD203B41FA5}">
                      <a16:colId xmlns:a16="http://schemas.microsoft.com/office/drawing/2014/main" val="2983408616"/>
                    </a:ext>
                  </a:extLst>
                </a:gridCol>
                <a:gridCol w="998187">
                  <a:extLst>
                    <a:ext uri="{9D8B030D-6E8A-4147-A177-3AD203B41FA5}">
                      <a16:colId xmlns:a16="http://schemas.microsoft.com/office/drawing/2014/main" val="1316439723"/>
                    </a:ext>
                  </a:extLst>
                </a:gridCol>
                <a:gridCol w="1490643">
                  <a:extLst>
                    <a:ext uri="{9D8B030D-6E8A-4147-A177-3AD203B41FA5}">
                      <a16:colId xmlns:a16="http://schemas.microsoft.com/office/drawing/2014/main" val="3845188599"/>
                    </a:ext>
                  </a:extLst>
                </a:gridCol>
              </a:tblGrid>
              <a:tr h="630218">
                <a:tc gridSpan="2">
                  <a:txBody>
                    <a:bodyPr/>
                    <a:lstStyle/>
                    <a:p>
                      <a:pPr algn="ctr"/>
                      <a:r>
                        <a:rPr lang="pt-BR" sz="2300" b="1" dirty="0"/>
                        <a:t>Cultura</a:t>
                      </a:r>
                    </a:p>
                  </a:txBody>
                  <a:tcPr marL="100834" marR="100834" marT="50419" marB="50419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t-BR" sz="2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Soja</a:t>
                      </a:r>
                      <a:endParaRPr lang="pt-BR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100834" marR="100834" marT="50419" marB="50419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1241025"/>
                  </a:ext>
                </a:extLst>
              </a:tr>
              <a:tr h="593551">
                <a:tc gridSpan="2">
                  <a:txBody>
                    <a:bodyPr/>
                    <a:lstStyle/>
                    <a:p>
                      <a:pPr algn="ctr"/>
                      <a:r>
                        <a:rPr lang="pt-BR" sz="2300" b="1" dirty="0"/>
                        <a:t>Variedade</a:t>
                      </a:r>
                    </a:p>
                  </a:txBody>
                  <a:tcPr marL="100834" marR="100834" marT="50419" marB="50419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pt-BR" sz="220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NA 5909 RR</a:t>
                      </a:r>
                    </a:p>
                  </a:txBody>
                  <a:tcPr marL="100834" marR="100834" marT="50419" marB="50419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8012927"/>
                  </a:ext>
                </a:extLst>
              </a:tr>
              <a:tr h="672253">
                <a:tc gridSpan="2">
                  <a:txBody>
                    <a:bodyPr/>
                    <a:lstStyle/>
                    <a:p>
                      <a:pPr algn="ctr"/>
                      <a:r>
                        <a:rPr lang="pt-BR" sz="2300" b="1" dirty="0"/>
                        <a:t>Instituição</a:t>
                      </a:r>
                    </a:p>
                  </a:txBody>
                  <a:tcPr marL="100834" marR="100834" marT="50419" marB="50419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t-BR" sz="220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CABEDA Consultoria</a:t>
                      </a:r>
                    </a:p>
                    <a:p>
                      <a:pPr algn="ctr"/>
                      <a:r>
                        <a:rPr lang="pt-BR" sz="150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Agua Santa / RS</a:t>
                      </a:r>
                    </a:p>
                  </a:txBody>
                  <a:tcPr marL="100834" marR="100834" marT="50419" marB="50419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653051"/>
                  </a:ext>
                </a:extLst>
              </a:tr>
              <a:tr h="336127">
                <a:tc>
                  <a:txBody>
                    <a:bodyPr/>
                    <a:lstStyle/>
                    <a:p>
                      <a:pPr algn="ctr"/>
                      <a:r>
                        <a:rPr lang="pt-BR" sz="1500" b="0" dirty="0"/>
                        <a:t>T </a:t>
                      </a:r>
                      <a:r>
                        <a:rPr lang="pt-BR" sz="1500" b="0" dirty="0" err="1"/>
                        <a:t>abs</a:t>
                      </a:r>
                      <a:endParaRPr lang="pt-BR" sz="2300" b="0" dirty="0"/>
                    </a:p>
                  </a:txBody>
                  <a:tcPr marL="100834" marR="100834" marT="50419" marB="50419"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pt-BR" sz="1500" b="0" dirty="0"/>
                        <a:t>Test. absoluta</a:t>
                      </a:r>
                      <a:endParaRPr lang="pt-BR" sz="2300" b="0" dirty="0"/>
                    </a:p>
                  </a:txBody>
                  <a:tcPr marL="100834" marR="100834" marT="50419" marB="50419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pt-BR" sz="1600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1500" b="0" dirty="0"/>
                        <a:t>Não tratada</a:t>
                      </a:r>
                      <a:endParaRPr lang="pt-BR" sz="2300" b="0" dirty="0"/>
                    </a:p>
                  </a:txBody>
                  <a:tcPr marL="100834" marR="100834" marT="50419" marB="50419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475473"/>
                  </a:ext>
                </a:extLst>
              </a:tr>
              <a:tr h="336127">
                <a:tc>
                  <a:txBody>
                    <a:bodyPr/>
                    <a:lstStyle/>
                    <a:p>
                      <a:pPr algn="ctr"/>
                      <a:r>
                        <a:rPr lang="pt-BR" sz="1500" b="0" dirty="0"/>
                        <a:t>T 1</a:t>
                      </a:r>
                      <a:endParaRPr lang="pt-BR" sz="2300" b="0" dirty="0"/>
                    </a:p>
                  </a:txBody>
                  <a:tcPr marL="100834" marR="100834" marT="50419" marB="50419"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pt-BR" sz="1500" b="0" dirty="0"/>
                        <a:t>Testemunha</a:t>
                      </a:r>
                      <a:endParaRPr lang="pt-BR" sz="2300" b="0" dirty="0"/>
                    </a:p>
                  </a:txBody>
                  <a:tcPr marL="100834" marR="100834" marT="50419" marB="50419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pt-BR" sz="1600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1500" b="0" dirty="0"/>
                        <a:t>Trat. fitossanitário</a:t>
                      </a:r>
                      <a:endParaRPr lang="pt-BR" sz="2300" b="0" dirty="0"/>
                    </a:p>
                  </a:txBody>
                  <a:tcPr marL="100834" marR="100834" marT="50419" marB="50419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9799288"/>
                  </a:ext>
                </a:extLst>
              </a:tr>
              <a:tr h="1277281">
                <a:tc>
                  <a:txBody>
                    <a:bodyPr/>
                    <a:lstStyle/>
                    <a:p>
                      <a:pPr algn="ctr"/>
                      <a:r>
                        <a:rPr lang="pt-BR" sz="1500" b="0" dirty="0"/>
                        <a:t>T 2</a:t>
                      </a:r>
                      <a:endParaRPr lang="pt-BR" sz="2300" b="0" dirty="0"/>
                    </a:p>
                  </a:txBody>
                  <a:tcPr marL="100834" marR="100834" marT="50419" marB="50419"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pt-BR" sz="1500" b="0" dirty="0" err="1"/>
                        <a:t>Radifarm</a:t>
                      </a:r>
                      <a:r>
                        <a:rPr lang="pt-BR" sz="1500" b="0" dirty="0"/>
                        <a:t> </a:t>
                      </a:r>
                    </a:p>
                    <a:p>
                      <a:pPr algn="l"/>
                      <a:r>
                        <a:rPr lang="pt-BR" sz="1500" b="0" dirty="0" err="1"/>
                        <a:t>Megafol</a:t>
                      </a:r>
                      <a:endParaRPr lang="pt-BR" sz="1500" b="0" dirty="0"/>
                    </a:p>
                    <a:p>
                      <a:pPr algn="l"/>
                      <a:r>
                        <a:rPr lang="pt-BR" sz="1500" b="0" dirty="0" err="1"/>
                        <a:t>Opifol</a:t>
                      </a:r>
                      <a:r>
                        <a:rPr lang="pt-BR" sz="1500" b="0" dirty="0"/>
                        <a:t> </a:t>
                      </a:r>
                      <a:r>
                        <a:rPr lang="pt-BR" sz="1500" b="0" dirty="0" err="1"/>
                        <a:t>Veget</a:t>
                      </a:r>
                      <a:endParaRPr lang="pt-BR" sz="1500" b="0" dirty="0"/>
                    </a:p>
                    <a:p>
                      <a:pPr algn="l"/>
                      <a:r>
                        <a:rPr lang="pt-BR" sz="1500" b="0" dirty="0" err="1"/>
                        <a:t>YieldON</a:t>
                      </a:r>
                      <a:endParaRPr lang="pt-BR" sz="1500" b="0" dirty="0"/>
                    </a:p>
                    <a:p>
                      <a:pPr algn="l"/>
                      <a:r>
                        <a:rPr lang="pt-BR" sz="1500" b="0" dirty="0" err="1"/>
                        <a:t>Opifol</a:t>
                      </a:r>
                      <a:r>
                        <a:rPr lang="pt-BR" sz="1500" b="0" dirty="0"/>
                        <a:t> Maturação</a:t>
                      </a:r>
                      <a:endParaRPr lang="pt-BR" sz="2300" b="0" dirty="0"/>
                    </a:p>
                  </a:txBody>
                  <a:tcPr marL="100834" marR="100834" marT="50419" marB="50419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500" b="0" dirty="0"/>
                        <a:t>TS</a:t>
                      </a:r>
                    </a:p>
                    <a:p>
                      <a:pPr algn="l"/>
                      <a:r>
                        <a:rPr lang="pt-BR" sz="1500" b="0" dirty="0"/>
                        <a:t>V4 e R5.3</a:t>
                      </a:r>
                    </a:p>
                    <a:p>
                      <a:pPr algn="l"/>
                      <a:r>
                        <a:rPr lang="pt-BR" sz="1500" b="0" dirty="0" err="1"/>
                        <a:t>Vn</a:t>
                      </a:r>
                      <a:r>
                        <a:rPr lang="pt-BR" sz="1500" b="0" dirty="0"/>
                        <a:t>/R1</a:t>
                      </a:r>
                    </a:p>
                    <a:p>
                      <a:pPr algn="l"/>
                      <a:r>
                        <a:rPr lang="pt-BR" sz="1500" b="0" dirty="0" err="1"/>
                        <a:t>Vn</a:t>
                      </a:r>
                      <a:r>
                        <a:rPr lang="pt-BR" sz="1500" b="0" dirty="0"/>
                        <a:t>/R1</a:t>
                      </a:r>
                    </a:p>
                    <a:p>
                      <a:pPr algn="l"/>
                      <a:r>
                        <a:rPr lang="pt-BR" sz="1500" b="0" dirty="0"/>
                        <a:t>R5.3</a:t>
                      </a:r>
                      <a:endParaRPr lang="pt-BR" sz="2300" b="0" dirty="0"/>
                    </a:p>
                  </a:txBody>
                  <a:tcPr marL="100834" marR="100834" marT="50419" marB="50419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500" b="0" dirty="0"/>
                        <a:t>1,5 ml kg</a:t>
                      </a:r>
                      <a:r>
                        <a:rPr lang="pt-BR" sz="1500" b="0" baseline="30000" dirty="0"/>
                        <a:t>-1</a:t>
                      </a:r>
                      <a:r>
                        <a:rPr lang="pt-BR" sz="1500" b="0" dirty="0"/>
                        <a:t> sem</a:t>
                      </a:r>
                    </a:p>
                    <a:p>
                      <a:pPr algn="l"/>
                      <a:r>
                        <a:rPr lang="pt-BR" sz="1500" b="0" dirty="0"/>
                        <a:t>0,5 L ha</a:t>
                      </a:r>
                      <a:r>
                        <a:rPr lang="pt-BR" sz="1500" b="0" baseline="30000" dirty="0"/>
                        <a:t>-1</a:t>
                      </a:r>
                    </a:p>
                    <a:p>
                      <a:pPr algn="l"/>
                      <a:r>
                        <a:rPr lang="pt-BR" sz="1500" b="0" dirty="0"/>
                        <a:t>2,5 kg ha</a:t>
                      </a:r>
                      <a:r>
                        <a:rPr lang="pt-BR" sz="1500" b="0" baseline="30000" dirty="0"/>
                        <a:t>-1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0" dirty="0"/>
                        <a:t>1,0 L ha</a:t>
                      </a:r>
                      <a:r>
                        <a:rPr lang="pt-BR" sz="1500" b="0" baseline="30000" dirty="0"/>
                        <a:t>-1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0" dirty="0"/>
                        <a:t>2,5 kg ha</a:t>
                      </a:r>
                      <a:r>
                        <a:rPr lang="pt-BR" sz="1500" b="0" baseline="30000" dirty="0"/>
                        <a:t>-1</a:t>
                      </a:r>
                      <a:endParaRPr lang="pt-BR" sz="1500" b="0" dirty="0"/>
                    </a:p>
                  </a:txBody>
                  <a:tcPr marL="100834" marR="100834" marT="50419" marB="50419" anchor="ctr"/>
                </a:tc>
                <a:extLst>
                  <a:ext uri="{0D108BD9-81ED-4DB2-BD59-A6C34878D82A}">
                    <a16:rowId xmlns:a16="http://schemas.microsoft.com/office/drawing/2014/main" val="2385643510"/>
                  </a:ext>
                </a:extLst>
              </a:tr>
              <a:tr h="571415">
                <a:tc>
                  <a:txBody>
                    <a:bodyPr/>
                    <a:lstStyle/>
                    <a:p>
                      <a:pPr algn="ctr"/>
                      <a:r>
                        <a:rPr lang="pt-BR" sz="1500" b="0" dirty="0"/>
                        <a:t>T 3</a:t>
                      </a:r>
                      <a:endParaRPr lang="pt-BR" sz="2300" b="0" dirty="0"/>
                    </a:p>
                  </a:txBody>
                  <a:tcPr marL="100834" marR="100834" marT="50419" marB="50419"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pt-BR" sz="1500" b="0" dirty="0" err="1"/>
                        <a:t>Megafol</a:t>
                      </a:r>
                      <a:endParaRPr lang="pt-BR" sz="1500" b="0" dirty="0"/>
                    </a:p>
                    <a:p>
                      <a:pPr algn="l"/>
                      <a:r>
                        <a:rPr lang="pt-BR" sz="1500" b="0" dirty="0" err="1"/>
                        <a:t>YieldON</a:t>
                      </a:r>
                      <a:endParaRPr lang="pt-BR" sz="1500" b="0" dirty="0"/>
                    </a:p>
                  </a:txBody>
                  <a:tcPr marL="100834" marR="100834" marT="50419" marB="50419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500" b="0" dirty="0"/>
                        <a:t>V4 e R5.3</a:t>
                      </a:r>
                    </a:p>
                    <a:p>
                      <a:pPr algn="l"/>
                      <a:r>
                        <a:rPr lang="pt-BR" sz="1500" b="0" dirty="0" err="1"/>
                        <a:t>Vn</a:t>
                      </a:r>
                      <a:r>
                        <a:rPr lang="pt-BR" sz="1500" b="0" dirty="0"/>
                        <a:t>/R1</a:t>
                      </a:r>
                    </a:p>
                  </a:txBody>
                  <a:tcPr marL="100834" marR="100834" marT="50419" marB="50419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500" b="0" dirty="0"/>
                        <a:t>0,5 L ha</a:t>
                      </a:r>
                      <a:r>
                        <a:rPr lang="pt-BR" sz="1500" b="0" baseline="30000" dirty="0"/>
                        <a:t>-1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0" dirty="0"/>
                        <a:t>1,0 L ha</a:t>
                      </a:r>
                      <a:r>
                        <a:rPr lang="pt-BR" sz="1500" b="0" baseline="30000" dirty="0"/>
                        <a:t>-1</a:t>
                      </a:r>
                    </a:p>
                  </a:txBody>
                  <a:tcPr marL="100834" marR="100834" marT="50419" marB="50419" anchor="ctr"/>
                </a:tc>
                <a:extLst>
                  <a:ext uri="{0D108BD9-81ED-4DB2-BD59-A6C34878D82A}">
                    <a16:rowId xmlns:a16="http://schemas.microsoft.com/office/drawing/2014/main" val="2152196165"/>
                  </a:ext>
                </a:extLst>
              </a:tr>
              <a:tr h="336127">
                <a:tc>
                  <a:txBody>
                    <a:bodyPr/>
                    <a:lstStyle/>
                    <a:p>
                      <a:pPr algn="ctr"/>
                      <a:r>
                        <a:rPr lang="pt-BR" sz="1500" b="0" dirty="0"/>
                        <a:t>T 4</a:t>
                      </a:r>
                      <a:endParaRPr lang="pt-BR" sz="2300" b="0" dirty="0"/>
                    </a:p>
                  </a:txBody>
                  <a:tcPr marL="100834" marR="100834" marT="50419" marB="50419"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pt-BR" sz="1500" b="0" dirty="0" err="1"/>
                        <a:t>YieldON</a:t>
                      </a:r>
                      <a:endParaRPr lang="pt-BR" sz="1500" b="0" dirty="0"/>
                    </a:p>
                  </a:txBody>
                  <a:tcPr marL="100834" marR="100834" marT="50419" marB="50419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500" b="0" dirty="0" err="1"/>
                        <a:t>Vn</a:t>
                      </a:r>
                      <a:r>
                        <a:rPr lang="pt-BR" sz="1500" b="0" dirty="0"/>
                        <a:t>/R1</a:t>
                      </a:r>
                    </a:p>
                  </a:txBody>
                  <a:tcPr marL="100834" marR="100834" marT="50419" marB="50419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0" dirty="0"/>
                        <a:t>1,0 L ha</a:t>
                      </a:r>
                      <a:r>
                        <a:rPr lang="pt-BR" sz="1500" b="0" baseline="30000" dirty="0"/>
                        <a:t>-1</a:t>
                      </a:r>
                    </a:p>
                  </a:txBody>
                  <a:tcPr marL="100834" marR="100834" marT="50419" marB="50419" anchor="ctr"/>
                </a:tc>
                <a:extLst>
                  <a:ext uri="{0D108BD9-81ED-4DB2-BD59-A6C34878D82A}">
                    <a16:rowId xmlns:a16="http://schemas.microsoft.com/office/drawing/2014/main" val="4281782614"/>
                  </a:ext>
                </a:extLst>
              </a:tr>
            </a:tbl>
          </a:graphicData>
        </a:graphic>
      </p:graphicFrame>
      <p:pic>
        <p:nvPicPr>
          <p:cNvPr id="9" name="Imagem 8">
            <a:extLst>
              <a:ext uri="{FF2B5EF4-FFF2-40B4-BE49-F238E27FC236}">
                <a16:creationId xmlns:a16="http://schemas.microsoft.com/office/drawing/2014/main" id="{9551E718-4F76-437D-96E3-9B3EF80A8C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7648" y="79400"/>
            <a:ext cx="3372188" cy="659002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E02B160E-B5C1-483A-A5B9-F4B7A461F4F8}"/>
              </a:ext>
            </a:extLst>
          </p:cNvPr>
          <p:cNvSpPr txBox="1"/>
          <p:nvPr/>
        </p:nvSpPr>
        <p:spPr>
          <a:xfrm>
            <a:off x="11616667" y="1708639"/>
            <a:ext cx="1154213" cy="748145"/>
          </a:xfrm>
          <a:prstGeom prst="rect">
            <a:avLst/>
          </a:prstGeom>
          <a:noFill/>
        </p:spPr>
        <p:txBody>
          <a:bodyPr wrap="none" lIns="100831" tIns="50415" rIns="100831" bIns="50415" rtlCol="0">
            <a:spAutoFit/>
          </a:bodyPr>
          <a:lstStyle/>
          <a:p>
            <a:pPr algn="r"/>
            <a:r>
              <a:rPr lang="pt-BR" b="1" i="1" dirty="0">
                <a:solidFill>
                  <a:schemeClr val="accent1">
                    <a:lumMod val="75000"/>
                  </a:schemeClr>
                </a:solidFill>
              </a:rPr>
              <a:t>+ 10,0 </a:t>
            </a:r>
            <a:r>
              <a:rPr lang="pt-BR" b="1" i="1" dirty="0" err="1">
                <a:solidFill>
                  <a:schemeClr val="accent1">
                    <a:lumMod val="75000"/>
                  </a:schemeClr>
                </a:solidFill>
              </a:rPr>
              <a:t>sc</a:t>
            </a:r>
            <a:endParaRPr lang="pt-BR" b="1" i="1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r>
              <a:rPr lang="pt-BR" b="1" i="1" dirty="0">
                <a:solidFill>
                  <a:schemeClr val="accent1">
                    <a:lumMod val="75000"/>
                  </a:schemeClr>
                </a:solidFill>
              </a:rPr>
              <a:t>16,4 %</a:t>
            </a:r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28246ECE-AD07-4CB7-B444-E420BCA7C187}"/>
              </a:ext>
            </a:extLst>
          </p:cNvPr>
          <p:cNvCxnSpPr>
            <a:cxnSpLocks/>
          </p:cNvCxnSpPr>
          <p:nvPr/>
        </p:nvCxnSpPr>
        <p:spPr>
          <a:xfrm flipV="1">
            <a:off x="8334182" y="2854492"/>
            <a:ext cx="1033040" cy="418866"/>
          </a:xfrm>
          <a:prstGeom prst="straightConnector1">
            <a:avLst/>
          </a:prstGeom>
          <a:ln w="25400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tangolo 1"/>
          <p:cNvSpPr/>
          <p:nvPr/>
        </p:nvSpPr>
        <p:spPr>
          <a:xfrm>
            <a:off x="146229" y="167112"/>
            <a:ext cx="13164960" cy="553998"/>
          </a:xfrm>
          <a:prstGeom prst="rect">
            <a:avLst/>
          </a:prstGeom>
        </p:spPr>
        <p:txBody>
          <a:bodyPr wrap="square" lIns="91427" tIns="45714" rIns="91427" bIns="45714">
            <a:spAutoFit/>
          </a:bodyPr>
          <a:lstStyle/>
          <a:p>
            <a:pPr lvl="0"/>
            <a:r>
              <a:rPr lang="en-US" sz="30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YIELDON </a:t>
            </a:r>
            <a:r>
              <a:rPr lang="de-DE" sz="30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de-DE" sz="24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4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Experiência do campo – safra  2018/2019</a:t>
            </a:r>
            <a:endParaRPr lang="it-IT" sz="1000" dirty="0">
              <a:ln w="19050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2756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EE4E1-AF05-4DF9-9C0B-8D2D980A846C}" type="slidenum">
              <a:rPr lang="it-IT" smtClean="0"/>
              <a:t>47</a:t>
            </a:fld>
            <a:endParaRPr lang="it-IT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896682"/>
              </p:ext>
            </p:extLst>
          </p:nvPr>
        </p:nvGraphicFramePr>
        <p:xfrm>
          <a:off x="385011" y="1870398"/>
          <a:ext cx="5406356" cy="469131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9114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48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51021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Cultura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Soja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511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Variedade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Agroeste AS 3730IPRO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511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Produto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YieldON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Época de aplicação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V8/R1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511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Dosagem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L/ha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511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Local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São Gabriel do Oeste/MS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Instituição de pesquisa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Crop</a:t>
                      </a:r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pt-BR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Solutions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BB7D7659-6749-4D2C-BB23-AB805C8153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0274105"/>
              </p:ext>
            </p:extLst>
          </p:nvPr>
        </p:nvGraphicFramePr>
        <p:xfrm>
          <a:off x="6224338" y="1668870"/>
          <a:ext cx="6063914" cy="4892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115" t="36284" r="39836" b="42950"/>
          <a:stretch>
            <a:fillRect/>
          </a:stretch>
        </p:blipFill>
        <p:spPr bwMode="auto">
          <a:xfrm>
            <a:off x="7697369" y="2684378"/>
            <a:ext cx="2473325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o 6"/>
          <p:cNvGrpSpPr>
            <a:grpSpLocks/>
          </p:cNvGrpSpPr>
          <p:nvPr/>
        </p:nvGrpSpPr>
        <p:grpSpPr bwMode="auto">
          <a:xfrm>
            <a:off x="7295786" y="1203158"/>
            <a:ext cx="2592743" cy="1034882"/>
            <a:chOff x="5375790" y="1081875"/>
            <a:chExt cx="2615823" cy="1008112"/>
          </a:xfrm>
        </p:grpSpPr>
        <p:sp>
          <p:nvSpPr>
            <p:cNvPr id="8" name="Arredondar Retângulo em um Canto Diagonal 7"/>
            <p:cNvSpPr/>
            <p:nvPr/>
          </p:nvSpPr>
          <p:spPr>
            <a:xfrm>
              <a:off x="5375790" y="1081875"/>
              <a:ext cx="2615823" cy="1008112"/>
            </a:xfrm>
            <a:prstGeom prst="round2Diag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0">
                  <a:srgbClr val="7AC142">
                    <a:shade val="30000"/>
                    <a:satMod val="115000"/>
                  </a:srgbClr>
                </a:gs>
                <a:gs pos="50000">
                  <a:srgbClr val="7AC142">
                    <a:shade val="67500"/>
                    <a:satMod val="115000"/>
                  </a:srgbClr>
                </a:gs>
                <a:gs pos="100000">
                  <a:srgbClr val="7AC142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9" name="Retângulo 32"/>
            <p:cNvSpPr>
              <a:spLocks noChangeArrowheads="1"/>
            </p:cNvSpPr>
            <p:nvPr/>
          </p:nvSpPr>
          <p:spPr bwMode="auto">
            <a:xfrm>
              <a:off x="5506160" y="1241144"/>
              <a:ext cx="2355073" cy="68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pt-BR" altLang="pt-BR" sz="4000" b="1" dirty="0">
                  <a:solidFill>
                    <a:srgbClr val="FFFFFF"/>
                  </a:solidFill>
                  <a:latin typeface="Arial Narrow" pitchFamily="34" charset="0"/>
                </a:rPr>
                <a:t>+ 9,28 </a:t>
              </a:r>
              <a:r>
                <a:rPr lang="pt-BR" altLang="pt-BR" sz="2800" dirty="0" err="1">
                  <a:solidFill>
                    <a:srgbClr val="FFFFFF"/>
                  </a:solidFill>
                  <a:latin typeface="Arial Narrow" pitchFamily="34" charset="0"/>
                </a:rPr>
                <a:t>scs</a:t>
              </a:r>
              <a:r>
                <a:rPr lang="pt-BR" altLang="pt-BR" sz="2800" dirty="0">
                  <a:solidFill>
                    <a:srgbClr val="FFFFFF"/>
                  </a:solidFill>
                  <a:latin typeface="Arial Narrow" pitchFamily="34" charset="0"/>
                </a:rPr>
                <a:t>/ha</a:t>
              </a:r>
            </a:p>
          </p:txBody>
        </p:sp>
      </p:grpSp>
      <p:sp>
        <p:nvSpPr>
          <p:cNvPr id="10" name="Rettangolo 1"/>
          <p:cNvSpPr/>
          <p:nvPr/>
        </p:nvSpPr>
        <p:spPr>
          <a:xfrm>
            <a:off x="146229" y="167112"/>
            <a:ext cx="13164960" cy="553998"/>
          </a:xfrm>
          <a:prstGeom prst="rect">
            <a:avLst/>
          </a:prstGeom>
        </p:spPr>
        <p:txBody>
          <a:bodyPr wrap="square" lIns="91427" tIns="45714" rIns="91427" bIns="45714">
            <a:spAutoFit/>
          </a:bodyPr>
          <a:lstStyle/>
          <a:p>
            <a:pPr lvl="0"/>
            <a:r>
              <a:rPr lang="en-US" sz="30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YIELDON </a:t>
            </a:r>
            <a:r>
              <a:rPr lang="de-DE" sz="30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de-DE" sz="24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4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Experiência do campo – safra  2018/2019</a:t>
            </a:r>
            <a:endParaRPr lang="it-IT" sz="1000" dirty="0">
              <a:ln w="19050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Immagine 5">
            <a:extLst>
              <a:ext uri="{FF2B5EF4-FFF2-40B4-BE49-F238E27FC236}">
                <a16:creationId xmlns:a16="http://schemas.microsoft.com/office/drawing/2014/main" id="{038DB401-111E-4317-9863-8E38929CDF6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9729" y="627656"/>
            <a:ext cx="1849218" cy="1478000"/>
          </a:xfrm>
          <a:prstGeom prst="rect">
            <a:avLst/>
          </a:prstGeom>
        </p:spPr>
      </p:pic>
      <p:pic>
        <p:nvPicPr>
          <p:cNvPr id="13" name="Immagine 3" descr="infografica26.psd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264"/>
          <a:stretch/>
        </p:blipFill>
        <p:spPr>
          <a:xfrm>
            <a:off x="307975" y="801322"/>
            <a:ext cx="3874737" cy="98936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1" t="21121" r="42500" b="62438"/>
          <a:stretch/>
        </p:blipFill>
        <p:spPr bwMode="auto">
          <a:xfrm>
            <a:off x="10428127" y="444110"/>
            <a:ext cx="2548915" cy="160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042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EE4E1-AF05-4DF9-9C0B-8D2D980A846C}" type="slidenum">
              <a:rPr lang="it-IT" smtClean="0"/>
              <a:t>48</a:t>
            </a:fld>
            <a:endParaRPr lang="it-IT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849869"/>
              </p:ext>
            </p:extLst>
          </p:nvPr>
        </p:nvGraphicFramePr>
        <p:xfrm>
          <a:off x="385011" y="1870398"/>
          <a:ext cx="5406356" cy="469131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9114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48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51021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Cultura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Soja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511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Variedade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Agroeste AS 3730IPRO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511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Produto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YieldON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Época de aplicação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V8/R1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511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Dosagem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L/ha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511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Local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São Gabriel do Oeste/MS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Instituição de pesquisa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Crop</a:t>
                      </a:r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pt-BR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Solutions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Rettangolo 1"/>
          <p:cNvSpPr/>
          <p:nvPr/>
        </p:nvSpPr>
        <p:spPr>
          <a:xfrm>
            <a:off x="146229" y="167112"/>
            <a:ext cx="13164960" cy="553998"/>
          </a:xfrm>
          <a:prstGeom prst="rect">
            <a:avLst/>
          </a:prstGeom>
        </p:spPr>
        <p:txBody>
          <a:bodyPr wrap="square" lIns="91427" tIns="45714" rIns="91427" bIns="45714">
            <a:spAutoFit/>
          </a:bodyPr>
          <a:lstStyle/>
          <a:p>
            <a:pPr lvl="0"/>
            <a:r>
              <a:rPr lang="en-US" sz="30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YIELDON </a:t>
            </a:r>
            <a:r>
              <a:rPr lang="de-DE" sz="30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de-DE" sz="24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4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Experiência do campo – safra  2018/2019</a:t>
            </a:r>
            <a:endParaRPr lang="it-IT" sz="1000" dirty="0">
              <a:ln w="19050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magine 5">
            <a:extLst>
              <a:ext uri="{FF2B5EF4-FFF2-40B4-BE49-F238E27FC236}">
                <a16:creationId xmlns:a16="http://schemas.microsoft.com/office/drawing/2014/main" id="{038DB401-111E-4317-9863-8E38929CDF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9729" y="627656"/>
            <a:ext cx="1849218" cy="1478000"/>
          </a:xfrm>
          <a:prstGeom prst="rect">
            <a:avLst/>
          </a:prstGeom>
        </p:spPr>
      </p:pic>
      <p:pic>
        <p:nvPicPr>
          <p:cNvPr id="6" name="Immagine 3" descr="infografica26.psd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264"/>
          <a:stretch/>
        </p:blipFill>
        <p:spPr>
          <a:xfrm>
            <a:off x="307975" y="801322"/>
            <a:ext cx="3874737" cy="989360"/>
          </a:xfrm>
          <a:prstGeom prst="rect">
            <a:avLst/>
          </a:prstGeom>
        </p:spPr>
      </p:pic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BB7D7659-6749-4D2C-BB23-AB805C8153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7989688"/>
              </p:ext>
            </p:extLst>
          </p:nvPr>
        </p:nvGraphicFramePr>
        <p:xfrm>
          <a:off x="6224338" y="1668870"/>
          <a:ext cx="6063914" cy="4892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Imagem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115" t="36284" r="39836" b="42950"/>
          <a:stretch>
            <a:fillRect/>
          </a:stretch>
        </p:blipFill>
        <p:spPr bwMode="auto">
          <a:xfrm>
            <a:off x="7697369" y="2684378"/>
            <a:ext cx="2473325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o 8"/>
          <p:cNvGrpSpPr>
            <a:grpSpLocks/>
          </p:cNvGrpSpPr>
          <p:nvPr/>
        </p:nvGrpSpPr>
        <p:grpSpPr bwMode="auto">
          <a:xfrm>
            <a:off x="7552759" y="1055702"/>
            <a:ext cx="2592743" cy="1034882"/>
            <a:chOff x="5375790" y="1081875"/>
            <a:chExt cx="2615823" cy="1008112"/>
          </a:xfrm>
        </p:grpSpPr>
        <p:sp>
          <p:nvSpPr>
            <p:cNvPr id="10" name="Arredondar Retângulo em um Canto Diagonal 9"/>
            <p:cNvSpPr/>
            <p:nvPr/>
          </p:nvSpPr>
          <p:spPr>
            <a:xfrm>
              <a:off x="5375790" y="1081875"/>
              <a:ext cx="2615823" cy="1008112"/>
            </a:xfrm>
            <a:prstGeom prst="round2Diag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0">
                  <a:srgbClr val="7AC142">
                    <a:shade val="30000"/>
                    <a:satMod val="115000"/>
                  </a:srgbClr>
                </a:gs>
                <a:gs pos="50000">
                  <a:srgbClr val="7AC142">
                    <a:shade val="67500"/>
                    <a:satMod val="115000"/>
                  </a:srgbClr>
                </a:gs>
                <a:gs pos="100000">
                  <a:srgbClr val="7AC142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11" name="Retângulo 32"/>
            <p:cNvSpPr>
              <a:spLocks noChangeArrowheads="1"/>
            </p:cNvSpPr>
            <p:nvPr/>
          </p:nvSpPr>
          <p:spPr bwMode="auto">
            <a:xfrm>
              <a:off x="5865195" y="1241144"/>
              <a:ext cx="1637004" cy="68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pt-BR" altLang="pt-BR" sz="4000" b="1" dirty="0">
                  <a:solidFill>
                    <a:srgbClr val="FFFFFF"/>
                  </a:solidFill>
                  <a:latin typeface="Arial Narrow" pitchFamily="34" charset="0"/>
                </a:rPr>
                <a:t>+ 8,5% </a:t>
              </a:r>
              <a:endParaRPr lang="pt-BR" altLang="pt-BR" sz="2800" dirty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1" t="21121" r="42500" b="62438"/>
          <a:stretch/>
        </p:blipFill>
        <p:spPr bwMode="auto">
          <a:xfrm>
            <a:off x="10428127" y="444110"/>
            <a:ext cx="2548915" cy="160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7785157" y="6481809"/>
            <a:ext cx="2778377" cy="415492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GB" dirty="0"/>
              <a:t>Peso de 1. 000 </a:t>
            </a:r>
            <a:r>
              <a:rPr lang="en-GB" dirty="0" err="1"/>
              <a:t>grãos</a:t>
            </a:r>
            <a:r>
              <a:rPr lang="en-GB" dirty="0"/>
              <a:t> (g)</a:t>
            </a:r>
          </a:p>
        </p:txBody>
      </p:sp>
    </p:spTree>
    <p:extLst>
      <p:ext uri="{BB962C8B-B14F-4D97-AF65-F5344CB8AC3E}">
        <p14:creationId xmlns:p14="http://schemas.microsoft.com/office/powerpoint/2010/main" val="278817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EE4E1-AF05-4DF9-9C0B-8D2D980A846C}" type="slidenum">
              <a:rPr lang="it-IT" smtClean="0"/>
              <a:t>49</a:t>
            </a:fld>
            <a:endParaRPr lang="it-IT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723015"/>
              </p:ext>
            </p:extLst>
          </p:nvPr>
        </p:nvGraphicFramePr>
        <p:xfrm>
          <a:off x="460375" y="2149644"/>
          <a:ext cx="6321092" cy="422388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325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5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5211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Cultura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Milho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76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Variedade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Pioneer 30F35 VYHR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415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Produto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 err="1">
                          <a:effectLst/>
                        </a:rPr>
                        <a:t>Opfifol</a:t>
                      </a:r>
                      <a:r>
                        <a:rPr lang="pt-BR" sz="2000" u="none" strike="noStrike" dirty="0">
                          <a:effectLst/>
                        </a:rPr>
                        <a:t> Vegetativo, </a:t>
                      </a:r>
                      <a:r>
                        <a:rPr lang="pt-BR" sz="2000" u="none" strike="noStrike" dirty="0" err="1">
                          <a:effectLst/>
                        </a:rPr>
                        <a:t>YieldOn</a:t>
                      </a:r>
                      <a:r>
                        <a:rPr lang="pt-BR" sz="2000" u="none" strike="noStrike" dirty="0">
                          <a:effectLst/>
                        </a:rPr>
                        <a:t>, </a:t>
                      </a:r>
                      <a:r>
                        <a:rPr lang="pt-BR" sz="2000" u="none" strike="noStrike" dirty="0" err="1">
                          <a:effectLst/>
                        </a:rPr>
                        <a:t>Megafol</a:t>
                      </a:r>
                      <a:r>
                        <a:rPr lang="pt-BR" sz="2000" u="none" strike="noStrike" dirty="0">
                          <a:effectLst/>
                        </a:rPr>
                        <a:t> , Trinador </a:t>
                      </a:r>
                      <a:r>
                        <a:rPr lang="pt-BR" sz="2000" u="none" strike="noStrike" dirty="0" err="1">
                          <a:effectLst/>
                        </a:rPr>
                        <a:t>Mz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76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Época de aplicação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V4 e V7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76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Dosagem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3 Kg/ha; 1L/ha; 0,5 L/ha; 2 Kg/ha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6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Local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São Gabriel do Oeste /MS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76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Instituição de pesquisa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 err="1">
                          <a:effectLst/>
                        </a:rPr>
                        <a:t>Crop</a:t>
                      </a:r>
                      <a:r>
                        <a:rPr lang="pt-BR" sz="2000" u="none" strike="noStrike" dirty="0">
                          <a:effectLst/>
                        </a:rPr>
                        <a:t> </a:t>
                      </a:r>
                      <a:r>
                        <a:rPr lang="pt-BR" sz="2000" u="none" strike="noStrike" dirty="0" err="1">
                          <a:effectLst/>
                        </a:rPr>
                        <a:t>Solutions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AC1EF51E-F58A-4040-8214-15B2946410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5588228"/>
              </p:ext>
            </p:extLst>
          </p:nvPr>
        </p:nvGraphicFramePr>
        <p:xfrm>
          <a:off x="6874330" y="609601"/>
          <a:ext cx="6167902" cy="6079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115" t="36284" r="39836" b="42950"/>
          <a:stretch>
            <a:fillRect/>
          </a:stretch>
        </p:blipFill>
        <p:spPr bwMode="auto">
          <a:xfrm>
            <a:off x="8547600" y="2427706"/>
            <a:ext cx="2473325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upo 13"/>
          <p:cNvGrpSpPr>
            <a:grpSpLocks/>
          </p:cNvGrpSpPr>
          <p:nvPr/>
        </p:nvGrpSpPr>
        <p:grpSpPr bwMode="auto">
          <a:xfrm>
            <a:off x="8280940" y="168276"/>
            <a:ext cx="2739985" cy="1034882"/>
            <a:chOff x="5301510" y="1081875"/>
            <a:chExt cx="2764377" cy="1008112"/>
          </a:xfrm>
        </p:grpSpPr>
        <p:sp>
          <p:nvSpPr>
            <p:cNvPr id="15" name="Arredondar Retângulo em um Canto Diagonal 14"/>
            <p:cNvSpPr/>
            <p:nvPr/>
          </p:nvSpPr>
          <p:spPr>
            <a:xfrm>
              <a:off x="5375790" y="1081875"/>
              <a:ext cx="2615823" cy="1008112"/>
            </a:xfrm>
            <a:prstGeom prst="round2Diag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0">
                  <a:srgbClr val="7AC142">
                    <a:shade val="30000"/>
                    <a:satMod val="115000"/>
                  </a:srgbClr>
                </a:gs>
                <a:gs pos="50000">
                  <a:srgbClr val="7AC142">
                    <a:shade val="67500"/>
                    <a:satMod val="115000"/>
                  </a:srgbClr>
                </a:gs>
                <a:gs pos="100000">
                  <a:srgbClr val="7AC142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16" name="Retângulo 32"/>
            <p:cNvSpPr>
              <a:spLocks noChangeArrowheads="1"/>
            </p:cNvSpPr>
            <p:nvPr/>
          </p:nvSpPr>
          <p:spPr bwMode="auto">
            <a:xfrm>
              <a:off x="5301510" y="1181678"/>
              <a:ext cx="2764377" cy="808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pt-BR" altLang="pt-BR" sz="4000" b="1" dirty="0">
                  <a:solidFill>
                    <a:srgbClr val="FFFFFF"/>
                  </a:solidFill>
                  <a:latin typeface="Arial Narrow" pitchFamily="34" charset="0"/>
                </a:rPr>
                <a:t>+ 22,62 </a:t>
              </a:r>
              <a:r>
                <a:rPr lang="pt-BR" altLang="pt-BR" sz="2800" dirty="0" err="1">
                  <a:solidFill>
                    <a:srgbClr val="FFFFFF"/>
                  </a:solidFill>
                  <a:latin typeface="Arial Narrow" pitchFamily="34" charset="0"/>
                </a:rPr>
                <a:t>sc</a:t>
              </a:r>
              <a:r>
                <a:rPr lang="pt-BR" altLang="pt-BR" sz="2800" dirty="0">
                  <a:solidFill>
                    <a:srgbClr val="FFFFFF"/>
                  </a:solidFill>
                  <a:latin typeface="Arial Narrow" pitchFamily="34" charset="0"/>
                </a:rPr>
                <a:t>/ha</a:t>
              </a:r>
            </a:p>
          </p:txBody>
        </p:sp>
      </p:grpSp>
      <p:sp>
        <p:nvSpPr>
          <p:cNvPr id="23" name="AutoShape 2" descr="Resultado de imagem para crop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" name="AutoShape 4" descr="Resultado de imagem para crop solution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Rettangolo 1"/>
          <p:cNvSpPr/>
          <p:nvPr/>
        </p:nvSpPr>
        <p:spPr>
          <a:xfrm>
            <a:off x="146229" y="167112"/>
            <a:ext cx="13164960" cy="553998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lvl="0"/>
            <a:r>
              <a:rPr lang="en-US" sz="30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YIELDON </a:t>
            </a:r>
            <a:r>
              <a:rPr lang="de-DE" sz="30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de-DE" sz="24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4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Experiência do campo</a:t>
            </a:r>
            <a:endParaRPr lang="it-IT" sz="1000" dirty="0">
              <a:ln w="19050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850" r="76530"/>
          <a:stretch/>
        </p:blipFill>
        <p:spPr>
          <a:xfrm>
            <a:off x="11521457" y="857854"/>
            <a:ext cx="1520775" cy="360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6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50" fill="hold"/>
                                        <p:tgtEl>
                                          <p:spTgt spid="1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3658" y="418318"/>
            <a:ext cx="4727764" cy="434161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defTabSz="520663">
              <a:lnSpc>
                <a:spcPct val="90000"/>
              </a:lnSpc>
            </a:pPr>
            <a:r>
              <a:rPr lang="en-US" sz="2400" dirty="0">
                <a:solidFill>
                  <a:srgbClr val="163D28"/>
                </a:solidFill>
                <a:latin typeface="DIN-Black"/>
                <a:cs typeface="DIN-Black"/>
              </a:rPr>
              <a:t>- O QUE É     	            		    ?</a:t>
            </a:r>
          </a:p>
        </p:txBody>
      </p:sp>
      <p:cxnSp>
        <p:nvCxnSpPr>
          <p:cNvPr id="5" name="Connettore 1 15"/>
          <p:cNvCxnSpPr/>
          <p:nvPr/>
        </p:nvCxnSpPr>
        <p:spPr>
          <a:xfrm>
            <a:off x="4318006" y="152402"/>
            <a:ext cx="0" cy="108515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sellaDiTesto 8"/>
          <p:cNvSpPr txBox="1"/>
          <p:nvPr/>
        </p:nvSpPr>
        <p:spPr>
          <a:xfrm>
            <a:off x="4454713" y="181804"/>
            <a:ext cx="9035660" cy="932739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algn="just" defTabSz="520663"/>
            <a:r>
              <a:rPr lang="pt-BR" sz="1800" b="1" dirty="0">
                <a:solidFill>
                  <a:srgbClr val="608D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Otimiza a germinação e melhora o enraizamento.</a:t>
            </a:r>
          </a:p>
          <a:p>
            <a:pPr algn="just" defTabSz="520663"/>
            <a:r>
              <a:rPr lang="pt-BR" sz="1800" dirty="0">
                <a:solidFill>
                  <a:srgbClr val="608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Melhora a germinação da semente, rápido crescimento das plantas e maior desenvolvimento radicular.</a:t>
            </a:r>
          </a:p>
        </p:txBody>
      </p:sp>
      <p:pic>
        <p:nvPicPr>
          <p:cNvPr id="8" name="Picture 12" descr="radifar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900" y="360511"/>
            <a:ext cx="2540900" cy="575322"/>
          </a:xfrm>
          <a:prstGeom prst="rect">
            <a:avLst/>
          </a:prstGeom>
        </p:spPr>
      </p:pic>
      <p:sp>
        <p:nvSpPr>
          <p:cNvPr id="9" name="CasellaDiTesto 23"/>
          <p:cNvSpPr txBox="1"/>
          <p:nvPr/>
        </p:nvSpPr>
        <p:spPr>
          <a:xfrm>
            <a:off x="38438" y="1780919"/>
            <a:ext cx="8934105" cy="614776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defTabSz="520663">
              <a:lnSpc>
                <a:spcPts val="3999"/>
              </a:lnSpc>
            </a:pPr>
            <a:r>
              <a:rPr lang="it-IT" sz="2600" dirty="0">
                <a:latin typeface="DIN Alternate Bold"/>
                <a:cs typeface="DIN-Light"/>
              </a:rPr>
              <a:t>- COMO                              ATUA NA PLANTA ?</a:t>
            </a:r>
          </a:p>
        </p:txBody>
      </p:sp>
      <p:pic>
        <p:nvPicPr>
          <p:cNvPr id="10" name="Picture 12" descr="radifar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898" y="1780920"/>
            <a:ext cx="2540900" cy="575322"/>
          </a:xfrm>
          <a:prstGeom prst="rect">
            <a:avLst/>
          </a:prstGeom>
        </p:spPr>
      </p:pic>
      <p:sp>
        <p:nvSpPr>
          <p:cNvPr id="38" name="Retângulo 37"/>
          <p:cNvSpPr/>
          <p:nvPr/>
        </p:nvSpPr>
        <p:spPr>
          <a:xfrm>
            <a:off x="565281" y="2447417"/>
            <a:ext cx="12008418" cy="1394476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 algn="just" defTabSz="520663"/>
            <a:r>
              <a:rPr lang="pt-BR" dirty="0">
                <a:solidFill>
                  <a:srgbClr val="608D26"/>
                </a:solidFill>
                <a:latin typeface="DIN-Bold"/>
                <a:ea typeface="ＭＳ Ｐゴシック" charset="0"/>
              </a:rPr>
              <a:t>1.   </a:t>
            </a:r>
            <a:r>
              <a:rPr lang="pt-BR" b="1" dirty="0">
                <a:solidFill>
                  <a:srgbClr val="608D26"/>
                </a:solidFill>
                <a:latin typeface="DIN-Bold"/>
                <a:ea typeface="ＭＳ Ｐゴシック" charset="0"/>
              </a:rPr>
              <a:t>Aumento da energia de germinação </a:t>
            </a:r>
            <a:r>
              <a:rPr lang="pt-BR" dirty="0">
                <a:solidFill>
                  <a:srgbClr val="608D26"/>
                </a:solidFill>
                <a:latin typeface="DIN-Bold"/>
                <a:ea typeface="ＭＳ Ｐゴシック" charset="0"/>
              </a:rPr>
              <a:t>- Germinação uniforme em um tempo mais curto;</a:t>
            </a:r>
          </a:p>
          <a:p>
            <a:pPr algn="just" defTabSz="520663"/>
            <a:r>
              <a:rPr lang="pt-BR" dirty="0">
                <a:solidFill>
                  <a:srgbClr val="608D26"/>
                </a:solidFill>
                <a:latin typeface="DIN-Bold"/>
                <a:ea typeface="ＭＳ Ｐゴシック" charset="0"/>
              </a:rPr>
              <a:t>2.   </a:t>
            </a:r>
            <a:r>
              <a:rPr lang="pt-BR" b="1" dirty="0">
                <a:solidFill>
                  <a:srgbClr val="608D26"/>
                </a:solidFill>
                <a:latin typeface="DIN-Bold"/>
                <a:ea typeface="ＭＳ Ｐゴシック" charset="0"/>
              </a:rPr>
              <a:t>Arranque</a:t>
            </a:r>
            <a:r>
              <a:rPr lang="pt-BR" dirty="0">
                <a:solidFill>
                  <a:srgbClr val="608D26"/>
                </a:solidFill>
                <a:latin typeface="DIN-Bold"/>
                <a:ea typeface="ＭＳ Ｐゴシック" charset="0"/>
              </a:rPr>
              <a:t> - Impulso para alongamento do tecido vegetal jovem;</a:t>
            </a:r>
          </a:p>
          <a:p>
            <a:pPr algn="just" defTabSz="520663"/>
            <a:r>
              <a:rPr lang="pt-BR" dirty="0">
                <a:solidFill>
                  <a:srgbClr val="608D26"/>
                </a:solidFill>
                <a:latin typeface="DIN-Bold"/>
                <a:ea typeface="ＭＳ Ｐゴシック" charset="0"/>
              </a:rPr>
              <a:t>3.   </a:t>
            </a:r>
            <a:r>
              <a:rPr lang="pt-BR" b="1" dirty="0">
                <a:solidFill>
                  <a:srgbClr val="608D26"/>
                </a:solidFill>
                <a:latin typeface="DIN-Bold"/>
                <a:ea typeface="ＭＳ Ｐゴシック" charset="0"/>
              </a:rPr>
              <a:t>Desenvolvimento radicular</a:t>
            </a:r>
            <a:r>
              <a:rPr lang="pt-BR" dirty="0">
                <a:solidFill>
                  <a:srgbClr val="608D26"/>
                </a:solidFill>
                <a:latin typeface="DIN-Bold"/>
                <a:ea typeface="ＭＳ Ｐゴシック" charset="0"/>
              </a:rPr>
              <a:t>.</a:t>
            </a:r>
          </a:p>
          <a:p>
            <a:pPr algn="just" defTabSz="520663"/>
            <a:endParaRPr lang="it-IT" dirty="0">
              <a:solidFill>
                <a:srgbClr val="608D26"/>
              </a:solidFill>
              <a:ea typeface="ＭＳ Ｐゴシック" charset="0"/>
            </a:endParaRPr>
          </a:p>
        </p:txBody>
      </p:sp>
      <p:grpSp>
        <p:nvGrpSpPr>
          <p:cNvPr id="17" name="Gruppo 44"/>
          <p:cNvGrpSpPr>
            <a:grpSpLocks/>
          </p:cNvGrpSpPr>
          <p:nvPr/>
        </p:nvGrpSpPr>
        <p:grpSpPr bwMode="auto">
          <a:xfrm>
            <a:off x="5595144" y="4625514"/>
            <a:ext cx="1816100" cy="2590800"/>
            <a:chOff x="3381149" y="1990323"/>
            <a:chExt cx="1816978" cy="2590805"/>
          </a:xfrm>
        </p:grpSpPr>
        <p:grpSp>
          <p:nvGrpSpPr>
            <p:cNvPr id="18" name="Gruppo 33"/>
            <p:cNvGrpSpPr>
              <a:grpSpLocks/>
            </p:cNvGrpSpPr>
            <p:nvPr/>
          </p:nvGrpSpPr>
          <p:grpSpPr bwMode="auto">
            <a:xfrm>
              <a:off x="3381149" y="1990323"/>
              <a:ext cx="1816978" cy="2527508"/>
              <a:chOff x="2394982" y="2197636"/>
              <a:chExt cx="1816978" cy="2527508"/>
            </a:xfrm>
          </p:grpSpPr>
          <p:pic>
            <p:nvPicPr>
              <p:cNvPr id="24" name="Picture 10" descr="Early stage in germination of maize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3328" b="6827"/>
              <a:stretch>
                <a:fillRect/>
              </a:stretch>
            </p:blipFill>
            <p:spPr bwMode="auto">
              <a:xfrm>
                <a:off x="2612225" y="2764150"/>
                <a:ext cx="1383711" cy="19609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5" name="Gruppo 32"/>
              <p:cNvGrpSpPr>
                <a:grpSpLocks/>
              </p:cNvGrpSpPr>
              <p:nvPr/>
            </p:nvGrpSpPr>
            <p:grpSpPr bwMode="auto">
              <a:xfrm>
                <a:off x="2394982" y="2197636"/>
                <a:ext cx="1816978" cy="581896"/>
                <a:chOff x="2393834" y="2206025"/>
                <a:chExt cx="1800200" cy="581896"/>
              </a:xfrm>
            </p:grpSpPr>
            <p:sp>
              <p:nvSpPr>
                <p:cNvPr id="26" name="CasellaDiTesto 15"/>
                <p:cNvSpPr txBox="1">
                  <a:spLocks noChangeArrowheads="1"/>
                </p:cNvSpPr>
                <p:nvPr/>
              </p:nvSpPr>
              <p:spPr bwMode="auto">
                <a:xfrm>
                  <a:off x="2393834" y="2206025"/>
                  <a:ext cx="1800200" cy="4308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it-IT" sz="1100" i="1">
                      <a:solidFill>
                        <a:schemeClr val="bg1"/>
                      </a:solidFill>
                    </a:rPr>
                    <a:t>PHYSIOLOGICAL</a:t>
                  </a:r>
                </a:p>
                <a:p>
                  <a:pPr algn="ctr"/>
                  <a:r>
                    <a:rPr lang="it-IT" sz="1100" i="1">
                      <a:solidFill>
                        <a:schemeClr val="bg1"/>
                      </a:solidFill>
                    </a:rPr>
                    <a:t>GERMINATION</a:t>
                  </a:r>
                </a:p>
              </p:txBody>
            </p:sp>
            <p:pic>
              <p:nvPicPr>
                <p:cNvPr id="27" name="Picture 2" descr="http://www.sciencephoto.com/image/479446/large/C0144741-Plant_seedling,_light_micrograph-SPL.jp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l="16875" t="57056" r="56126" b="34386"/>
                <a:stretch>
                  <a:fillRect/>
                </a:stretch>
              </p:blipFill>
              <p:spPr bwMode="auto">
                <a:xfrm>
                  <a:off x="2609858" y="2357268"/>
                  <a:ext cx="1368152" cy="4236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0" name="CasellaDiTesto 26"/>
                <p:cNvSpPr txBox="1">
                  <a:spLocks noChangeArrowheads="1"/>
                </p:cNvSpPr>
                <p:nvPr/>
              </p:nvSpPr>
              <p:spPr bwMode="auto">
                <a:xfrm>
                  <a:off x="2483769" y="2326256"/>
                  <a:ext cx="1638923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it-IT" sz="1200" i="1" dirty="0">
                      <a:solidFill>
                        <a:schemeClr val="bg1"/>
                      </a:solidFill>
                    </a:rPr>
                    <a:t>GERMINAÇÃO FISIOLÓGICA</a:t>
                  </a:r>
                </a:p>
              </p:txBody>
            </p:sp>
          </p:grpSp>
        </p:grpSp>
        <p:grpSp>
          <p:nvGrpSpPr>
            <p:cNvPr id="19" name="Gruppo 41"/>
            <p:cNvGrpSpPr>
              <a:grpSpLocks/>
            </p:cNvGrpSpPr>
            <p:nvPr/>
          </p:nvGrpSpPr>
          <p:grpSpPr bwMode="auto">
            <a:xfrm>
              <a:off x="3491880" y="2060848"/>
              <a:ext cx="1331640" cy="2520280"/>
              <a:chOff x="3491880" y="2060848"/>
              <a:chExt cx="1331640" cy="2520280"/>
            </a:xfrm>
          </p:grpSpPr>
          <p:pic>
            <p:nvPicPr>
              <p:cNvPr id="20" name="Picture 10" descr="Early stage in germination of maize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2448" t="56114" b="30688"/>
              <a:stretch>
                <a:fillRect/>
              </a:stretch>
            </p:blipFill>
            <p:spPr bwMode="auto">
              <a:xfrm>
                <a:off x="3599384" y="3429000"/>
                <a:ext cx="519615" cy="2880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Picture 10" descr="Early stage in germination of maize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2448" t="56114" b="30688"/>
              <a:stretch>
                <a:fillRect/>
              </a:stretch>
            </p:blipFill>
            <p:spPr bwMode="auto">
              <a:xfrm>
                <a:off x="4267552" y="3501008"/>
                <a:ext cx="555968" cy="1289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Picture 10" descr="Early stage in germination of maize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2448" t="56114" b="30688"/>
              <a:stretch>
                <a:fillRect/>
              </a:stretch>
            </p:blipFill>
            <p:spPr bwMode="auto">
              <a:xfrm>
                <a:off x="4066600" y="3501008"/>
                <a:ext cx="72008" cy="1289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Rettangolo 40"/>
              <p:cNvSpPr>
                <a:spLocks noChangeArrowheads="1"/>
              </p:cNvSpPr>
              <p:nvPr/>
            </p:nvSpPr>
            <p:spPr bwMode="auto">
              <a:xfrm>
                <a:off x="3491880" y="2060848"/>
                <a:ext cx="101268" cy="252028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it-IT"/>
              </a:p>
            </p:txBody>
          </p:sp>
        </p:grpSp>
      </p:grpSp>
      <p:grpSp>
        <p:nvGrpSpPr>
          <p:cNvPr id="31" name="Gruppo 55"/>
          <p:cNvGrpSpPr>
            <a:grpSpLocks/>
          </p:cNvGrpSpPr>
          <p:nvPr/>
        </p:nvGrpSpPr>
        <p:grpSpPr bwMode="auto">
          <a:xfrm>
            <a:off x="3307557" y="3934953"/>
            <a:ext cx="6119811" cy="647700"/>
            <a:chOff x="1331640" y="2348880"/>
            <a:chExt cx="6120112" cy="648072"/>
          </a:xfrm>
        </p:grpSpPr>
        <p:sp>
          <p:nvSpPr>
            <p:cNvPr id="36" name="Rettangolo arrotondato 54"/>
            <p:cNvSpPr>
              <a:spLocks noChangeArrowheads="1"/>
            </p:cNvSpPr>
            <p:nvPr/>
          </p:nvSpPr>
          <p:spPr bwMode="auto">
            <a:xfrm>
              <a:off x="1331640" y="2348880"/>
              <a:ext cx="6048672" cy="648072"/>
            </a:xfrm>
            <a:prstGeom prst="roundRect">
              <a:avLst>
                <a:gd name="adj" fmla="val 16667"/>
              </a:avLst>
            </a:prstGeom>
            <a:solidFill>
              <a:srgbClr val="92D050">
                <a:alpha val="58823"/>
              </a:srgbClr>
            </a:solidFill>
            <a:ln w="25400" algn="ctr">
              <a:solidFill>
                <a:srgbClr val="235754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it-IT" b="1"/>
            </a:p>
          </p:txBody>
        </p:sp>
        <p:sp>
          <p:nvSpPr>
            <p:cNvPr id="39" name="Rettangolo 11"/>
            <p:cNvSpPr>
              <a:spLocks noChangeArrowheads="1"/>
            </p:cNvSpPr>
            <p:nvPr/>
          </p:nvSpPr>
          <p:spPr bwMode="auto">
            <a:xfrm>
              <a:off x="1374770" y="2366132"/>
              <a:ext cx="6076982" cy="585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pt-BR" sz="1600" b="1" dirty="0"/>
                <a:t>Assegurar uma boa germinação  e o estabelecimento das plântulas é um primeiro passo importante na produção agrícola.</a:t>
              </a:r>
            </a:p>
          </p:txBody>
        </p:sp>
      </p:grpSp>
      <p:grpSp>
        <p:nvGrpSpPr>
          <p:cNvPr id="40" name="Gruppo 43"/>
          <p:cNvGrpSpPr>
            <a:grpSpLocks/>
          </p:cNvGrpSpPr>
          <p:nvPr/>
        </p:nvGrpSpPr>
        <p:grpSpPr bwMode="auto">
          <a:xfrm>
            <a:off x="3523457" y="4777914"/>
            <a:ext cx="1563687" cy="2376488"/>
            <a:chOff x="1388136" y="2141567"/>
            <a:chExt cx="1563176" cy="2376265"/>
          </a:xfrm>
        </p:grpSpPr>
        <p:pic>
          <p:nvPicPr>
            <p:cNvPr id="41" name="Picture 12" descr="http://previews.agefotostock.com/previewimage/bajaage/f1d59c42118d5fd4efb574c8b44c148c/IBR-967445.jp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624"/>
            <a:stretch>
              <a:fillRect/>
            </a:stretch>
          </p:blipFill>
          <p:spPr bwMode="auto">
            <a:xfrm>
              <a:off x="1388136" y="2141567"/>
              <a:ext cx="1563176" cy="2376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CasellaDiTesto 14"/>
            <p:cNvSpPr txBox="1">
              <a:spLocks noChangeArrowheads="1"/>
            </p:cNvSpPr>
            <p:nvPr/>
          </p:nvSpPr>
          <p:spPr bwMode="auto">
            <a:xfrm>
              <a:off x="1397198" y="2141567"/>
              <a:ext cx="1554113" cy="276999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t-IT" sz="1200" i="1" dirty="0">
                  <a:solidFill>
                    <a:schemeClr val="bg1"/>
                  </a:solidFill>
                </a:rPr>
                <a:t>SEMENTE SECA</a:t>
              </a:r>
            </a:p>
          </p:txBody>
        </p:sp>
      </p:grpSp>
      <p:grpSp>
        <p:nvGrpSpPr>
          <p:cNvPr id="43" name="Gruppo 42"/>
          <p:cNvGrpSpPr>
            <a:grpSpLocks/>
          </p:cNvGrpSpPr>
          <p:nvPr/>
        </p:nvGrpSpPr>
        <p:grpSpPr bwMode="auto">
          <a:xfrm>
            <a:off x="7771607" y="4746164"/>
            <a:ext cx="1655762" cy="2408238"/>
            <a:chOff x="5483474" y="2110430"/>
            <a:chExt cx="1656184" cy="2408738"/>
          </a:xfrm>
        </p:grpSpPr>
        <p:pic>
          <p:nvPicPr>
            <p:cNvPr id="44" name="Picture 14" descr="http://www.sciencephoto.com/image/128362/350wm/C0065248-Corn_seedling-SPL.jp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877" r="8405"/>
            <a:stretch>
              <a:fillRect/>
            </a:stretch>
          </p:blipFill>
          <p:spPr bwMode="auto">
            <a:xfrm>
              <a:off x="5600536" y="2454919"/>
              <a:ext cx="1383224" cy="2064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2" descr="http://www.sciencephoto.com/image/479446/large/C0144741-Plant_seedling,_light_micrograph-SPL.jpg"/>
            <p:cNvPicPr>
              <a:picLocks noChangeAspect="1" noChangeArrowheads="1"/>
            </p:cNvPicPr>
            <p:nvPr/>
          </p:nvPicPr>
          <p:blipFill>
            <a:blip r:embed="rId5" cstate="print"/>
            <a:srcRect l="16875" t="57056" r="56126" b="34386"/>
            <a:stretch>
              <a:fillRect/>
            </a:stretch>
          </p:blipFill>
          <p:spPr bwMode="auto">
            <a:xfrm>
              <a:off x="5600536" y="2142904"/>
              <a:ext cx="1384930" cy="42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" name="CasellaDiTesto 20"/>
            <p:cNvSpPr txBox="1">
              <a:spLocks noChangeArrowheads="1"/>
            </p:cNvSpPr>
            <p:nvPr/>
          </p:nvSpPr>
          <p:spPr bwMode="auto">
            <a:xfrm>
              <a:off x="5483474" y="2110430"/>
              <a:ext cx="1656184" cy="461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t-IT" sz="1200" i="1" dirty="0">
                  <a:solidFill>
                    <a:schemeClr val="bg1"/>
                  </a:solidFill>
                </a:rPr>
                <a:t>PLÂNTULAS NORMAIS</a:t>
              </a:r>
            </a:p>
          </p:txBody>
        </p:sp>
      </p:grpSp>
      <p:sp>
        <p:nvSpPr>
          <p:cNvPr id="47" name="Freccia a destra 45"/>
          <p:cNvSpPr/>
          <p:nvPr/>
        </p:nvSpPr>
        <p:spPr bwMode="auto">
          <a:xfrm>
            <a:off x="5193507" y="5705014"/>
            <a:ext cx="576262" cy="431800"/>
          </a:xfrm>
          <a:prstGeom prst="right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it-IT">
              <a:latin typeface="Arial" charset="0"/>
              <a:ea typeface="ＭＳ Ｐゴシック" pitchFamily="1" charset="-128"/>
            </a:endParaRPr>
          </a:p>
        </p:txBody>
      </p:sp>
      <p:sp>
        <p:nvSpPr>
          <p:cNvPr id="48" name="Freccia a destra 46"/>
          <p:cNvSpPr/>
          <p:nvPr/>
        </p:nvSpPr>
        <p:spPr bwMode="auto">
          <a:xfrm>
            <a:off x="7282657" y="5705014"/>
            <a:ext cx="576262" cy="431800"/>
          </a:xfrm>
          <a:prstGeom prst="right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it-IT"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505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8" grpId="0"/>
      <p:bldP spid="47" grpId="0" animBg="1"/>
      <p:bldP spid="4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EE4E1-AF05-4DF9-9C0B-8D2D980A846C}" type="slidenum">
              <a:rPr lang="it-IT" smtClean="0"/>
              <a:t>50</a:t>
            </a:fld>
            <a:endParaRPr lang="it-IT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7710600"/>
              </p:ext>
            </p:extLst>
          </p:nvPr>
        </p:nvGraphicFramePr>
        <p:xfrm>
          <a:off x="385011" y="1870397"/>
          <a:ext cx="5406356" cy="469131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9114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48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51021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Cultura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Soja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511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Variedade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NS 7338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511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Produto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YieldOn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511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Época de aplicação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R1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511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Dosagem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1L/ha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511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Local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Montevidiu/GO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5511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Instituição de pesquisa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Universidade de Rio Verde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BB7D7659-6749-4D2C-BB23-AB805C8153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5610322"/>
              </p:ext>
            </p:extLst>
          </p:nvPr>
        </p:nvGraphicFramePr>
        <p:xfrm>
          <a:off x="6224337" y="1668870"/>
          <a:ext cx="6063915" cy="4892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 descr="Resultado de imagem para universidade de rio verd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2379" y="303698"/>
            <a:ext cx="2103031" cy="177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115" t="36284" r="39836" b="42950"/>
          <a:stretch>
            <a:fillRect/>
          </a:stretch>
        </p:blipFill>
        <p:spPr bwMode="auto">
          <a:xfrm>
            <a:off x="7697368" y="2684379"/>
            <a:ext cx="2473325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o 6"/>
          <p:cNvGrpSpPr>
            <a:grpSpLocks/>
          </p:cNvGrpSpPr>
          <p:nvPr/>
        </p:nvGrpSpPr>
        <p:grpSpPr bwMode="auto">
          <a:xfrm>
            <a:off x="7295786" y="1203158"/>
            <a:ext cx="2592742" cy="1034882"/>
            <a:chOff x="5375790" y="1081875"/>
            <a:chExt cx="2615823" cy="1008112"/>
          </a:xfrm>
        </p:grpSpPr>
        <p:sp>
          <p:nvSpPr>
            <p:cNvPr id="8" name="Arredondar Retângulo em um Canto Diagonal 7"/>
            <p:cNvSpPr/>
            <p:nvPr/>
          </p:nvSpPr>
          <p:spPr>
            <a:xfrm>
              <a:off x="5375790" y="1081875"/>
              <a:ext cx="2615823" cy="1008112"/>
            </a:xfrm>
            <a:prstGeom prst="round2Diag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0">
                  <a:srgbClr val="7AC142">
                    <a:shade val="30000"/>
                    <a:satMod val="115000"/>
                  </a:srgbClr>
                </a:gs>
                <a:gs pos="50000">
                  <a:srgbClr val="7AC142">
                    <a:shade val="67500"/>
                    <a:satMod val="115000"/>
                  </a:srgbClr>
                </a:gs>
                <a:gs pos="100000">
                  <a:srgbClr val="7AC142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9" name="Retângulo 32"/>
            <p:cNvSpPr>
              <a:spLocks noChangeArrowheads="1"/>
            </p:cNvSpPr>
            <p:nvPr/>
          </p:nvSpPr>
          <p:spPr bwMode="auto">
            <a:xfrm>
              <a:off x="5698616" y="1241144"/>
              <a:ext cx="1970163" cy="68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pt-BR" altLang="pt-BR" sz="4000" b="1" dirty="0">
                  <a:solidFill>
                    <a:srgbClr val="FFFFFF"/>
                  </a:solidFill>
                  <a:latin typeface="Arial Narrow" pitchFamily="34" charset="0"/>
                </a:rPr>
                <a:t>+ 4,3 </a:t>
              </a:r>
              <a:r>
                <a:rPr lang="pt-BR" altLang="pt-BR" sz="2800" dirty="0" err="1">
                  <a:solidFill>
                    <a:srgbClr val="FFFFFF"/>
                  </a:solidFill>
                  <a:latin typeface="Arial Narrow" pitchFamily="34" charset="0"/>
                </a:rPr>
                <a:t>sc</a:t>
              </a:r>
              <a:r>
                <a:rPr lang="pt-BR" altLang="pt-BR" sz="2800" dirty="0">
                  <a:solidFill>
                    <a:srgbClr val="FFFFFF"/>
                  </a:solidFill>
                  <a:latin typeface="Arial Narrow" pitchFamily="34" charset="0"/>
                </a:rPr>
                <a:t>/ha</a:t>
              </a:r>
            </a:p>
          </p:txBody>
        </p:sp>
      </p:grpSp>
      <p:sp>
        <p:nvSpPr>
          <p:cNvPr id="10" name="Rettangolo 1"/>
          <p:cNvSpPr/>
          <p:nvPr/>
        </p:nvSpPr>
        <p:spPr>
          <a:xfrm>
            <a:off x="146229" y="167112"/>
            <a:ext cx="13164960" cy="553998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lvl="0"/>
            <a:r>
              <a:rPr lang="en-US" sz="30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YIELDON </a:t>
            </a:r>
            <a:r>
              <a:rPr lang="de-DE" sz="30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de-DE" sz="24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4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Experiência do campo</a:t>
            </a:r>
            <a:endParaRPr lang="it-IT" sz="1000" dirty="0">
              <a:ln w="19050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Immagine 5">
            <a:extLst>
              <a:ext uri="{FF2B5EF4-FFF2-40B4-BE49-F238E27FC236}">
                <a16:creationId xmlns:a16="http://schemas.microsoft.com/office/drawing/2014/main" id="{038DB401-111E-4317-9863-8E38929CDF6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9728" y="464158"/>
            <a:ext cx="1849218" cy="1478000"/>
          </a:xfrm>
          <a:prstGeom prst="rect">
            <a:avLst/>
          </a:prstGeom>
        </p:spPr>
      </p:pic>
      <p:pic>
        <p:nvPicPr>
          <p:cNvPr id="13" name="Immagine 3" descr="infografica26.psd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264"/>
          <a:stretch/>
        </p:blipFill>
        <p:spPr>
          <a:xfrm>
            <a:off x="307975" y="801321"/>
            <a:ext cx="3874738" cy="98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6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EE4E1-AF05-4DF9-9C0B-8D2D980A846C}" type="slidenum">
              <a:rPr lang="it-IT" smtClean="0"/>
              <a:t>51</a:t>
            </a:fld>
            <a:endParaRPr lang="it-IT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8485882"/>
              </p:ext>
            </p:extLst>
          </p:nvPr>
        </p:nvGraphicFramePr>
        <p:xfrm>
          <a:off x="481264" y="984471"/>
          <a:ext cx="5374104" cy="605828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9000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74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9951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Cultura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Soja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951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Variedade</a:t>
                      </a:r>
                      <a:endParaRPr lang="pt-BR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NS 5959 IPRO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975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Produto</a:t>
                      </a:r>
                      <a:endParaRPr lang="pt-BR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Radifarm</a:t>
                      </a:r>
                      <a:br>
                        <a:rPr lang="pt-BR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2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Glimo</a:t>
                      </a:r>
                      <a:br>
                        <a:rPr lang="pt-BR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2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Megafol</a:t>
                      </a:r>
                      <a:br>
                        <a:rPr lang="pt-BR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2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YieldOn</a:t>
                      </a:r>
                      <a:br>
                        <a:rPr lang="pt-BR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2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Opifol</a:t>
                      </a:r>
                      <a:r>
                        <a:rPr lang="pt-BR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Maturação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980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Época de aplicação</a:t>
                      </a:r>
                      <a:endParaRPr lang="pt-BR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</a:t>
                      </a:r>
                      <a:br>
                        <a:rPr lang="pt-BR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V3/V4</a:t>
                      </a:r>
                      <a:br>
                        <a:rPr lang="pt-BR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R1/R2</a:t>
                      </a:r>
                      <a:br>
                        <a:rPr lang="pt-BR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R5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99754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Dosagem</a:t>
                      </a:r>
                      <a:endParaRPr lang="pt-BR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0,15 L/100 kg de semente</a:t>
                      </a:r>
                      <a:br>
                        <a:rPr lang="pt-BR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 L/ha</a:t>
                      </a:r>
                      <a:br>
                        <a:rPr lang="pt-BR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 </a:t>
                      </a:r>
                      <a:r>
                        <a:rPr lang="pt-BR" sz="2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Lh</a:t>
                      </a:r>
                      <a:r>
                        <a:rPr lang="pt-BR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/ha</a:t>
                      </a:r>
                      <a:br>
                        <a:rPr lang="pt-BR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 L/ha</a:t>
                      </a:r>
                      <a:br>
                        <a:rPr lang="pt-BR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Kg/ha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9951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Local</a:t>
                      </a:r>
                      <a:endParaRPr lang="pt-BR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Cruz Alta/RS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951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Instituição de pesquisa</a:t>
                      </a:r>
                      <a:endParaRPr lang="pt-BR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CCGL TEC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F4CAED75-9729-4A42-8BF7-4E2660D774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2237464"/>
              </p:ext>
            </p:extLst>
          </p:nvPr>
        </p:nvGraphicFramePr>
        <p:xfrm>
          <a:off x="6593305" y="1038224"/>
          <a:ext cx="6178307" cy="5522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604" t="17435" r="55906" b="68909"/>
          <a:stretch/>
        </p:blipFill>
        <p:spPr>
          <a:xfrm>
            <a:off x="11068274" y="102120"/>
            <a:ext cx="2376264" cy="936104"/>
          </a:xfrm>
          <a:prstGeom prst="rect">
            <a:avLst/>
          </a:prstGeom>
        </p:spPr>
      </p:pic>
      <p:sp>
        <p:nvSpPr>
          <p:cNvPr id="6" name="Rettangolo 1"/>
          <p:cNvSpPr/>
          <p:nvPr/>
        </p:nvSpPr>
        <p:spPr>
          <a:xfrm>
            <a:off x="146229" y="167112"/>
            <a:ext cx="13164960" cy="553998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lvl="0"/>
            <a:r>
              <a:rPr lang="en-US" sz="30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YIELDON </a:t>
            </a:r>
            <a:r>
              <a:rPr lang="de-DE" sz="30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de-DE" sz="24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4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Experiência do campo</a:t>
            </a:r>
            <a:endParaRPr lang="it-IT" sz="1000" dirty="0">
              <a:ln w="19050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Immagine 5">
            <a:extLst>
              <a:ext uri="{FF2B5EF4-FFF2-40B4-BE49-F238E27FC236}">
                <a16:creationId xmlns:a16="http://schemas.microsoft.com/office/drawing/2014/main" id="{038DB401-111E-4317-9863-8E38929CDF6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2465" y="102120"/>
            <a:ext cx="1849218" cy="1478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115" t="36284" r="39836" b="42950"/>
          <a:stretch>
            <a:fillRect/>
          </a:stretch>
        </p:blipFill>
        <p:spPr bwMode="auto">
          <a:xfrm>
            <a:off x="7873830" y="2684379"/>
            <a:ext cx="2473325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o 8"/>
          <p:cNvGrpSpPr>
            <a:grpSpLocks/>
          </p:cNvGrpSpPr>
          <p:nvPr/>
        </p:nvGrpSpPr>
        <p:grpSpPr bwMode="auto">
          <a:xfrm>
            <a:off x="8611238" y="1019105"/>
            <a:ext cx="2592742" cy="1034882"/>
            <a:chOff x="5375790" y="1081875"/>
            <a:chExt cx="2615823" cy="1008112"/>
          </a:xfrm>
        </p:grpSpPr>
        <p:sp>
          <p:nvSpPr>
            <p:cNvPr id="10" name="Arredondar Retângulo em um Canto Diagonal 9"/>
            <p:cNvSpPr/>
            <p:nvPr/>
          </p:nvSpPr>
          <p:spPr>
            <a:xfrm>
              <a:off x="5375790" y="1081875"/>
              <a:ext cx="2615823" cy="1008112"/>
            </a:xfrm>
            <a:prstGeom prst="round2Diag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0">
                  <a:srgbClr val="7AC142">
                    <a:shade val="30000"/>
                    <a:satMod val="115000"/>
                  </a:srgbClr>
                </a:gs>
                <a:gs pos="50000">
                  <a:srgbClr val="7AC142">
                    <a:shade val="67500"/>
                    <a:satMod val="115000"/>
                  </a:srgbClr>
                </a:gs>
                <a:gs pos="100000">
                  <a:srgbClr val="7AC142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11" name="Retângulo 32"/>
            <p:cNvSpPr>
              <a:spLocks noChangeArrowheads="1"/>
            </p:cNvSpPr>
            <p:nvPr/>
          </p:nvSpPr>
          <p:spPr bwMode="auto">
            <a:xfrm>
              <a:off x="5698616" y="1241144"/>
              <a:ext cx="1970163" cy="68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pt-BR" altLang="pt-BR" sz="4000" b="1" dirty="0">
                  <a:solidFill>
                    <a:srgbClr val="FFFFFF"/>
                  </a:solidFill>
                  <a:latin typeface="Arial Narrow" pitchFamily="34" charset="0"/>
                </a:rPr>
                <a:t>+ 4,4 </a:t>
              </a:r>
              <a:r>
                <a:rPr lang="pt-BR" altLang="pt-BR" sz="2800" dirty="0" err="1">
                  <a:solidFill>
                    <a:srgbClr val="FFFFFF"/>
                  </a:solidFill>
                  <a:latin typeface="Arial Narrow" pitchFamily="34" charset="0"/>
                </a:rPr>
                <a:t>sc</a:t>
              </a:r>
              <a:r>
                <a:rPr lang="pt-BR" altLang="pt-BR" sz="2800" dirty="0">
                  <a:solidFill>
                    <a:srgbClr val="FFFFFF"/>
                  </a:solidFill>
                  <a:latin typeface="Arial Narrow" pitchFamily="34" charset="0"/>
                </a:rPr>
                <a:t>/ha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817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EE4E1-AF05-4DF9-9C0B-8D2D980A846C}" type="slidenum">
              <a:rPr lang="it-IT" smtClean="0"/>
              <a:t>52</a:t>
            </a:fld>
            <a:endParaRPr lang="it-IT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010697"/>
              </p:ext>
            </p:extLst>
          </p:nvPr>
        </p:nvGraphicFramePr>
        <p:xfrm>
          <a:off x="385012" y="1447296"/>
          <a:ext cx="4507830" cy="527042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93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40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291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Cultura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Soja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291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Variedade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 M 5892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291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Produto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 err="1">
                          <a:effectLst/>
                        </a:rPr>
                        <a:t>YieldOn</a:t>
                      </a:r>
                      <a:r>
                        <a:rPr lang="pt-BR" sz="2000" u="none" strike="noStrike" dirty="0">
                          <a:effectLst/>
                        </a:rPr>
                        <a:t> + </a:t>
                      </a:r>
                      <a:r>
                        <a:rPr lang="pt-BR" sz="2000" u="none" strike="noStrike" dirty="0" err="1">
                          <a:effectLst/>
                        </a:rPr>
                        <a:t>Opifol</a:t>
                      </a:r>
                      <a:r>
                        <a:rPr lang="pt-BR" sz="2000" u="none" strike="noStrike" dirty="0">
                          <a:effectLst/>
                        </a:rPr>
                        <a:t> Maturação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291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Época de aplicação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R2 e R5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291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Dosagem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1 L/ha + 2Kg/ha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291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Local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Passo Fundo - RS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291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Instituição de pesquisa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SEEDS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213EEEB4-1A91-404E-A61D-A67C87FCD3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5814799"/>
              </p:ext>
            </p:extLst>
          </p:nvPr>
        </p:nvGraphicFramePr>
        <p:xfrm>
          <a:off x="6569869" y="1702218"/>
          <a:ext cx="5814636" cy="4809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01" t="18484" r="62403" b="62607"/>
          <a:stretch/>
        </p:blipFill>
        <p:spPr>
          <a:xfrm>
            <a:off x="10462730" y="103573"/>
            <a:ext cx="2818400" cy="1179795"/>
          </a:xfrm>
          <a:prstGeom prst="rect">
            <a:avLst/>
          </a:prstGeom>
        </p:spPr>
      </p:pic>
      <p:sp>
        <p:nvSpPr>
          <p:cNvPr id="6" name="Rettangolo 1"/>
          <p:cNvSpPr/>
          <p:nvPr/>
        </p:nvSpPr>
        <p:spPr>
          <a:xfrm>
            <a:off x="146229" y="167112"/>
            <a:ext cx="13164960" cy="553998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lvl="0"/>
            <a:r>
              <a:rPr lang="en-US" sz="30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YIELDON </a:t>
            </a:r>
            <a:r>
              <a:rPr lang="de-DE" sz="30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de-DE" sz="24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4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Experiência do campo</a:t>
            </a:r>
            <a:endParaRPr lang="it-IT" sz="1000" dirty="0">
              <a:ln w="19050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Immagine 5">
            <a:extLst>
              <a:ext uri="{FF2B5EF4-FFF2-40B4-BE49-F238E27FC236}">
                <a16:creationId xmlns:a16="http://schemas.microsoft.com/office/drawing/2014/main" id="{038DB401-111E-4317-9863-8E38929CDF6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2465" y="102120"/>
            <a:ext cx="1849218" cy="1478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115" t="36284" r="39836" b="42950"/>
          <a:stretch>
            <a:fillRect/>
          </a:stretch>
        </p:blipFill>
        <p:spPr bwMode="auto">
          <a:xfrm>
            <a:off x="7873830" y="2684379"/>
            <a:ext cx="2473325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o 8"/>
          <p:cNvGrpSpPr>
            <a:grpSpLocks/>
          </p:cNvGrpSpPr>
          <p:nvPr/>
        </p:nvGrpSpPr>
        <p:grpSpPr bwMode="auto">
          <a:xfrm>
            <a:off x="8611238" y="1019105"/>
            <a:ext cx="2592742" cy="1034882"/>
            <a:chOff x="5375790" y="1081875"/>
            <a:chExt cx="2615823" cy="1008112"/>
          </a:xfrm>
        </p:grpSpPr>
        <p:sp>
          <p:nvSpPr>
            <p:cNvPr id="10" name="Arredondar Retângulo em um Canto Diagonal 9"/>
            <p:cNvSpPr/>
            <p:nvPr/>
          </p:nvSpPr>
          <p:spPr>
            <a:xfrm>
              <a:off x="5375790" y="1081875"/>
              <a:ext cx="2615823" cy="1008112"/>
            </a:xfrm>
            <a:prstGeom prst="round2Diag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0">
                  <a:srgbClr val="7AC142">
                    <a:shade val="30000"/>
                    <a:satMod val="115000"/>
                  </a:srgbClr>
                </a:gs>
                <a:gs pos="50000">
                  <a:srgbClr val="7AC142">
                    <a:shade val="67500"/>
                    <a:satMod val="115000"/>
                  </a:srgbClr>
                </a:gs>
                <a:gs pos="100000">
                  <a:srgbClr val="7AC142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11" name="Retângulo 32"/>
            <p:cNvSpPr>
              <a:spLocks noChangeArrowheads="1"/>
            </p:cNvSpPr>
            <p:nvPr/>
          </p:nvSpPr>
          <p:spPr bwMode="auto">
            <a:xfrm>
              <a:off x="5698616" y="1241144"/>
              <a:ext cx="1970163" cy="68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pt-BR" altLang="pt-BR" sz="4000" b="1" dirty="0">
                  <a:solidFill>
                    <a:srgbClr val="FFFFFF"/>
                  </a:solidFill>
                  <a:latin typeface="Arial Narrow" pitchFamily="34" charset="0"/>
                </a:rPr>
                <a:t>+ 4,2 </a:t>
              </a:r>
              <a:r>
                <a:rPr lang="pt-BR" altLang="pt-BR" sz="2800" dirty="0" err="1">
                  <a:solidFill>
                    <a:srgbClr val="FFFFFF"/>
                  </a:solidFill>
                  <a:latin typeface="Arial Narrow" pitchFamily="34" charset="0"/>
                </a:rPr>
                <a:t>sc</a:t>
              </a:r>
              <a:r>
                <a:rPr lang="pt-BR" altLang="pt-BR" sz="2800" dirty="0">
                  <a:solidFill>
                    <a:srgbClr val="FFFFFF"/>
                  </a:solidFill>
                  <a:latin typeface="Arial Narrow" pitchFamily="34" charset="0"/>
                </a:rPr>
                <a:t>/ha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951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EE4E1-AF05-4DF9-9C0B-8D2D980A846C}" type="slidenum">
              <a:rPr lang="it-IT" smtClean="0"/>
              <a:t>53</a:t>
            </a:fld>
            <a:endParaRPr lang="it-IT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720434"/>
              </p:ext>
            </p:extLst>
          </p:nvPr>
        </p:nvGraphicFramePr>
        <p:xfrm>
          <a:off x="496803" y="1232736"/>
          <a:ext cx="4893343" cy="585787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3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3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7116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Cultura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Soja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116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Variedade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BMX Elite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557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u="none" strike="noStrike" dirty="0">
                          <a:effectLst/>
                        </a:rPr>
                        <a:t>Produto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 err="1">
                          <a:effectLst/>
                        </a:rPr>
                        <a:t>Radifarm</a:t>
                      </a:r>
                      <a:br>
                        <a:rPr lang="pt-BR" sz="2000" u="none" strike="noStrike" dirty="0">
                          <a:effectLst/>
                        </a:rPr>
                      </a:br>
                      <a:r>
                        <a:rPr lang="pt-BR" sz="2000" u="none" strike="noStrike" dirty="0" err="1">
                          <a:effectLst/>
                        </a:rPr>
                        <a:t>Glimo</a:t>
                      </a:r>
                      <a:br>
                        <a:rPr lang="pt-BR" sz="2000" u="none" strike="noStrike" dirty="0">
                          <a:effectLst/>
                        </a:rPr>
                      </a:br>
                      <a:r>
                        <a:rPr lang="pt-BR" sz="2000" u="none" strike="noStrike" dirty="0" err="1">
                          <a:effectLst/>
                        </a:rPr>
                        <a:t>Megafol</a:t>
                      </a:r>
                      <a:br>
                        <a:rPr lang="pt-BR" sz="2000" u="none" strike="noStrike" dirty="0">
                          <a:effectLst/>
                        </a:rPr>
                      </a:br>
                      <a:r>
                        <a:rPr lang="pt-BR" sz="2000" u="none" strike="noStrike" dirty="0" err="1">
                          <a:effectLst/>
                        </a:rPr>
                        <a:t>YieldOn</a:t>
                      </a:r>
                      <a:br>
                        <a:rPr lang="pt-BR" sz="2000" u="none" strike="noStrike" dirty="0">
                          <a:effectLst/>
                        </a:rPr>
                      </a:br>
                      <a:r>
                        <a:rPr lang="pt-BR" sz="2000" u="none" strike="noStrike" dirty="0" err="1">
                          <a:effectLst/>
                        </a:rPr>
                        <a:t>Opifol</a:t>
                      </a:r>
                      <a:r>
                        <a:rPr lang="pt-BR" sz="2000" u="none" strike="noStrike" dirty="0">
                          <a:effectLst/>
                        </a:rPr>
                        <a:t> Maturação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8457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Época de aplicação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TS</a:t>
                      </a:r>
                      <a:br>
                        <a:rPr lang="pt-BR" sz="2000" u="none" strike="noStrike" dirty="0">
                          <a:effectLst/>
                        </a:rPr>
                      </a:br>
                      <a:r>
                        <a:rPr lang="pt-BR" sz="2000" u="none" strike="noStrike" dirty="0">
                          <a:effectLst/>
                        </a:rPr>
                        <a:t>v3/v4</a:t>
                      </a:r>
                      <a:br>
                        <a:rPr lang="pt-BR" sz="2000" u="none" strike="noStrike" dirty="0">
                          <a:effectLst/>
                        </a:rPr>
                      </a:br>
                      <a:r>
                        <a:rPr lang="pt-BR" sz="2000" u="none" strike="noStrike" dirty="0">
                          <a:effectLst/>
                        </a:rPr>
                        <a:t>R1/R2</a:t>
                      </a:r>
                      <a:br>
                        <a:rPr lang="pt-BR" sz="2000" u="none" strike="noStrike" dirty="0">
                          <a:effectLst/>
                        </a:rPr>
                      </a:br>
                      <a:r>
                        <a:rPr lang="pt-BR" sz="2000" u="none" strike="noStrike" dirty="0">
                          <a:effectLst/>
                        </a:rPr>
                        <a:t>R5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35572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Dosagem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0,15 L/100 kg de semente</a:t>
                      </a:r>
                      <a:br>
                        <a:rPr lang="pt-BR" sz="2000" u="none" strike="noStrike" dirty="0">
                          <a:effectLst/>
                        </a:rPr>
                      </a:br>
                      <a:r>
                        <a:rPr lang="pt-BR" sz="2000" u="none" strike="noStrike" dirty="0">
                          <a:effectLst/>
                        </a:rPr>
                        <a:t>0,5 L/ha</a:t>
                      </a:r>
                      <a:br>
                        <a:rPr lang="pt-BR" sz="2000" u="none" strike="noStrike" dirty="0">
                          <a:effectLst/>
                        </a:rPr>
                      </a:br>
                      <a:r>
                        <a:rPr lang="pt-BR" sz="2000" u="none" strike="noStrike" dirty="0">
                          <a:effectLst/>
                        </a:rPr>
                        <a:t>0,5 </a:t>
                      </a:r>
                      <a:r>
                        <a:rPr lang="pt-BR" sz="2000" u="none" strike="noStrike" dirty="0" err="1">
                          <a:effectLst/>
                        </a:rPr>
                        <a:t>Lh</a:t>
                      </a:r>
                      <a:r>
                        <a:rPr lang="pt-BR" sz="2000" u="none" strike="noStrike" dirty="0">
                          <a:effectLst/>
                        </a:rPr>
                        <a:t>/ha</a:t>
                      </a:r>
                      <a:br>
                        <a:rPr lang="pt-BR" sz="2000" u="none" strike="noStrike" dirty="0">
                          <a:effectLst/>
                        </a:rPr>
                      </a:br>
                      <a:r>
                        <a:rPr lang="pt-BR" sz="2000" u="none" strike="noStrike" dirty="0">
                          <a:effectLst/>
                        </a:rPr>
                        <a:t>1,0 L/ha</a:t>
                      </a:r>
                      <a:br>
                        <a:rPr lang="pt-BR" sz="2000" u="none" strike="noStrike" dirty="0">
                          <a:effectLst/>
                        </a:rPr>
                      </a:br>
                      <a:r>
                        <a:rPr lang="pt-BR" sz="2000" u="none" strike="noStrike" dirty="0">
                          <a:effectLst/>
                        </a:rPr>
                        <a:t>2 Kg/ha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116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Local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Passo Fundo - RS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7116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Instituição de pesquisa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UPF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004E8054-0814-44CD-AB48-8B5DEDDA23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38730"/>
              </p:ext>
            </p:extLst>
          </p:nvPr>
        </p:nvGraphicFramePr>
        <p:xfrm>
          <a:off x="6664598" y="1360572"/>
          <a:ext cx="6089448" cy="5296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3051" y="249462"/>
            <a:ext cx="1338561" cy="1111110"/>
          </a:xfrm>
          <a:prstGeom prst="rect">
            <a:avLst/>
          </a:prstGeom>
        </p:spPr>
      </p:pic>
      <p:sp>
        <p:nvSpPr>
          <p:cNvPr id="6" name="Rettangolo 1"/>
          <p:cNvSpPr/>
          <p:nvPr/>
        </p:nvSpPr>
        <p:spPr>
          <a:xfrm>
            <a:off x="146229" y="167112"/>
            <a:ext cx="13164960" cy="553998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lvl="0"/>
            <a:r>
              <a:rPr lang="en-US" sz="30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YIELDON </a:t>
            </a:r>
            <a:r>
              <a:rPr lang="de-DE" sz="30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de-DE" sz="24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4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Experiência do campo</a:t>
            </a:r>
            <a:endParaRPr lang="it-IT" sz="1000" dirty="0">
              <a:ln w="19050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Immagine 5">
            <a:extLst>
              <a:ext uri="{FF2B5EF4-FFF2-40B4-BE49-F238E27FC236}">
                <a16:creationId xmlns:a16="http://schemas.microsoft.com/office/drawing/2014/main" id="{038DB401-111E-4317-9863-8E38929CDF6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2465" y="102120"/>
            <a:ext cx="1849218" cy="1478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115" t="36284" r="39836" b="42950"/>
          <a:stretch>
            <a:fillRect/>
          </a:stretch>
        </p:blipFill>
        <p:spPr bwMode="auto">
          <a:xfrm>
            <a:off x="7873830" y="2684379"/>
            <a:ext cx="2473325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o 8"/>
          <p:cNvGrpSpPr>
            <a:grpSpLocks/>
          </p:cNvGrpSpPr>
          <p:nvPr/>
        </p:nvGrpSpPr>
        <p:grpSpPr bwMode="auto">
          <a:xfrm>
            <a:off x="8611238" y="1019105"/>
            <a:ext cx="2592742" cy="1034882"/>
            <a:chOff x="5375790" y="1081875"/>
            <a:chExt cx="2615823" cy="1008112"/>
          </a:xfrm>
        </p:grpSpPr>
        <p:sp>
          <p:nvSpPr>
            <p:cNvPr id="10" name="Arredondar Retângulo em um Canto Diagonal 9"/>
            <p:cNvSpPr/>
            <p:nvPr/>
          </p:nvSpPr>
          <p:spPr>
            <a:xfrm>
              <a:off x="5375790" y="1081875"/>
              <a:ext cx="2615823" cy="1008112"/>
            </a:xfrm>
            <a:prstGeom prst="round2Diag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0">
                  <a:srgbClr val="7AC142">
                    <a:shade val="30000"/>
                    <a:satMod val="115000"/>
                  </a:srgbClr>
                </a:gs>
                <a:gs pos="50000">
                  <a:srgbClr val="7AC142">
                    <a:shade val="67500"/>
                    <a:satMod val="115000"/>
                  </a:srgbClr>
                </a:gs>
                <a:gs pos="100000">
                  <a:srgbClr val="7AC142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11" name="Retângulo 32"/>
            <p:cNvSpPr>
              <a:spLocks noChangeArrowheads="1"/>
            </p:cNvSpPr>
            <p:nvPr/>
          </p:nvSpPr>
          <p:spPr bwMode="auto">
            <a:xfrm>
              <a:off x="5698615" y="1241144"/>
              <a:ext cx="1970163" cy="68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pt-BR" altLang="pt-BR" sz="4000" b="1" dirty="0">
                  <a:solidFill>
                    <a:srgbClr val="FFFFFF"/>
                  </a:solidFill>
                  <a:latin typeface="Arial Narrow" pitchFamily="34" charset="0"/>
                </a:rPr>
                <a:t>+ 6,8 </a:t>
              </a:r>
              <a:r>
                <a:rPr lang="pt-BR" altLang="pt-BR" sz="2800" dirty="0" err="1">
                  <a:solidFill>
                    <a:srgbClr val="FFFFFF"/>
                  </a:solidFill>
                  <a:latin typeface="Arial Narrow" pitchFamily="34" charset="0"/>
                </a:rPr>
                <a:t>sc</a:t>
              </a:r>
              <a:r>
                <a:rPr lang="pt-BR" altLang="pt-BR" sz="2800" dirty="0">
                  <a:solidFill>
                    <a:srgbClr val="FFFFFF"/>
                  </a:solidFill>
                  <a:latin typeface="Arial Narrow" pitchFamily="34" charset="0"/>
                </a:rPr>
                <a:t>/ha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369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EE4E1-AF05-4DF9-9C0B-8D2D980A846C}" type="slidenum">
              <a:rPr lang="it-IT" smtClean="0"/>
              <a:t>54</a:t>
            </a:fld>
            <a:endParaRPr lang="it-IT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309740"/>
              </p:ext>
            </p:extLst>
          </p:nvPr>
        </p:nvGraphicFramePr>
        <p:xfrm>
          <a:off x="128337" y="1524002"/>
          <a:ext cx="5791200" cy="478806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047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36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556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Cultura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Algodão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556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Variedade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 err="1">
                          <a:effectLst/>
                        </a:rPr>
                        <a:t>FiberMax</a:t>
                      </a:r>
                      <a:r>
                        <a:rPr lang="pt-BR" sz="2000" u="none" strike="noStrike" dirty="0">
                          <a:effectLst/>
                        </a:rPr>
                        <a:t> 980 GLT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1125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Produto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YieldOn e Opifol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556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Época de aplicação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30 DAE e 120 DAE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556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Dosagem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 dirty="0">
                          <a:effectLst/>
                        </a:rPr>
                        <a:t>1 L/ha e 2,0 Kg/ha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556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Local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Primaver do Leste /MT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556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Instituição de pesquisa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CERES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377CF130-6E8D-4950-82A2-53E9BC1884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5742433"/>
              </p:ext>
            </p:extLst>
          </p:nvPr>
        </p:nvGraphicFramePr>
        <p:xfrm>
          <a:off x="6272464" y="1074821"/>
          <a:ext cx="6384758" cy="5614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115" t="36284" r="39836" b="42950"/>
          <a:stretch>
            <a:fillRect/>
          </a:stretch>
        </p:blipFill>
        <p:spPr bwMode="auto">
          <a:xfrm>
            <a:off x="7697368" y="2684379"/>
            <a:ext cx="2473325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o 5"/>
          <p:cNvGrpSpPr>
            <a:grpSpLocks/>
          </p:cNvGrpSpPr>
          <p:nvPr/>
        </p:nvGrpSpPr>
        <p:grpSpPr bwMode="auto">
          <a:xfrm>
            <a:off x="7295786" y="1203158"/>
            <a:ext cx="2592742" cy="1034882"/>
            <a:chOff x="5375790" y="1081875"/>
            <a:chExt cx="2615823" cy="1008112"/>
          </a:xfrm>
        </p:grpSpPr>
        <p:sp>
          <p:nvSpPr>
            <p:cNvPr id="7" name="Arredondar Retângulo em um Canto Diagonal 6"/>
            <p:cNvSpPr/>
            <p:nvPr/>
          </p:nvSpPr>
          <p:spPr>
            <a:xfrm>
              <a:off x="5375790" y="1081875"/>
              <a:ext cx="2615823" cy="1008112"/>
            </a:xfrm>
            <a:prstGeom prst="round2Diag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0">
                  <a:srgbClr val="7AC142">
                    <a:shade val="30000"/>
                    <a:satMod val="115000"/>
                  </a:srgbClr>
                </a:gs>
                <a:gs pos="50000">
                  <a:srgbClr val="7AC142">
                    <a:shade val="67500"/>
                    <a:satMod val="115000"/>
                  </a:srgbClr>
                </a:gs>
                <a:gs pos="100000">
                  <a:srgbClr val="7AC142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8" name="Retângulo 32"/>
            <p:cNvSpPr>
              <a:spLocks noChangeArrowheads="1"/>
            </p:cNvSpPr>
            <p:nvPr/>
          </p:nvSpPr>
          <p:spPr bwMode="auto">
            <a:xfrm>
              <a:off x="5460878" y="1241144"/>
              <a:ext cx="2445641" cy="68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pt-BR" altLang="pt-BR" sz="4000" b="1" dirty="0">
                  <a:solidFill>
                    <a:srgbClr val="FFFFFF"/>
                  </a:solidFill>
                  <a:latin typeface="Arial Narrow" pitchFamily="34" charset="0"/>
                </a:rPr>
                <a:t>+ 29,61 </a:t>
              </a:r>
              <a:r>
                <a:rPr lang="pt-BR" altLang="pt-BR" sz="2800" dirty="0">
                  <a:solidFill>
                    <a:srgbClr val="FFFFFF"/>
                  </a:solidFill>
                  <a:latin typeface="Arial Narrow" pitchFamily="34" charset="0"/>
                </a:rPr>
                <a:t>@/ha</a:t>
              </a:r>
            </a:p>
          </p:txBody>
        </p:sp>
      </p:grpSp>
      <p:sp>
        <p:nvSpPr>
          <p:cNvPr id="9" name="Rettangolo 1"/>
          <p:cNvSpPr/>
          <p:nvPr/>
        </p:nvSpPr>
        <p:spPr>
          <a:xfrm>
            <a:off x="146229" y="167112"/>
            <a:ext cx="13164960" cy="553998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lvl="0"/>
            <a:r>
              <a:rPr lang="en-US" sz="30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YIELDON </a:t>
            </a:r>
            <a:r>
              <a:rPr lang="de-DE" sz="30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de-DE" sz="24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4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Experiência do campo</a:t>
            </a:r>
            <a:endParaRPr lang="it-IT" sz="1000" dirty="0">
              <a:ln w="19050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Imagem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9454" y="118988"/>
            <a:ext cx="2851736" cy="177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91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EE4E1-AF05-4DF9-9C0B-8D2D980A846C}" type="slidenum">
              <a:rPr lang="it-IT" smtClean="0"/>
              <a:t>55</a:t>
            </a:fld>
            <a:endParaRPr lang="it-IT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8725554"/>
              </p:ext>
            </p:extLst>
          </p:nvPr>
        </p:nvGraphicFramePr>
        <p:xfrm>
          <a:off x="385011" y="1038228"/>
          <a:ext cx="5823284" cy="568341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213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94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0427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Cultura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Algodão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0427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Variedade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FM 975 WS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0854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Produto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YieldOn, Opifol Maturação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0427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Época de aplicação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110, 122, 134 e 146 DAE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0427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Dosagem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0,5 L/ha e 2,0 Kg/ha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0427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Local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Rio Verde/GO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0427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Instituição de pesquisa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 err="1">
                          <a:effectLst/>
                        </a:rPr>
                        <a:t>UnirV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Rettangolo 1"/>
          <p:cNvSpPr/>
          <p:nvPr/>
        </p:nvSpPr>
        <p:spPr>
          <a:xfrm>
            <a:off x="146229" y="167112"/>
            <a:ext cx="13164960" cy="553998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lvl="0"/>
            <a:r>
              <a:rPr lang="en-US" sz="30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YIELDON </a:t>
            </a:r>
            <a:r>
              <a:rPr lang="de-DE" sz="30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de-DE" sz="24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4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Experiência do campo</a:t>
            </a:r>
            <a:endParaRPr lang="it-IT" sz="1000" dirty="0">
              <a:ln w="19050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377CF130-6E8D-4950-82A2-53E9BC1884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2928273"/>
              </p:ext>
            </p:extLst>
          </p:nvPr>
        </p:nvGraphicFramePr>
        <p:xfrm>
          <a:off x="7234990" y="850232"/>
          <a:ext cx="5536622" cy="5871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115" t="36284" r="39836" b="42950"/>
          <a:stretch>
            <a:fillRect/>
          </a:stretch>
        </p:blipFill>
        <p:spPr bwMode="auto">
          <a:xfrm>
            <a:off x="8258842" y="2238040"/>
            <a:ext cx="2473325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o 6"/>
          <p:cNvGrpSpPr>
            <a:grpSpLocks/>
          </p:cNvGrpSpPr>
          <p:nvPr/>
        </p:nvGrpSpPr>
        <p:grpSpPr bwMode="auto">
          <a:xfrm>
            <a:off x="8199133" y="520787"/>
            <a:ext cx="2592742" cy="1034882"/>
            <a:chOff x="5375790" y="1081875"/>
            <a:chExt cx="2615823" cy="1008112"/>
          </a:xfrm>
        </p:grpSpPr>
        <p:sp>
          <p:nvSpPr>
            <p:cNvPr id="8" name="Arredondar Retângulo em um Canto Diagonal 7"/>
            <p:cNvSpPr/>
            <p:nvPr/>
          </p:nvSpPr>
          <p:spPr>
            <a:xfrm>
              <a:off x="5375790" y="1081875"/>
              <a:ext cx="2615823" cy="1008112"/>
            </a:xfrm>
            <a:prstGeom prst="round2Diag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0">
                  <a:srgbClr val="7AC142">
                    <a:shade val="30000"/>
                    <a:satMod val="115000"/>
                  </a:srgbClr>
                </a:gs>
                <a:gs pos="50000">
                  <a:srgbClr val="7AC142">
                    <a:shade val="67500"/>
                    <a:satMod val="115000"/>
                  </a:srgbClr>
                </a:gs>
                <a:gs pos="100000">
                  <a:srgbClr val="7AC142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9" name="Retângulo 32"/>
            <p:cNvSpPr>
              <a:spLocks noChangeArrowheads="1"/>
            </p:cNvSpPr>
            <p:nvPr/>
          </p:nvSpPr>
          <p:spPr bwMode="auto">
            <a:xfrm>
              <a:off x="5756030" y="1241144"/>
              <a:ext cx="1855336" cy="68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pt-BR" altLang="pt-BR" sz="4000" b="1" dirty="0">
                  <a:solidFill>
                    <a:srgbClr val="FFFFFF"/>
                  </a:solidFill>
                  <a:latin typeface="Arial Narrow" pitchFamily="34" charset="0"/>
                </a:rPr>
                <a:t>+ 20 </a:t>
              </a:r>
              <a:r>
                <a:rPr lang="pt-BR" altLang="pt-BR" sz="2800" dirty="0">
                  <a:solidFill>
                    <a:srgbClr val="FFFFFF"/>
                  </a:solidFill>
                  <a:latin typeface="Arial Narrow" pitchFamily="34" charset="0"/>
                </a:rPr>
                <a:t>@/ha</a:t>
              </a:r>
            </a:p>
          </p:txBody>
        </p:sp>
      </p:grpSp>
      <p:pic>
        <p:nvPicPr>
          <p:cNvPr id="10" name="Picture 4" descr="Resultado de imagem para universidade de rio verd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85369" y="167112"/>
            <a:ext cx="1486715" cy="125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83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FA8C4256-2642-42EF-AA99-35B4A5FDA2E4}"/>
              </a:ext>
            </a:extLst>
          </p:cNvPr>
          <p:cNvGrpSpPr/>
          <p:nvPr/>
        </p:nvGrpSpPr>
        <p:grpSpPr>
          <a:xfrm>
            <a:off x="2625639" y="527536"/>
            <a:ext cx="7974583" cy="4192763"/>
            <a:chOff x="1843737" y="662145"/>
            <a:chExt cx="7231644" cy="3802002"/>
          </a:xfrm>
        </p:grpSpPr>
        <p:pic>
          <p:nvPicPr>
            <p:cNvPr id="5" name="Immagine 2">
              <a:extLst>
                <a:ext uri="{FF2B5EF4-FFF2-40B4-BE49-F238E27FC236}">
                  <a16:creationId xmlns:a16="http://schemas.microsoft.com/office/drawing/2014/main" id="{9CFC3B22-8F27-49AD-B120-9799E47893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43737" y="662145"/>
              <a:ext cx="7231644" cy="3377840"/>
            </a:xfrm>
            <a:prstGeom prst="rect">
              <a:avLst/>
            </a:prstGeom>
          </p:spPr>
        </p:pic>
        <p:pic>
          <p:nvPicPr>
            <p:cNvPr id="6" name="Immagine 2">
              <a:extLst>
                <a:ext uri="{FF2B5EF4-FFF2-40B4-BE49-F238E27FC236}">
                  <a16:creationId xmlns:a16="http://schemas.microsoft.com/office/drawing/2014/main" id="{D0319804-5246-4DA9-BDD5-055E00AFF7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43737" y="4039985"/>
              <a:ext cx="7231644" cy="424162"/>
            </a:xfrm>
            <a:prstGeom prst="rect">
              <a:avLst/>
            </a:prstGeom>
          </p:spPr>
        </p:pic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80190FF6-3A25-449D-A894-F07DF4D86CF8}"/>
              </a:ext>
            </a:extLst>
          </p:cNvPr>
          <p:cNvGrpSpPr/>
          <p:nvPr/>
        </p:nvGrpSpPr>
        <p:grpSpPr>
          <a:xfrm>
            <a:off x="2010301" y="5150553"/>
            <a:ext cx="9205260" cy="1182522"/>
            <a:chOff x="356241" y="50243"/>
            <a:chExt cx="4987381" cy="619920"/>
          </a:xfrm>
        </p:grpSpPr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id="{84167324-766C-490E-A170-C9067ECD1A90}"/>
                </a:ext>
              </a:extLst>
            </p:cNvPr>
            <p:cNvSpPr/>
            <p:nvPr/>
          </p:nvSpPr>
          <p:spPr>
            <a:xfrm>
              <a:off x="356241" y="50243"/>
              <a:ext cx="4987381" cy="619920"/>
            </a:xfrm>
            <a:prstGeom prst="roundRect">
              <a:avLst/>
            </a:prstGeom>
            <a:solidFill>
              <a:srgbClr val="23575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tângulo: Cantos Arredondados 4">
              <a:extLst>
                <a:ext uri="{FF2B5EF4-FFF2-40B4-BE49-F238E27FC236}">
                  <a16:creationId xmlns:a16="http://schemas.microsoft.com/office/drawing/2014/main" id="{44215A25-F80C-4E77-90C7-249C6C13A212}"/>
                </a:ext>
              </a:extLst>
            </p:cNvPr>
            <p:cNvSpPr txBox="1"/>
            <p:nvPr/>
          </p:nvSpPr>
          <p:spPr>
            <a:xfrm>
              <a:off x="393507" y="80505"/>
              <a:ext cx="4926857" cy="5593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8511" tIns="0" rIns="188511" bIns="0" numCol="1" spcCol="1270" anchor="ctr" anchorCtr="0">
              <a:noAutofit/>
            </a:bodyPr>
            <a:lstStyle/>
            <a:p>
              <a:pPr algn="ctr"/>
              <a:r>
                <a:rPr lang="pt-BR" sz="2600" dirty="0">
                  <a:solidFill>
                    <a:schemeClr val="bg1"/>
                  </a:solidFill>
                  <a:latin typeface="DIN 2014" panose="020B0504020202020204" pitchFamily="34" charset="0"/>
                  <a:ea typeface="DIN 2014" panose="020B0504020202020204" pitchFamily="34" charset="0"/>
                </a:rPr>
                <a:t>QUALIDADE SEMENTE</a:t>
              </a:r>
              <a:endParaRPr lang="pt-BR" sz="2600" i="1" dirty="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64408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882819"/>
              </p:ext>
            </p:extLst>
          </p:nvPr>
        </p:nvGraphicFramePr>
        <p:xfrm>
          <a:off x="128338" y="770028"/>
          <a:ext cx="5165556" cy="61441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97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74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05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05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861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Produtor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Silvano Roger da Silva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61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Município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Rio Verde</a:t>
                      </a:r>
                      <a:endParaRPr lang="pt-BR" sz="16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pt-BR" sz="16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61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Cultivar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FOCO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61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Área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SEQUEIRO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861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 </a:t>
                      </a:r>
                      <a:endParaRPr lang="pt-BR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 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129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NUTRIENTES g/kg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Testemunha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YIELDON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DELTA %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861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N 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14,90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16,40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10,07%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61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P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1,10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1,21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10,00%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861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K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19,00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20,00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5,26%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861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Ca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5,30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5,70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7,55%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861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Mg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2,00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2,20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10,00%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861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S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0,40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0,50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25,00%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861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Nutrientes mg/kg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861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B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18,00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19,00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5,56%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861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Cu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3,00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4,00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33,33%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2861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Fe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59,00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62,00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5,08%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2861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Mn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14,00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15,00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7,14%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4504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Zn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29,00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31,00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6,90%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1919165"/>
              </p:ext>
            </p:extLst>
          </p:nvPr>
        </p:nvGraphicFramePr>
        <p:xfrm>
          <a:off x="5598695" y="2679031"/>
          <a:ext cx="7626076" cy="3689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sellaDiTesto 8"/>
          <p:cNvSpPr txBox="1"/>
          <p:nvPr/>
        </p:nvSpPr>
        <p:spPr>
          <a:xfrm>
            <a:off x="5728116" y="534730"/>
            <a:ext cx="7496655" cy="532702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algn="just" defTabSz="520663"/>
            <a:r>
              <a:rPr lang="pt-BR" sz="2800" b="1" dirty="0">
                <a:solidFill>
                  <a:srgbClr val="608D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Aumento do teor de nutrientes na semente</a:t>
            </a:r>
            <a:endParaRPr lang="pt-BR" sz="2800" dirty="0">
              <a:solidFill>
                <a:srgbClr val="608D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89D9F16-2384-45A2-91D4-BE729A491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0358" y="1099516"/>
            <a:ext cx="2655682" cy="8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622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594612"/>
              </p:ext>
            </p:extLst>
          </p:nvPr>
        </p:nvGraphicFramePr>
        <p:xfrm>
          <a:off x="144379" y="1786078"/>
          <a:ext cx="7010400" cy="38126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0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98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71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62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44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667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Produtor</a:t>
                      </a:r>
                      <a:endParaRPr lang="pt-BR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SILVANO ROGER DA SILVA</a:t>
                      </a:r>
                      <a:endParaRPr lang="pt-BR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67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Municipio</a:t>
                      </a:r>
                      <a:endParaRPr lang="pt-BR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RIO VERDE</a:t>
                      </a:r>
                      <a:endParaRPr lang="pt-BR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67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Variedade</a:t>
                      </a:r>
                      <a:endParaRPr lang="pt-BR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FOCO</a:t>
                      </a:r>
                      <a:endParaRPr lang="pt-BR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751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Area</a:t>
                      </a:r>
                      <a:endParaRPr lang="pt-BR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Sequeiro</a:t>
                      </a:r>
                      <a:endParaRPr lang="pt-BR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751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335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PRODUTO</a:t>
                      </a:r>
                      <a:endParaRPr lang="pt-BR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DANO MECANICO</a:t>
                      </a:r>
                      <a:endParaRPr lang="pt-BR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DANO UMIDADE</a:t>
                      </a:r>
                      <a:endParaRPr lang="pt-BR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VIGOR %</a:t>
                      </a:r>
                      <a:endParaRPr lang="pt-BR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VIABIL. %</a:t>
                      </a:r>
                      <a:endParaRPr lang="pt-BR" sz="18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GERMINAÇÃO PAPEL %</a:t>
                      </a:r>
                      <a:endParaRPr lang="pt-BR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667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n-lt"/>
                        </a:rPr>
                        <a:t>Test.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b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+mn-lt"/>
                        </a:rPr>
                        <a:t>3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b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+mn-lt"/>
                        </a:rPr>
                        <a:t>7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b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n-lt"/>
                        </a:rPr>
                        <a:t>85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b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n-lt"/>
                        </a:rPr>
                        <a:t>90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b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n-lt"/>
                        </a:rPr>
                        <a:t>92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b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751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n-lt"/>
                        </a:rPr>
                        <a:t>YIELDON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n-lt"/>
                        </a:rPr>
                        <a:t>2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n-lt"/>
                        </a:rPr>
                        <a:t>5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n-lt"/>
                        </a:rPr>
                        <a:t>87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n-lt"/>
                        </a:rPr>
                        <a:t>92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n-lt"/>
                        </a:rPr>
                        <a:t>96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6889144"/>
              </p:ext>
            </p:extLst>
          </p:nvPr>
        </p:nvGraphicFramePr>
        <p:xfrm>
          <a:off x="7154779" y="1925053"/>
          <a:ext cx="6128570" cy="4235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sellaDiTesto 8"/>
          <p:cNvSpPr txBox="1"/>
          <p:nvPr/>
        </p:nvSpPr>
        <p:spPr>
          <a:xfrm>
            <a:off x="626727" y="293074"/>
            <a:ext cx="7496655" cy="532702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algn="just" defTabSz="520663"/>
            <a:r>
              <a:rPr lang="pt-BR" sz="2800" b="1" dirty="0">
                <a:solidFill>
                  <a:srgbClr val="608D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Aumento do teor de nutrientes na semente</a:t>
            </a:r>
            <a:endParaRPr lang="pt-BR" sz="2800" dirty="0">
              <a:solidFill>
                <a:srgbClr val="608D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89D9F16-2384-45A2-91D4-BE729A491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3705" y="256074"/>
            <a:ext cx="2655682" cy="8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233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Gráfico 38">
            <a:extLst>
              <a:ext uri="{FF2B5EF4-FFF2-40B4-BE49-F238E27FC236}">
                <a16:creationId xmlns:a16="http://schemas.microsoft.com/office/drawing/2014/main" id="{B9197169-F38A-46B8-956E-59AE10CCFA04}"/>
              </a:ext>
            </a:extLst>
          </p:cNvPr>
          <p:cNvGraphicFramePr/>
          <p:nvPr>
            <p:extLst/>
          </p:nvPr>
        </p:nvGraphicFramePr>
        <p:xfrm>
          <a:off x="4737126" y="1081525"/>
          <a:ext cx="7968690" cy="5141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0" name="Agrupar 39">
            <a:extLst>
              <a:ext uri="{FF2B5EF4-FFF2-40B4-BE49-F238E27FC236}">
                <a16:creationId xmlns:a16="http://schemas.microsoft.com/office/drawing/2014/main" id="{A7E2AB65-AD0B-49AE-B2E4-2BA34E7DAFEA}"/>
              </a:ext>
            </a:extLst>
          </p:cNvPr>
          <p:cNvGrpSpPr/>
          <p:nvPr/>
        </p:nvGrpSpPr>
        <p:grpSpPr>
          <a:xfrm>
            <a:off x="11188542" y="2543328"/>
            <a:ext cx="1827834" cy="1517335"/>
            <a:chOff x="8429133" y="2431433"/>
            <a:chExt cx="1375921" cy="1375921"/>
          </a:xfrm>
        </p:grpSpPr>
        <p:grpSp>
          <p:nvGrpSpPr>
            <p:cNvPr id="41" name="Espaço Reservado para Conteúdo 5" descr="Sementes">
              <a:extLst>
                <a:ext uri="{FF2B5EF4-FFF2-40B4-BE49-F238E27FC236}">
                  <a16:creationId xmlns:a16="http://schemas.microsoft.com/office/drawing/2014/main" id="{1E849DFE-1A2E-4782-B727-A29A45414EE7}"/>
                </a:ext>
              </a:extLst>
            </p:cNvPr>
            <p:cNvGrpSpPr/>
            <p:nvPr/>
          </p:nvGrpSpPr>
          <p:grpSpPr>
            <a:xfrm>
              <a:off x="8429133" y="2431433"/>
              <a:ext cx="1375921" cy="1375921"/>
              <a:chOff x="8429133" y="2431433"/>
              <a:chExt cx="1375921" cy="1375921"/>
            </a:xfrm>
          </p:grpSpPr>
          <p:sp>
            <p:nvSpPr>
              <p:cNvPr id="44" name="Forma Livre: Forma 14">
                <a:extLst>
                  <a:ext uri="{FF2B5EF4-FFF2-40B4-BE49-F238E27FC236}">
                    <a16:creationId xmlns:a16="http://schemas.microsoft.com/office/drawing/2014/main" id="{5EE4B07E-33D9-4DD9-80CE-CD06DED8165B}"/>
                  </a:ext>
                </a:extLst>
              </p:cNvPr>
              <p:cNvSpPr/>
              <p:nvPr/>
            </p:nvSpPr>
            <p:spPr>
              <a:xfrm>
                <a:off x="8747620" y="2748898"/>
                <a:ext cx="730958" cy="859951"/>
              </a:xfrm>
              <a:custGeom>
                <a:avLst/>
                <a:gdLst/>
                <a:ahLst/>
                <a:cxnLst/>
                <a:rect l="0" t="0" r="0" b="0"/>
                <a:pathLst>
                  <a:path w="730958" h="859950">
                    <a:moveTo>
                      <a:pt x="375207" y="360463"/>
                    </a:moveTo>
                    <a:cubicBezTo>
                      <a:pt x="372340" y="360463"/>
                      <a:pt x="370907" y="361896"/>
                      <a:pt x="369474" y="363329"/>
                    </a:cubicBezTo>
                    <a:cubicBezTo>
                      <a:pt x="335076" y="389128"/>
                      <a:pt x="303544" y="416359"/>
                      <a:pt x="273446" y="445024"/>
                    </a:cubicBezTo>
                    <a:cubicBezTo>
                      <a:pt x="260547" y="456490"/>
                      <a:pt x="250514" y="467956"/>
                      <a:pt x="240481" y="479422"/>
                    </a:cubicBezTo>
                    <a:cubicBezTo>
                      <a:pt x="229015" y="457924"/>
                      <a:pt x="223282" y="434992"/>
                      <a:pt x="223282" y="412060"/>
                    </a:cubicBezTo>
                    <a:cubicBezTo>
                      <a:pt x="221849" y="374795"/>
                      <a:pt x="236182" y="340397"/>
                      <a:pt x="261980" y="313165"/>
                    </a:cubicBezTo>
                    <a:cubicBezTo>
                      <a:pt x="287779" y="285934"/>
                      <a:pt x="322177" y="271601"/>
                      <a:pt x="359441" y="270168"/>
                    </a:cubicBezTo>
                    <a:cubicBezTo>
                      <a:pt x="431104" y="271601"/>
                      <a:pt x="542897" y="240070"/>
                      <a:pt x="542897" y="240070"/>
                    </a:cubicBezTo>
                    <a:cubicBezTo>
                      <a:pt x="542897" y="364762"/>
                      <a:pt x="529998" y="475123"/>
                      <a:pt x="425371" y="535319"/>
                    </a:cubicBezTo>
                    <a:cubicBezTo>
                      <a:pt x="405305" y="548219"/>
                      <a:pt x="382373" y="553952"/>
                      <a:pt x="358008" y="553952"/>
                    </a:cubicBezTo>
                    <a:cubicBezTo>
                      <a:pt x="325043" y="553952"/>
                      <a:pt x="293512" y="542486"/>
                      <a:pt x="269146" y="519554"/>
                    </a:cubicBezTo>
                    <a:cubicBezTo>
                      <a:pt x="243348" y="548219"/>
                      <a:pt x="226149" y="572584"/>
                      <a:pt x="226149" y="584050"/>
                    </a:cubicBezTo>
                    <a:lnTo>
                      <a:pt x="197484" y="584050"/>
                    </a:lnTo>
                    <a:cubicBezTo>
                      <a:pt x="197484" y="566851"/>
                      <a:pt x="211816" y="542486"/>
                      <a:pt x="233315" y="515254"/>
                    </a:cubicBezTo>
                    <a:cubicBezTo>
                      <a:pt x="236182" y="512387"/>
                      <a:pt x="240481" y="506654"/>
                      <a:pt x="240481" y="506654"/>
                    </a:cubicBezTo>
                    <a:lnTo>
                      <a:pt x="383806" y="370495"/>
                    </a:lnTo>
                    <a:cubicBezTo>
                      <a:pt x="383806" y="367629"/>
                      <a:pt x="382373" y="364762"/>
                      <a:pt x="380940" y="363329"/>
                    </a:cubicBezTo>
                    <a:cubicBezTo>
                      <a:pt x="379507" y="361896"/>
                      <a:pt x="378073" y="360463"/>
                      <a:pt x="375207" y="360463"/>
                    </a:cubicBezTo>
                    <a:close/>
                    <a:moveTo>
                      <a:pt x="722054" y="811937"/>
                    </a:moveTo>
                    <a:lnTo>
                      <a:pt x="673323" y="750307"/>
                    </a:lnTo>
                    <a:cubicBezTo>
                      <a:pt x="687656" y="711609"/>
                      <a:pt x="713454" y="608415"/>
                      <a:pt x="713454" y="383395"/>
                    </a:cubicBezTo>
                    <a:cubicBezTo>
                      <a:pt x="713454" y="258702"/>
                      <a:pt x="706288" y="134009"/>
                      <a:pt x="691955" y="10749"/>
                    </a:cubicBezTo>
                    <a:lnTo>
                      <a:pt x="46992" y="10749"/>
                    </a:lnTo>
                    <a:cubicBezTo>
                      <a:pt x="32660" y="134009"/>
                      <a:pt x="25494" y="258702"/>
                      <a:pt x="25494" y="383395"/>
                    </a:cubicBezTo>
                    <a:cubicBezTo>
                      <a:pt x="25494" y="601249"/>
                      <a:pt x="52725" y="708743"/>
                      <a:pt x="67058" y="750307"/>
                    </a:cubicBezTo>
                    <a:lnTo>
                      <a:pt x="16894" y="811937"/>
                    </a:lnTo>
                    <a:cubicBezTo>
                      <a:pt x="9728" y="820536"/>
                      <a:pt x="8295" y="833436"/>
                      <a:pt x="15461" y="843468"/>
                    </a:cubicBezTo>
                    <a:cubicBezTo>
                      <a:pt x="21194" y="853501"/>
                      <a:pt x="32660" y="859234"/>
                      <a:pt x="44126" y="856368"/>
                    </a:cubicBezTo>
                    <a:cubicBezTo>
                      <a:pt x="150186" y="827703"/>
                      <a:pt x="260547" y="813370"/>
                      <a:pt x="370907" y="813370"/>
                    </a:cubicBezTo>
                    <a:cubicBezTo>
                      <a:pt x="481267" y="813370"/>
                      <a:pt x="590195" y="827703"/>
                      <a:pt x="696255" y="856368"/>
                    </a:cubicBezTo>
                    <a:cubicBezTo>
                      <a:pt x="707721" y="857801"/>
                      <a:pt x="719187" y="853501"/>
                      <a:pt x="724920" y="843468"/>
                    </a:cubicBezTo>
                    <a:cubicBezTo>
                      <a:pt x="729220" y="833436"/>
                      <a:pt x="729220" y="820536"/>
                      <a:pt x="722054" y="811937"/>
                    </a:cubicBezTo>
                    <a:lnTo>
                      <a:pt x="722054" y="811937"/>
                    </a:lnTo>
                    <a:close/>
                  </a:path>
                </a:pathLst>
              </a:custGeom>
              <a:solidFill>
                <a:srgbClr val="FFC000">
                  <a:lumMod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pPr>
                  <a:defRPr/>
                </a:pPr>
                <a:endParaRPr lang="pt-BR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" name="Forma Livre: Forma 15">
                <a:extLst>
                  <a:ext uri="{FF2B5EF4-FFF2-40B4-BE49-F238E27FC236}">
                    <a16:creationId xmlns:a16="http://schemas.microsoft.com/office/drawing/2014/main" id="{BCA0506B-3B74-4C60-950E-DF9328E4FE41}"/>
                  </a:ext>
                </a:extLst>
              </p:cNvPr>
              <p:cNvSpPr/>
              <p:nvPr/>
            </p:nvSpPr>
            <p:spPr>
              <a:xfrm>
                <a:off x="8791029" y="2622414"/>
                <a:ext cx="644963" cy="100328"/>
              </a:xfrm>
              <a:custGeom>
                <a:avLst/>
                <a:gdLst/>
                <a:ahLst/>
                <a:cxnLst/>
                <a:rect l="0" t="0" r="0" b="0"/>
                <a:pathLst>
                  <a:path w="644962" h="100327">
                    <a:moveTo>
                      <a:pt x="629914" y="39773"/>
                    </a:moveTo>
                    <a:cubicBezTo>
                      <a:pt x="628481" y="31173"/>
                      <a:pt x="622748" y="24007"/>
                      <a:pt x="614148" y="21140"/>
                    </a:cubicBezTo>
                    <a:cubicBezTo>
                      <a:pt x="605549" y="18274"/>
                      <a:pt x="598382" y="16841"/>
                      <a:pt x="589783" y="21140"/>
                    </a:cubicBezTo>
                    <a:lnTo>
                      <a:pt x="555385" y="36906"/>
                    </a:lnTo>
                    <a:lnTo>
                      <a:pt x="510954" y="13974"/>
                    </a:lnTo>
                    <a:cubicBezTo>
                      <a:pt x="502354" y="9674"/>
                      <a:pt x="493755" y="9674"/>
                      <a:pt x="485155" y="13974"/>
                    </a:cubicBezTo>
                    <a:lnTo>
                      <a:pt x="440725" y="36906"/>
                    </a:lnTo>
                    <a:lnTo>
                      <a:pt x="396294" y="13974"/>
                    </a:lnTo>
                    <a:cubicBezTo>
                      <a:pt x="387694" y="9674"/>
                      <a:pt x="379095" y="9674"/>
                      <a:pt x="370495" y="13974"/>
                    </a:cubicBezTo>
                    <a:lnTo>
                      <a:pt x="326065" y="36906"/>
                    </a:lnTo>
                    <a:lnTo>
                      <a:pt x="281634" y="13974"/>
                    </a:lnTo>
                    <a:cubicBezTo>
                      <a:pt x="273034" y="9674"/>
                      <a:pt x="264435" y="9674"/>
                      <a:pt x="255835" y="13974"/>
                    </a:cubicBezTo>
                    <a:lnTo>
                      <a:pt x="211405" y="36906"/>
                    </a:lnTo>
                    <a:lnTo>
                      <a:pt x="166974" y="13974"/>
                    </a:lnTo>
                    <a:cubicBezTo>
                      <a:pt x="158374" y="9674"/>
                      <a:pt x="149775" y="9674"/>
                      <a:pt x="141175" y="13974"/>
                    </a:cubicBezTo>
                    <a:lnTo>
                      <a:pt x="96744" y="36906"/>
                    </a:lnTo>
                    <a:lnTo>
                      <a:pt x="62346" y="21140"/>
                    </a:lnTo>
                    <a:cubicBezTo>
                      <a:pt x="55180" y="18274"/>
                      <a:pt x="45147" y="18274"/>
                      <a:pt x="37981" y="21140"/>
                    </a:cubicBezTo>
                    <a:cubicBezTo>
                      <a:pt x="30815" y="25440"/>
                      <a:pt x="25082" y="31173"/>
                      <a:pt x="22215" y="39773"/>
                    </a:cubicBezTo>
                    <a:cubicBezTo>
                      <a:pt x="19349" y="52672"/>
                      <a:pt x="15049" y="71304"/>
                      <a:pt x="10749" y="92803"/>
                    </a:cubicBezTo>
                    <a:lnTo>
                      <a:pt x="641380" y="92803"/>
                    </a:lnTo>
                    <a:cubicBezTo>
                      <a:pt x="637080" y="71304"/>
                      <a:pt x="632780" y="54105"/>
                      <a:pt x="629914" y="39773"/>
                    </a:cubicBezTo>
                    <a:close/>
                  </a:path>
                </a:pathLst>
              </a:custGeom>
              <a:solidFill>
                <a:srgbClr val="FFC000">
                  <a:lumMod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pPr>
                  <a:defRPr/>
                </a:pPr>
                <a:endParaRPr lang="pt-BR" kern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F282EBDB-4791-4909-A5DC-DE4181B2D6D3}"/>
                </a:ext>
              </a:extLst>
            </p:cNvPr>
            <p:cNvSpPr/>
            <p:nvPr/>
          </p:nvSpPr>
          <p:spPr>
            <a:xfrm>
              <a:off x="8842342" y="2801938"/>
              <a:ext cx="556182" cy="695406"/>
            </a:xfrm>
            <a:prstGeom prst="rect">
              <a:avLst/>
            </a:prstGeom>
            <a:solidFill>
              <a:srgbClr val="FFC000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pt-BR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86AB15C2-2D9B-4593-A8C6-62985DFE5C9E}"/>
                </a:ext>
              </a:extLst>
            </p:cNvPr>
            <p:cNvSpPr txBox="1"/>
            <p:nvPr/>
          </p:nvSpPr>
          <p:spPr>
            <a:xfrm>
              <a:off x="8730594" y="2782669"/>
              <a:ext cx="77299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pt-BR" kern="0" dirty="0">
                  <a:solidFill>
                    <a:prstClr val="white"/>
                  </a:solidFill>
                  <a:latin typeface="Calibri"/>
                </a:rPr>
                <a:t>+ </a:t>
              </a:r>
              <a:r>
                <a:rPr lang="pt-BR" sz="2600" b="1" kern="0" dirty="0">
                  <a:solidFill>
                    <a:prstClr val="white"/>
                  </a:solidFill>
                  <a:latin typeface="Calibri"/>
                </a:rPr>
                <a:t>5</a:t>
              </a:r>
            </a:p>
            <a:p>
              <a:pPr algn="ctr">
                <a:defRPr/>
              </a:pPr>
              <a:r>
                <a:rPr lang="pt-BR" kern="0" dirty="0">
                  <a:solidFill>
                    <a:prstClr val="white"/>
                  </a:solidFill>
                  <a:latin typeface="Calibri"/>
                </a:rPr>
                <a:t>Sc/ha</a:t>
              </a:r>
            </a:p>
          </p:txBody>
        </p:sp>
      </p:grpSp>
      <p:pic>
        <p:nvPicPr>
          <p:cNvPr id="2" name="Imagem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002" y="822972"/>
            <a:ext cx="5676947" cy="4257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aixaDeTexto 9"/>
          <p:cNvSpPr txBox="1"/>
          <p:nvPr/>
        </p:nvSpPr>
        <p:spPr>
          <a:xfrm>
            <a:off x="657535" y="219775"/>
            <a:ext cx="7081412" cy="424980"/>
          </a:xfrm>
          <a:prstGeom prst="rect">
            <a:avLst/>
          </a:prstGeom>
          <a:noFill/>
        </p:spPr>
        <p:txBody>
          <a:bodyPr wrap="none" lIns="100831" tIns="50415" rIns="100831" bIns="50415" rtlCol="0">
            <a:spAutoFit/>
          </a:bodyPr>
          <a:lstStyle/>
          <a:p>
            <a:r>
              <a:rPr lang="pt-BR" b="1" dirty="0"/>
              <a:t>SILVANO ROGER DA SILVA – RIO VERDE-GO, SAFRA 2018/2019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120100" y="6955237"/>
            <a:ext cx="1072977" cy="424980"/>
          </a:xfrm>
          <a:prstGeom prst="rect">
            <a:avLst/>
          </a:prstGeom>
          <a:solidFill>
            <a:schemeClr val="bg1"/>
          </a:solidFill>
        </p:spPr>
        <p:txBody>
          <a:bodyPr wrap="square" lIns="100831" tIns="50415" rIns="100831" bIns="50415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9615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5"/>
          <p:cNvSpPr txBox="1">
            <a:spLocks noChangeArrowheads="1"/>
          </p:cNvSpPr>
          <p:nvPr/>
        </p:nvSpPr>
        <p:spPr bwMode="auto">
          <a:xfrm>
            <a:off x="2203682" y="260225"/>
            <a:ext cx="2165579" cy="36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831" tIns="50415" rIns="100831" bIns="50415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700" b="0">
                <a:solidFill>
                  <a:schemeClr val="bg1"/>
                </a:solidFill>
              </a:rPr>
              <a:t>VALAGRO GROUP</a:t>
            </a:r>
            <a:r>
              <a:rPr lang="it-IT" altLang="it-IT" sz="1700"/>
              <a:t> </a:t>
            </a:r>
          </a:p>
        </p:txBody>
      </p:sp>
      <p:graphicFrame>
        <p:nvGraphicFramePr>
          <p:cNvPr id="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6110302"/>
              </p:ext>
            </p:extLst>
          </p:nvPr>
        </p:nvGraphicFramePr>
        <p:xfrm>
          <a:off x="5389859" y="1235086"/>
          <a:ext cx="3370361" cy="2345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608" name="Rettangolo 1"/>
          <p:cNvSpPr>
            <a:spLocks noChangeArrowheads="1"/>
          </p:cNvSpPr>
          <p:nvPr/>
        </p:nvSpPr>
        <p:spPr bwMode="auto">
          <a:xfrm>
            <a:off x="358378" y="1553564"/>
            <a:ext cx="5192190" cy="1071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831" tIns="50415" rIns="100831" bIns="50415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it-IT" altLang="it-IT" sz="2100" b="0" dirty="0">
                <a:latin typeface="+mn-lt"/>
                <a:cs typeface="Levenim MT" panose="02010502060101010101" pitchFamily="2" charset="-79"/>
              </a:rPr>
              <a:t>Radifarm </a:t>
            </a:r>
            <a:r>
              <a:rPr lang="pt-BR" altLang="it-IT" sz="2100" b="0" dirty="0">
                <a:latin typeface="+mn-lt"/>
                <a:cs typeface="Levenim MT" panose="02010502060101010101" pitchFamily="2" charset="-79"/>
              </a:rPr>
              <a:t>aumenta a ativação de genes envolvidos no estímulo de </a:t>
            </a:r>
          </a:p>
          <a:p>
            <a:pPr eaLnBrk="1" hangingPunct="1"/>
            <a:r>
              <a:rPr lang="pt-BR" altLang="it-IT" sz="2100" b="0" dirty="0">
                <a:latin typeface="+mn-lt"/>
                <a:cs typeface="Levenim MT" panose="02010502060101010101" pitchFamily="2" charset="-79"/>
              </a:rPr>
              <a:t>     </a:t>
            </a:r>
            <a:r>
              <a:rPr lang="pt-BR" altLang="it-IT" sz="2100" dirty="0" err="1">
                <a:latin typeface="+mn-lt"/>
                <a:cs typeface="Levenim MT" panose="02010502060101010101" pitchFamily="2" charset="-79"/>
              </a:rPr>
              <a:t>Giberelina</a:t>
            </a:r>
            <a:r>
              <a:rPr lang="pt-BR" altLang="it-IT" sz="2100" dirty="0">
                <a:latin typeface="+mn-lt"/>
                <a:cs typeface="Levenim MT" panose="02010502060101010101" pitchFamily="2" charset="-79"/>
              </a:rPr>
              <a:t> (+ 3x)</a:t>
            </a:r>
            <a:endParaRPr lang="it-IT" altLang="it-IT" sz="2100" dirty="0">
              <a:latin typeface="+mn-lt"/>
              <a:cs typeface="Levenim MT" panose="02010502060101010101" pitchFamily="2" charset="-79"/>
            </a:endParaRPr>
          </a:p>
        </p:txBody>
      </p:sp>
      <p:sp>
        <p:nvSpPr>
          <p:cNvPr id="25609" name="Text Box 13"/>
          <p:cNvSpPr txBox="1">
            <a:spLocks noChangeArrowheads="1"/>
          </p:cNvSpPr>
          <p:nvPr/>
        </p:nvSpPr>
        <p:spPr bwMode="auto">
          <a:xfrm>
            <a:off x="8541209" y="1973804"/>
            <a:ext cx="2156503" cy="28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831" tIns="50415" rIns="100831" bIns="50415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 dirty="0"/>
              <a:t>Gene Marker:  t3g13910</a:t>
            </a:r>
          </a:p>
        </p:txBody>
      </p:sp>
      <p:pic>
        <p:nvPicPr>
          <p:cNvPr id="11" name="Picture 12" descr="radifar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6661" y="3054661"/>
            <a:ext cx="754354" cy="170805"/>
          </a:xfrm>
          <a:prstGeom prst="rect">
            <a:avLst/>
          </a:prstGeom>
        </p:spPr>
      </p:pic>
      <p:pic>
        <p:nvPicPr>
          <p:cNvPr id="13" name="Immagin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5141" y="6747526"/>
            <a:ext cx="1456896" cy="420504"/>
          </a:xfrm>
          <a:prstGeom prst="rect">
            <a:avLst/>
          </a:prstGeom>
        </p:spPr>
      </p:pic>
      <p:pic>
        <p:nvPicPr>
          <p:cNvPr id="14" name="Picture 12" descr="radifar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24" y="-4312"/>
            <a:ext cx="3245736" cy="734914"/>
          </a:xfrm>
          <a:prstGeom prst="rect">
            <a:avLst/>
          </a:prstGeom>
        </p:spPr>
      </p:pic>
      <p:sp>
        <p:nvSpPr>
          <p:cNvPr id="15" name="CasellaDiTesto 15"/>
          <p:cNvSpPr txBox="1"/>
          <p:nvPr/>
        </p:nvSpPr>
        <p:spPr>
          <a:xfrm>
            <a:off x="3863664" y="96385"/>
            <a:ext cx="5802141" cy="615481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>
              <a:lnSpc>
                <a:spcPts val="4411"/>
              </a:lnSpc>
            </a:pPr>
            <a:r>
              <a:rPr lang="it-IT" sz="3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DIN Alternate Bold"/>
              </a:rPr>
              <a:t> MODO DE AÇÃO</a:t>
            </a:r>
            <a:endParaRPr lang="it-IT" sz="3100" b="1" dirty="0">
              <a:solidFill>
                <a:schemeClr val="tx1">
                  <a:lumMod val="50000"/>
                  <a:lumOff val="50000"/>
                </a:schemeClr>
              </a:solidFill>
              <a:latin typeface="DIN-Light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416860" y="711866"/>
            <a:ext cx="30198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it-IT" altLang="it-IT" sz="2800" b="1" dirty="0">
                <a:solidFill>
                  <a:srgbClr val="C00000"/>
                </a:solidFill>
                <a:cs typeface="Levenim MT" panose="02010502060101010101" pitchFamily="2" charset="-79"/>
              </a:rPr>
              <a:t>Provas genômicas: </a:t>
            </a:r>
          </a:p>
        </p:txBody>
      </p: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391819" y="3957112"/>
            <a:ext cx="814939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pt-BR" altLang="it-IT" b="0" i="1" dirty="0">
                <a:solidFill>
                  <a:srgbClr val="505150"/>
                </a:solidFill>
                <a:latin typeface="+mn-lt"/>
                <a:cs typeface="Levenim MT" panose="02010502060101010101" pitchFamily="2" charset="-79"/>
              </a:rPr>
              <a:t>I.A. de </a:t>
            </a:r>
            <a:r>
              <a:rPr lang="pt-BR" altLang="it-IT" i="1" dirty="0" err="1">
                <a:solidFill>
                  <a:srgbClr val="505150"/>
                </a:solidFill>
                <a:latin typeface="+mn-lt"/>
                <a:cs typeface="Levenim MT" panose="02010502060101010101" pitchFamily="2" charset="-79"/>
              </a:rPr>
              <a:t>Ascophyllum</a:t>
            </a:r>
            <a:r>
              <a:rPr lang="pt-BR" altLang="it-IT" i="1" dirty="0">
                <a:solidFill>
                  <a:srgbClr val="505150"/>
                </a:solidFill>
                <a:latin typeface="+mn-lt"/>
                <a:cs typeface="Levenim MT" panose="02010502060101010101" pitchFamily="2" charset="-79"/>
              </a:rPr>
              <a:t> </a:t>
            </a:r>
            <a:r>
              <a:rPr lang="pt-BR" altLang="it-IT" i="1" dirty="0" err="1">
                <a:solidFill>
                  <a:srgbClr val="505150"/>
                </a:solidFill>
                <a:latin typeface="+mn-lt"/>
                <a:cs typeface="Levenim MT" panose="02010502060101010101" pitchFamily="2" charset="-79"/>
              </a:rPr>
              <a:t>nodosum</a:t>
            </a:r>
            <a:r>
              <a:rPr lang="pt-BR" altLang="it-IT" i="1" dirty="0">
                <a:solidFill>
                  <a:srgbClr val="505150"/>
                </a:solidFill>
                <a:latin typeface="+mn-lt"/>
                <a:cs typeface="Levenim MT" panose="02010502060101010101" pitchFamily="2" charset="-79"/>
              </a:rPr>
              <a:t> </a:t>
            </a:r>
            <a:r>
              <a:rPr lang="pt-BR" altLang="it-IT" b="0" i="1" dirty="0">
                <a:solidFill>
                  <a:srgbClr val="505150"/>
                </a:solidFill>
                <a:latin typeface="+mn-lt"/>
                <a:cs typeface="Levenim MT" panose="02010502060101010101" pitchFamily="2" charset="-79"/>
              </a:rPr>
              <a:t>dentro do produto </a:t>
            </a:r>
            <a:r>
              <a:rPr lang="pt-BR" altLang="it-IT" i="1" dirty="0">
                <a:solidFill>
                  <a:srgbClr val="505150"/>
                </a:solidFill>
                <a:latin typeface="+mn-lt"/>
                <a:cs typeface="Levenim MT" panose="02010502060101010101" pitchFamily="2" charset="-79"/>
              </a:rPr>
              <a:t>melhoram a germinação da sementes</a:t>
            </a:r>
            <a:r>
              <a:rPr lang="pt-BR" altLang="it-IT" b="0" i="1" dirty="0">
                <a:solidFill>
                  <a:srgbClr val="505150"/>
                </a:solidFill>
                <a:latin typeface="+mn-lt"/>
                <a:cs typeface="Levenim MT" panose="02010502060101010101" pitchFamily="2" charset="-79"/>
              </a:rPr>
              <a:t>.  Em particular, estas substâncias biologicamente ativas estimulam a </a:t>
            </a:r>
            <a:r>
              <a:rPr lang="pt-BR" altLang="it-IT" i="1" dirty="0">
                <a:solidFill>
                  <a:srgbClr val="505150"/>
                </a:solidFill>
                <a:latin typeface="+mn-lt"/>
                <a:cs typeface="Levenim MT" panose="02010502060101010101" pitchFamily="2" charset="-79"/>
              </a:rPr>
              <a:t>ativação de </a:t>
            </a:r>
            <a:r>
              <a:rPr lang="pt-BR" altLang="it-IT" i="1" dirty="0" err="1">
                <a:solidFill>
                  <a:srgbClr val="505150"/>
                </a:solidFill>
                <a:latin typeface="+mn-lt"/>
                <a:cs typeface="Levenim MT" panose="02010502060101010101" pitchFamily="2" charset="-79"/>
              </a:rPr>
              <a:t>giberelinas</a:t>
            </a:r>
            <a:r>
              <a:rPr lang="pt-BR" altLang="it-IT" i="1" dirty="0">
                <a:solidFill>
                  <a:srgbClr val="505150"/>
                </a:solidFill>
                <a:latin typeface="+mn-lt"/>
                <a:cs typeface="Levenim MT" panose="02010502060101010101" pitchFamily="2" charset="-79"/>
              </a:rPr>
              <a:t> </a:t>
            </a:r>
            <a:r>
              <a:rPr lang="pt-BR" altLang="it-IT" b="0" i="1" dirty="0">
                <a:solidFill>
                  <a:srgbClr val="505150"/>
                </a:solidFill>
                <a:latin typeface="+mn-lt"/>
                <a:cs typeface="Levenim MT" panose="02010502060101010101" pitchFamily="2" charset="-79"/>
              </a:rPr>
              <a:t>que induz a síntese e liberação de enzimas </a:t>
            </a:r>
            <a:r>
              <a:rPr lang="pt-BR" altLang="it-IT" b="0" i="1" dirty="0" err="1">
                <a:solidFill>
                  <a:srgbClr val="505150"/>
                </a:solidFill>
                <a:latin typeface="+mn-lt"/>
                <a:cs typeface="Levenim MT" panose="02010502060101010101" pitchFamily="2" charset="-79"/>
              </a:rPr>
              <a:t>hidrolíticas</a:t>
            </a:r>
            <a:r>
              <a:rPr lang="pt-BR" altLang="it-IT" b="0" i="1" dirty="0">
                <a:solidFill>
                  <a:srgbClr val="505150"/>
                </a:solidFill>
                <a:latin typeface="+mn-lt"/>
                <a:cs typeface="Levenim MT" panose="02010502060101010101" pitchFamily="2" charset="-79"/>
              </a:rPr>
              <a:t> como a </a:t>
            </a:r>
            <a:r>
              <a:rPr lang="pt-BR" altLang="it-IT" i="1" dirty="0">
                <a:solidFill>
                  <a:srgbClr val="505150"/>
                </a:solidFill>
                <a:latin typeface="+mn-lt"/>
                <a:cs typeface="Levenim MT" panose="02010502060101010101" pitchFamily="2" charset="-79"/>
              </a:rPr>
              <a:t>α-amilase</a:t>
            </a:r>
            <a:r>
              <a:rPr lang="pt-BR" altLang="it-IT" b="0" i="1" dirty="0">
                <a:solidFill>
                  <a:srgbClr val="505150"/>
                </a:solidFill>
                <a:latin typeface="+mn-lt"/>
                <a:cs typeface="Levenim MT" panose="02010502060101010101" pitchFamily="2" charset="-79"/>
              </a:rPr>
              <a:t> . </a:t>
            </a:r>
          </a:p>
          <a:p>
            <a:pPr algn="just" eaLnBrk="1" hangingPunct="1"/>
            <a:r>
              <a:rPr lang="pt-BR" altLang="it-IT" b="0" i="1" dirty="0">
                <a:solidFill>
                  <a:srgbClr val="505150"/>
                </a:solidFill>
                <a:latin typeface="+mn-lt"/>
                <a:cs typeface="Levenim MT" panose="02010502060101010101" pitchFamily="2" charset="-79"/>
              </a:rPr>
              <a:t>A α-amilase como um comunicado de alerta estimula a germinação aumento da proporção de emergência</a:t>
            </a:r>
            <a:endParaRPr lang="en-US" altLang="it-IT" b="0" dirty="0">
              <a:latin typeface="+mn-lt"/>
              <a:cs typeface="Levenim MT" panose="02010502060101010101" pitchFamily="2" charset="-79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9333396" y="3637757"/>
            <a:ext cx="3835400" cy="2252662"/>
            <a:chOff x="2290912" y="3882232"/>
            <a:chExt cx="3835400" cy="2252662"/>
          </a:xfrm>
        </p:grpSpPr>
        <p:pic>
          <p:nvPicPr>
            <p:cNvPr id="35" name="Picture 29" descr="Germinating seed, SEM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891" b="5444"/>
            <a:stretch>
              <a:fillRect/>
            </a:stretch>
          </p:blipFill>
          <p:spPr bwMode="auto">
            <a:xfrm>
              <a:off x="2472108" y="3882232"/>
              <a:ext cx="1949008" cy="225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CasellaDiTesto 11"/>
            <p:cNvSpPr txBox="1">
              <a:spLocks noChangeArrowheads="1"/>
            </p:cNvSpPr>
            <p:nvPr/>
          </p:nvSpPr>
          <p:spPr bwMode="auto">
            <a:xfrm>
              <a:off x="2290912" y="4456113"/>
              <a:ext cx="76835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it-IT" altLang="it-IT" sz="1400" dirty="0">
                  <a:latin typeface="Levenim MT" panose="02010502060101010101" pitchFamily="2" charset="-79"/>
                  <a:cs typeface="Levenim MT" panose="02010502060101010101" pitchFamily="2" charset="-79"/>
                </a:rPr>
                <a:t>Amido </a:t>
              </a:r>
            </a:p>
          </p:txBody>
        </p:sp>
        <p:cxnSp>
          <p:nvCxnSpPr>
            <p:cNvPr id="37" name="Connettore 2 12"/>
            <p:cNvCxnSpPr>
              <a:cxnSpLocks noChangeShapeType="1"/>
              <a:stCxn id="36" idx="3"/>
              <a:endCxn id="38" idx="1"/>
            </p:cNvCxnSpPr>
            <p:nvPr/>
          </p:nvCxnSpPr>
          <p:spPr bwMode="auto">
            <a:xfrm flipV="1">
              <a:off x="3059262" y="4327525"/>
              <a:ext cx="679450" cy="282575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8" name="CasellaDiTesto 13"/>
            <p:cNvSpPr txBox="1">
              <a:spLocks noChangeArrowheads="1"/>
            </p:cNvSpPr>
            <p:nvPr/>
          </p:nvSpPr>
          <p:spPr bwMode="auto">
            <a:xfrm>
              <a:off x="3738712" y="4173538"/>
              <a:ext cx="119856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it-IT" altLang="it-IT" sz="1400" dirty="0">
                  <a:latin typeface="Levenim MT" panose="02010502060101010101" pitchFamily="2" charset="-79"/>
                  <a:cs typeface="Levenim MT" panose="02010502060101010101" pitchFamily="2" charset="-79"/>
                </a:rPr>
                <a:t>Maltose </a:t>
              </a:r>
            </a:p>
          </p:txBody>
        </p:sp>
        <p:cxnSp>
          <p:nvCxnSpPr>
            <p:cNvPr id="39" name="Connettore 2 14"/>
            <p:cNvCxnSpPr>
              <a:cxnSpLocks noChangeShapeType="1"/>
              <a:stCxn id="40" idx="1"/>
              <a:endCxn id="36" idx="2"/>
            </p:cNvCxnSpPr>
            <p:nvPr/>
          </p:nvCxnSpPr>
          <p:spPr bwMode="auto">
            <a:xfrm flipH="1" flipV="1">
              <a:off x="2675087" y="4764088"/>
              <a:ext cx="484187" cy="695226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CasellaDiTesto 15"/>
            <p:cNvSpPr txBox="1">
              <a:spLocks noChangeArrowheads="1"/>
            </p:cNvSpPr>
            <p:nvPr/>
          </p:nvSpPr>
          <p:spPr bwMode="auto">
            <a:xfrm>
              <a:off x="3159274" y="5305425"/>
              <a:ext cx="126184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it-IT" altLang="it-IT" sz="1400" dirty="0">
                  <a:latin typeface="Levenim MT" panose="02010502060101010101" pitchFamily="2" charset="-79"/>
                  <a:cs typeface="Levenim MT" panose="02010502060101010101" pitchFamily="2" charset="-79"/>
                </a:rPr>
                <a:t>giberellinas </a:t>
              </a:r>
            </a:p>
          </p:txBody>
        </p:sp>
        <p:cxnSp>
          <p:nvCxnSpPr>
            <p:cNvPr id="41" name="Connettore 2 21"/>
            <p:cNvCxnSpPr>
              <a:cxnSpLocks noChangeShapeType="1"/>
              <a:stCxn id="42" idx="1"/>
              <a:endCxn id="40" idx="3"/>
            </p:cNvCxnSpPr>
            <p:nvPr/>
          </p:nvCxnSpPr>
          <p:spPr bwMode="auto">
            <a:xfrm flipH="1">
              <a:off x="4421116" y="4863307"/>
              <a:ext cx="511396" cy="596007"/>
            </a:xfrm>
            <a:prstGeom prst="straightConnector1">
              <a:avLst/>
            </a:prstGeom>
            <a:noFill/>
            <a:ln w="25400">
              <a:solidFill>
                <a:srgbClr val="50515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42" name="Picture 46" descr="C:\Users\a.cavina\Desktop\GEA074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512" y="4281488"/>
              <a:ext cx="1193800" cy="1163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3" name="Grupo 42"/>
          <p:cNvGrpSpPr/>
          <p:nvPr/>
        </p:nvGrpSpPr>
        <p:grpSpPr>
          <a:xfrm>
            <a:off x="9288379" y="218646"/>
            <a:ext cx="3788165" cy="1193059"/>
            <a:chOff x="1157999" y="3229173"/>
            <a:chExt cx="8839120" cy="2720107"/>
          </a:xfrm>
        </p:grpSpPr>
        <p:pic>
          <p:nvPicPr>
            <p:cNvPr id="44" name="Picture 38" descr="Soya bean germination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454" t="10002" r="11896" b="6612"/>
            <a:stretch>
              <a:fillRect/>
            </a:stretch>
          </p:blipFill>
          <p:spPr bwMode="auto">
            <a:xfrm>
              <a:off x="7320136" y="3229244"/>
              <a:ext cx="2676983" cy="2718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40" descr="Soya bean, SEM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539" r="16063" b="14360"/>
            <a:stretch>
              <a:fillRect/>
            </a:stretch>
          </p:blipFill>
          <p:spPr bwMode="auto">
            <a:xfrm>
              <a:off x="1157999" y="3229173"/>
              <a:ext cx="2934067" cy="2720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29" descr="Germinating seed, SEM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770" r="3304" b="6277"/>
            <a:stretch>
              <a:fillRect/>
            </a:stretch>
          </p:blipFill>
          <p:spPr bwMode="auto">
            <a:xfrm>
              <a:off x="3721112" y="3229386"/>
              <a:ext cx="1950516" cy="2715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31" descr="Beet seed germinating. SEM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818" t="2609" r="2913" b="11067"/>
            <a:stretch>
              <a:fillRect/>
            </a:stretch>
          </p:blipFill>
          <p:spPr bwMode="auto">
            <a:xfrm>
              <a:off x="5528591" y="3229244"/>
              <a:ext cx="1781338" cy="2718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5806812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947160"/>
              </p:ext>
            </p:extLst>
          </p:nvPr>
        </p:nvGraphicFramePr>
        <p:xfrm>
          <a:off x="256674" y="609601"/>
          <a:ext cx="5743074" cy="65933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95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7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07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35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59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528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Produtor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Fernando Rossi Oliveira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28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Município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Goiatuba -Go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pt-BR" sz="16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pt-BR" sz="16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pt-BR" sz="16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28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Cultivar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Desafio 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28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Área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T w="12700" cmpd="sng">
                      <a:noFill/>
                    </a:lnT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Irrigado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T w="12700" cmpd="sng">
                      <a:noFill/>
                    </a:lnT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28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 </a:t>
                      </a:r>
                      <a:endParaRPr lang="pt-BR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 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28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NUTRIENTES g/kg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TESTEMUNHA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YIELDON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EMBRAPA</a:t>
                      </a:r>
                      <a:endParaRPr lang="pt-BR" sz="16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DELTA %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28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N 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16,90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17,40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 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2,96%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28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P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1,28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1,34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 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4,69%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28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K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20,00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21,00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 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5,00%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28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Ca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4,60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4,80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 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4,35%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28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Mg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2,10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2,30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 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9,52%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28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S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0,40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0,50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 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25,00%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28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Nutrientes mg/kg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28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B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12,00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13,00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 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8,33%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28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Cu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4,00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6,00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 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50,00%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28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Fe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49,00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56,00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 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14,29%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28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Mn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17,00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19,00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 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11,76%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8354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Zn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21,00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23,00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 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9,52%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2878449"/>
              </p:ext>
            </p:extLst>
          </p:nvPr>
        </p:nvGraphicFramePr>
        <p:xfrm>
          <a:off x="6529137" y="2616967"/>
          <a:ext cx="6406812" cy="3767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asellaDiTesto 8"/>
          <p:cNvSpPr txBox="1"/>
          <p:nvPr/>
        </p:nvSpPr>
        <p:spPr>
          <a:xfrm>
            <a:off x="6149892" y="312139"/>
            <a:ext cx="7334980" cy="963589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algn="ctr" defTabSz="520663"/>
            <a:r>
              <a:rPr lang="pt-BR" sz="2800" b="1" dirty="0">
                <a:solidFill>
                  <a:srgbClr val="608D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Aumento do teor de nutrientes na semente</a:t>
            </a:r>
            <a:endParaRPr lang="pt-BR" sz="2800" dirty="0">
              <a:solidFill>
                <a:srgbClr val="608D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89D9F16-2384-45A2-91D4-BE729A491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3705" y="1561074"/>
            <a:ext cx="2655682" cy="8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854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B9197169-F38A-46B8-956E-59AE10CCFA04}"/>
              </a:ext>
            </a:extLst>
          </p:cNvPr>
          <p:cNvGraphicFramePr/>
          <p:nvPr>
            <p:extLst/>
          </p:nvPr>
        </p:nvGraphicFramePr>
        <p:xfrm>
          <a:off x="5372372" y="1557980"/>
          <a:ext cx="6749484" cy="4816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1" name="Agrupar 10">
            <a:extLst>
              <a:ext uri="{FF2B5EF4-FFF2-40B4-BE49-F238E27FC236}">
                <a16:creationId xmlns:a16="http://schemas.microsoft.com/office/drawing/2014/main" id="{A7E2AB65-AD0B-49AE-B2E4-2BA34E7DAFEA}"/>
              </a:ext>
            </a:extLst>
          </p:cNvPr>
          <p:cNvGrpSpPr/>
          <p:nvPr/>
        </p:nvGrpSpPr>
        <p:grpSpPr>
          <a:xfrm>
            <a:off x="11407205" y="1796206"/>
            <a:ext cx="1111680" cy="1259512"/>
            <a:chOff x="8608450" y="2626643"/>
            <a:chExt cx="1056298" cy="1142127"/>
          </a:xfrm>
          <a:solidFill>
            <a:schemeClr val="accent6">
              <a:lumMod val="50000"/>
            </a:schemeClr>
          </a:solidFill>
        </p:grpSpPr>
        <p:grpSp>
          <p:nvGrpSpPr>
            <p:cNvPr id="12" name="Espaço Reservado para Conteúdo 5" descr="Sementes">
              <a:extLst>
                <a:ext uri="{FF2B5EF4-FFF2-40B4-BE49-F238E27FC236}">
                  <a16:creationId xmlns:a16="http://schemas.microsoft.com/office/drawing/2014/main" id="{1E849DFE-1A2E-4782-B727-A29A45414EE7}"/>
                </a:ext>
              </a:extLst>
            </p:cNvPr>
            <p:cNvGrpSpPr/>
            <p:nvPr/>
          </p:nvGrpSpPr>
          <p:grpSpPr>
            <a:xfrm>
              <a:off x="8608450" y="2626643"/>
              <a:ext cx="1056298" cy="1142127"/>
              <a:chOff x="8608450" y="2626643"/>
              <a:chExt cx="1056298" cy="1142127"/>
            </a:xfrm>
            <a:grpFill/>
          </p:grpSpPr>
          <p:sp>
            <p:nvSpPr>
              <p:cNvPr id="14" name="Forma Livre: Forma 14">
                <a:extLst>
                  <a:ext uri="{FF2B5EF4-FFF2-40B4-BE49-F238E27FC236}">
                    <a16:creationId xmlns:a16="http://schemas.microsoft.com/office/drawing/2014/main" id="{5EE4B07E-33D9-4DD9-80CE-CD06DED8165B}"/>
                  </a:ext>
                </a:extLst>
              </p:cNvPr>
              <p:cNvSpPr/>
              <p:nvPr/>
            </p:nvSpPr>
            <p:spPr>
              <a:xfrm>
                <a:off x="8608450" y="2862099"/>
                <a:ext cx="1056298" cy="906671"/>
              </a:xfrm>
              <a:custGeom>
                <a:avLst/>
                <a:gdLst/>
                <a:ahLst/>
                <a:cxnLst/>
                <a:rect l="0" t="0" r="0" b="0"/>
                <a:pathLst>
                  <a:path w="730958" h="859950">
                    <a:moveTo>
                      <a:pt x="375207" y="360463"/>
                    </a:moveTo>
                    <a:cubicBezTo>
                      <a:pt x="372340" y="360463"/>
                      <a:pt x="370907" y="361896"/>
                      <a:pt x="369474" y="363329"/>
                    </a:cubicBezTo>
                    <a:cubicBezTo>
                      <a:pt x="335076" y="389128"/>
                      <a:pt x="303544" y="416359"/>
                      <a:pt x="273446" y="445024"/>
                    </a:cubicBezTo>
                    <a:cubicBezTo>
                      <a:pt x="260547" y="456490"/>
                      <a:pt x="250514" y="467956"/>
                      <a:pt x="240481" y="479422"/>
                    </a:cubicBezTo>
                    <a:cubicBezTo>
                      <a:pt x="229015" y="457924"/>
                      <a:pt x="223282" y="434992"/>
                      <a:pt x="223282" y="412060"/>
                    </a:cubicBezTo>
                    <a:cubicBezTo>
                      <a:pt x="221849" y="374795"/>
                      <a:pt x="236182" y="340397"/>
                      <a:pt x="261980" y="313165"/>
                    </a:cubicBezTo>
                    <a:cubicBezTo>
                      <a:pt x="287779" y="285934"/>
                      <a:pt x="322177" y="271601"/>
                      <a:pt x="359441" y="270168"/>
                    </a:cubicBezTo>
                    <a:cubicBezTo>
                      <a:pt x="431104" y="271601"/>
                      <a:pt x="542897" y="240070"/>
                      <a:pt x="542897" y="240070"/>
                    </a:cubicBezTo>
                    <a:cubicBezTo>
                      <a:pt x="542897" y="364762"/>
                      <a:pt x="529998" y="475123"/>
                      <a:pt x="425371" y="535319"/>
                    </a:cubicBezTo>
                    <a:cubicBezTo>
                      <a:pt x="405305" y="548219"/>
                      <a:pt x="382373" y="553952"/>
                      <a:pt x="358008" y="553952"/>
                    </a:cubicBezTo>
                    <a:cubicBezTo>
                      <a:pt x="325043" y="553952"/>
                      <a:pt x="293512" y="542486"/>
                      <a:pt x="269146" y="519554"/>
                    </a:cubicBezTo>
                    <a:cubicBezTo>
                      <a:pt x="243348" y="548219"/>
                      <a:pt x="226149" y="572584"/>
                      <a:pt x="226149" y="584050"/>
                    </a:cubicBezTo>
                    <a:lnTo>
                      <a:pt x="197484" y="584050"/>
                    </a:lnTo>
                    <a:cubicBezTo>
                      <a:pt x="197484" y="566851"/>
                      <a:pt x="211816" y="542486"/>
                      <a:pt x="233315" y="515254"/>
                    </a:cubicBezTo>
                    <a:cubicBezTo>
                      <a:pt x="236182" y="512387"/>
                      <a:pt x="240481" y="506654"/>
                      <a:pt x="240481" y="506654"/>
                    </a:cubicBezTo>
                    <a:lnTo>
                      <a:pt x="383806" y="370495"/>
                    </a:lnTo>
                    <a:cubicBezTo>
                      <a:pt x="383806" y="367629"/>
                      <a:pt x="382373" y="364762"/>
                      <a:pt x="380940" y="363329"/>
                    </a:cubicBezTo>
                    <a:cubicBezTo>
                      <a:pt x="379507" y="361896"/>
                      <a:pt x="378073" y="360463"/>
                      <a:pt x="375207" y="360463"/>
                    </a:cubicBezTo>
                    <a:close/>
                    <a:moveTo>
                      <a:pt x="722054" y="811937"/>
                    </a:moveTo>
                    <a:lnTo>
                      <a:pt x="673323" y="750307"/>
                    </a:lnTo>
                    <a:cubicBezTo>
                      <a:pt x="687656" y="711609"/>
                      <a:pt x="713454" y="608415"/>
                      <a:pt x="713454" y="383395"/>
                    </a:cubicBezTo>
                    <a:cubicBezTo>
                      <a:pt x="713454" y="258702"/>
                      <a:pt x="706288" y="134009"/>
                      <a:pt x="691955" y="10749"/>
                    </a:cubicBezTo>
                    <a:lnTo>
                      <a:pt x="46992" y="10749"/>
                    </a:lnTo>
                    <a:cubicBezTo>
                      <a:pt x="32660" y="134009"/>
                      <a:pt x="25494" y="258702"/>
                      <a:pt x="25494" y="383395"/>
                    </a:cubicBezTo>
                    <a:cubicBezTo>
                      <a:pt x="25494" y="601249"/>
                      <a:pt x="52725" y="708743"/>
                      <a:pt x="67058" y="750307"/>
                    </a:cubicBezTo>
                    <a:lnTo>
                      <a:pt x="16894" y="811937"/>
                    </a:lnTo>
                    <a:cubicBezTo>
                      <a:pt x="9728" y="820536"/>
                      <a:pt x="8295" y="833436"/>
                      <a:pt x="15461" y="843468"/>
                    </a:cubicBezTo>
                    <a:cubicBezTo>
                      <a:pt x="21194" y="853501"/>
                      <a:pt x="32660" y="859234"/>
                      <a:pt x="44126" y="856368"/>
                    </a:cubicBezTo>
                    <a:cubicBezTo>
                      <a:pt x="150186" y="827703"/>
                      <a:pt x="260547" y="813370"/>
                      <a:pt x="370907" y="813370"/>
                    </a:cubicBezTo>
                    <a:cubicBezTo>
                      <a:pt x="481267" y="813370"/>
                      <a:pt x="590195" y="827703"/>
                      <a:pt x="696255" y="856368"/>
                    </a:cubicBezTo>
                    <a:cubicBezTo>
                      <a:pt x="707721" y="857801"/>
                      <a:pt x="719187" y="853501"/>
                      <a:pt x="724920" y="843468"/>
                    </a:cubicBezTo>
                    <a:cubicBezTo>
                      <a:pt x="729220" y="833436"/>
                      <a:pt x="729220" y="820536"/>
                      <a:pt x="722054" y="811937"/>
                    </a:cubicBezTo>
                    <a:lnTo>
                      <a:pt x="722054" y="811937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" name="Forma Livre: Forma 15">
                <a:extLst>
                  <a:ext uri="{FF2B5EF4-FFF2-40B4-BE49-F238E27FC236}">
                    <a16:creationId xmlns:a16="http://schemas.microsoft.com/office/drawing/2014/main" id="{BCA0506B-3B74-4C60-950E-DF9328E4FE41}"/>
                  </a:ext>
                </a:extLst>
              </p:cNvPr>
              <p:cNvSpPr/>
              <p:nvPr/>
            </p:nvSpPr>
            <p:spPr>
              <a:xfrm>
                <a:off x="8669522" y="2626643"/>
                <a:ext cx="934154" cy="214641"/>
              </a:xfrm>
              <a:custGeom>
                <a:avLst/>
                <a:gdLst/>
                <a:ahLst/>
                <a:cxnLst/>
                <a:rect l="0" t="0" r="0" b="0"/>
                <a:pathLst>
                  <a:path w="644962" h="100327">
                    <a:moveTo>
                      <a:pt x="629914" y="39773"/>
                    </a:moveTo>
                    <a:cubicBezTo>
                      <a:pt x="628481" y="31173"/>
                      <a:pt x="622748" y="24007"/>
                      <a:pt x="614148" y="21140"/>
                    </a:cubicBezTo>
                    <a:cubicBezTo>
                      <a:pt x="605549" y="18274"/>
                      <a:pt x="598382" y="16841"/>
                      <a:pt x="589783" y="21140"/>
                    </a:cubicBezTo>
                    <a:lnTo>
                      <a:pt x="555385" y="36906"/>
                    </a:lnTo>
                    <a:lnTo>
                      <a:pt x="510954" y="13974"/>
                    </a:lnTo>
                    <a:cubicBezTo>
                      <a:pt x="502354" y="9674"/>
                      <a:pt x="493755" y="9674"/>
                      <a:pt x="485155" y="13974"/>
                    </a:cubicBezTo>
                    <a:lnTo>
                      <a:pt x="440725" y="36906"/>
                    </a:lnTo>
                    <a:lnTo>
                      <a:pt x="396294" y="13974"/>
                    </a:lnTo>
                    <a:cubicBezTo>
                      <a:pt x="387694" y="9674"/>
                      <a:pt x="379095" y="9674"/>
                      <a:pt x="370495" y="13974"/>
                    </a:cubicBezTo>
                    <a:lnTo>
                      <a:pt x="326065" y="36906"/>
                    </a:lnTo>
                    <a:lnTo>
                      <a:pt x="281634" y="13974"/>
                    </a:lnTo>
                    <a:cubicBezTo>
                      <a:pt x="273034" y="9674"/>
                      <a:pt x="264435" y="9674"/>
                      <a:pt x="255835" y="13974"/>
                    </a:cubicBezTo>
                    <a:lnTo>
                      <a:pt x="211405" y="36906"/>
                    </a:lnTo>
                    <a:lnTo>
                      <a:pt x="166974" y="13974"/>
                    </a:lnTo>
                    <a:cubicBezTo>
                      <a:pt x="158374" y="9674"/>
                      <a:pt x="149775" y="9674"/>
                      <a:pt x="141175" y="13974"/>
                    </a:cubicBezTo>
                    <a:lnTo>
                      <a:pt x="96744" y="36906"/>
                    </a:lnTo>
                    <a:lnTo>
                      <a:pt x="62346" y="21140"/>
                    </a:lnTo>
                    <a:cubicBezTo>
                      <a:pt x="55180" y="18274"/>
                      <a:pt x="45147" y="18274"/>
                      <a:pt x="37981" y="21140"/>
                    </a:cubicBezTo>
                    <a:cubicBezTo>
                      <a:pt x="30815" y="25440"/>
                      <a:pt x="25082" y="31173"/>
                      <a:pt x="22215" y="39773"/>
                    </a:cubicBezTo>
                    <a:cubicBezTo>
                      <a:pt x="19349" y="52672"/>
                      <a:pt x="15049" y="71304"/>
                      <a:pt x="10749" y="92803"/>
                    </a:cubicBezTo>
                    <a:lnTo>
                      <a:pt x="641380" y="92803"/>
                    </a:lnTo>
                    <a:cubicBezTo>
                      <a:pt x="637080" y="71304"/>
                      <a:pt x="632780" y="54105"/>
                      <a:pt x="629914" y="39773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9525" cap="flat">
                <a:solidFill>
                  <a:schemeClr val="accent4">
                    <a:lumMod val="75000"/>
                  </a:schemeClr>
                </a:solidFill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86AB15C2-2D9B-4593-A8C6-62985DFE5C9E}"/>
                </a:ext>
              </a:extLst>
            </p:cNvPr>
            <p:cNvSpPr txBox="1"/>
            <p:nvPr/>
          </p:nvSpPr>
          <p:spPr>
            <a:xfrm>
              <a:off x="8750099" y="2946102"/>
              <a:ext cx="772998" cy="738664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bg1"/>
                  </a:solidFill>
                </a:rPr>
                <a:t>+ </a:t>
              </a:r>
              <a:r>
                <a:rPr lang="pt-BR" sz="2600" b="1" dirty="0">
                  <a:solidFill>
                    <a:schemeClr val="bg1"/>
                  </a:solidFill>
                </a:rPr>
                <a:t>3,5</a:t>
              </a:r>
            </a:p>
            <a:p>
              <a:pPr algn="ctr"/>
              <a:r>
                <a:rPr lang="pt-BR" dirty="0">
                  <a:solidFill>
                    <a:schemeClr val="bg1"/>
                  </a:solidFill>
                </a:rPr>
                <a:t>Sc/ha</a:t>
              </a:r>
            </a:p>
          </p:txBody>
        </p:sp>
      </p:grpSp>
      <p:pic>
        <p:nvPicPr>
          <p:cNvPr id="18" name="Imagem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943" y="926779"/>
            <a:ext cx="5002559" cy="4257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CaixaDeTexto 15"/>
          <p:cNvSpPr txBox="1"/>
          <p:nvPr/>
        </p:nvSpPr>
        <p:spPr>
          <a:xfrm>
            <a:off x="714139" y="219775"/>
            <a:ext cx="7368863" cy="424980"/>
          </a:xfrm>
          <a:prstGeom prst="rect">
            <a:avLst/>
          </a:prstGeom>
          <a:noFill/>
        </p:spPr>
        <p:txBody>
          <a:bodyPr wrap="none" lIns="100831" tIns="50415" rIns="100831" bIns="50415" rtlCol="0">
            <a:spAutoFit/>
          </a:bodyPr>
          <a:lstStyle/>
          <a:p>
            <a:r>
              <a:rPr lang="pt-BR" b="1" dirty="0"/>
              <a:t>FERNANDO ROSSI OLIVEIRA – GOIATUBA-GO, SAFRA 2018/2019 </a:t>
            </a:r>
          </a:p>
        </p:txBody>
      </p:sp>
    </p:spTree>
    <p:extLst>
      <p:ext uri="{BB962C8B-B14F-4D97-AF65-F5344CB8AC3E}">
        <p14:creationId xmlns:p14="http://schemas.microsoft.com/office/powerpoint/2010/main" val="21213780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Gráfico 16"/>
          <p:cNvGraphicFramePr>
            <a:graphicFrameLocks/>
          </p:cNvGraphicFramePr>
          <p:nvPr>
            <p:extLst/>
          </p:nvPr>
        </p:nvGraphicFramePr>
        <p:xfrm>
          <a:off x="853440" y="1659101"/>
          <a:ext cx="11704321" cy="5227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Retângulo 13"/>
          <p:cNvSpPr/>
          <p:nvPr/>
        </p:nvSpPr>
        <p:spPr>
          <a:xfrm>
            <a:off x="1289270" y="1034338"/>
            <a:ext cx="6208934" cy="397802"/>
          </a:xfrm>
          <a:prstGeom prst="rect">
            <a:avLst/>
          </a:prstGeom>
        </p:spPr>
        <p:txBody>
          <a:bodyPr wrap="none" lIns="91434" tIns="45717" rIns="91434" bIns="45717">
            <a:spAutoFit/>
          </a:bodyPr>
          <a:lstStyle/>
          <a:p>
            <a:r>
              <a:rPr lang="it-IT" sz="20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DEMOTRIALS – áreas comerciais no brasil</a:t>
            </a:r>
            <a:endParaRPr lang="en-GB" dirty="0"/>
          </a:p>
        </p:txBody>
      </p:sp>
      <p:cxnSp>
        <p:nvCxnSpPr>
          <p:cNvPr id="16" name="Conector reto 15"/>
          <p:cNvCxnSpPr/>
          <p:nvPr/>
        </p:nvCxnSpPr>
        <p:spPr>
          <a:xfrm flipV="1">
            <a:off x="1019908" y="4866249"/>
            <a:ext cx="11400693" cy="17586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magine 14">
            <a:extLst>
              <a:ext uri="{FF2B5EF4-FFF2-40B4-BE49-F238E27FC236}">
                <a16:creationId xmlns:a16="http://schemas.microsoft.com/office/drawing/2014/main" id="{103A7C63-EB89-4617-BD0A-77A84B3AE9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746" y="921167"/>
            <a:ext cx="894933" cy="62645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38DB401-111E-4317-9863-8E38929CDF6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1743" y="96038"/>
            <a:ext cx="1849218" cy="1478000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A01F06B8-8BF6-4D57-A14A-F6CCAE4ABF7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0" y="1637606"/>
            <a:ext cx="5779959" cy="2466539"/>
          </a:xfrm>
          <a:prstGeom prst="rect">
            <a:avLst/>
          </a:prstGeom>
        </p:spPr>
      </p:pic>
      <p:sp>
        <p:nvSpPr>
          <p:cNvPr id="18" name="Rettangolo 2">
            <a:extLst>
              <a:ext uri="{FF2B5EF4-FFF2-40B4-BE49-F238E27FC236}">
                <a16:creationId xmlns:a16="http://schemas.microsoft.com/office/drawing/2014/main" id="{FAD804A6-D6C6-455C-ADE1-D12D435D4677}"/>
              </a:ext>
            </a:extLst>
          </p:cNvPr>
          <p:cNvSpPr/>
          <p:nvPr/>
        </p:nvSpPr>
        <p:spPr>
          <a:xfrm>
            <a:off x="418290" y="179991"/>
            <a:ext cx="1285717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b="1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YIELDON </a:t>
            </a:r>
            <a:r>
              <a:rPr lang="de-DE" sz="30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de-DE" sz="24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4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POSICIONAMENTO TÉCNICO</a:t>
            </a:r>
            <a:endParaRPr lang="it-IT" sz="1000" dirty="0">
              <a:ln w="19050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8653296" y="1547620"/>
            <a:ext cx="2441575" cy="3563937"/>
            <a:chOff x="8653296" y="1547620"/>
            <a:chExt cx="2441575" cy="3563937"/>
          </a:xfrm>
        </p:grpSpPr>
        <p:pic>
          <p:nvPicPr>
            <p:cNvPr id="19" name="Imagem 18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688" t="16995" r="2457" b="7411"/>
            <a:stretch>
              <a:fillRect/>
            </a:stretch>
          </p:blipFill>
          <p:spPr bwMode="auto">
            <a:xfrm>
              <a:off x="8653296" y="1547620"/>
              <a:ext cx="2441575" cy="3563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CaixaDeTexto 1"/>
            <p:cNvSpPr txBox="1"/>
            <p:nvPr/>
          </p:nvSpPr>
          <p:spPr>
            <a:xfrm>
              <a:off x="9296352" y="3329588"/>
              <a:ext cx="1297150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+ 5 </a:t>
              </a:r>
              <a:r>
                <a:rPr lang="en-GB" b="1" dirty="0" err="1"/>
                <a:t>scs</a:t>
              </a:r>
              <a:r>
                <a:rPr lang="en-GB" b="1" dirty="0"/>
                <a:t>/ha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03994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91727" y="4367768"/>
            <a:ext cx="12810386" cy="2405009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marL="378116" indent="-378116" algn="just">
              <a:spcAft>
                <a:spcPts val="1323"/>
              </a:spcAft>
              <a:buFont typeface="Wingdings" panose="05000000000000000000" pitchFamily="2" charset="2"/>
              <a:buChar char="ü"/>
            </a:pPr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YieldON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 é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EFICAZ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 no desempenho de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CAMPO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 e nos resultados dos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TESTES DE LABORATÓRIO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YieldON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 tem rendimento positivo constante e equilibrado;</a:t>
            </a:r>
          </a:p>
          <a:p>
            <a:pPr algn="just">
              <a:spcAft>
                <a:spcPts val="1323"/>
              </a:spcAft>
            </a:pP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8116" indent="-378116" algn="just">
              <a:spcAft>
                <a:spcPts val="1323"/>
              </a:spcAft>
              <a:buFont typeface="Wingdings" panose="05000000000000000000" pitchFamily="2" charset="2"/>
              <a:buChar char="ü"/>
            </a:pPr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YieldON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 tem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FORTE EFEITO SOBRE A EXPRESSÃO DE GENES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em comparação com os concorrentes.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3">
            <a:extLst>
              <a:ext uri="{FF2B5EF4-FFF2-40B4-BE49-F238E27FC236}">
                <a16:creationId xmlns:a16="http://schemas.microsoft.com/office/drawing/2014/main" id="{E93B8639-88BC-4B83-A4BD-1E02BDC222C1}"/>
              </a:ext>
            </a:extLst>
          </p:cNvPr>
          <p:cNvSpPr txBox="1"/>
          <p:nvPr/>
        </p:nvSpPr>
        <p:spPr>
          <a:xfrm>
            <a:off x="79674" y="1165662"/>
            <a:ext cx="13147206" cy="2743563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marL="457200" indent="-457200" algn="just">
              <a:spcAft>
                <a:spcPts val="1323"/>
              </a:spcAft>
              <a:buFont typeface="Wingdings" panose="05000000000000000000" pitchFamily="2" charset="2"/>
              <a:buChar char="ü"/>
            </a:pP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NÃO CONTÉM HORMÔNIO SINTÉTICO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– Hormônios sintéticos podem causar estresse ou desequilíbrio se aplicado em condições inadequadas;</a:t>
            </a:r>
          </a:p>
          <a:p>
            <a:pPr marL="378116" indent="-378116" algn="just">
              <a:spcAft>
                <a:spcPts val="1323"/>
              </a:spcAft>
              <a:buFont typeface="Wingdings" panose="05000000000000000000" pitchFamily="2" charset="2"/>
              <a:buChar char="ü"/>
            </a:pP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8116" indent="-378116" algn="just">
              <a:spcAft>
                <a:spcPts val="1323"/>
              </a:spcAft>
              <a:buFont typeface="Wingdings" panose="05000000000000000000" pitchFamily="2" charset="2"/>
              <a:buChar char="ü"/>
            </a:pPr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YieldON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  foi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DESENVOLVIDO E É ESPECÍFICO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para cereais, para aplicações foliares e em fase reprodutiva – A maioria dos concorrentes tem </a:t>
            </a:r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recomedação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 para vários tipos de culturas, TS, foliar e todas as fases da cultura (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GENÉRICO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</p:txBody>
      </p:sp>
      <p:sp>
        <p:nvSpPr>
          <p:cNvPr id="6" name="Rettangolo 2">
            <a:extLst>
              <a:ext uri="{FF2B5EF4-FFF2-40B4-BE49-F238E27FC236}">
                <a16:creationId xmlns:a16="http://schemas.microsoft.com/office/drawing/2014/main" id="{FAD804A6-D6C6-455C-ADE1-D12D435D4677}"/>
              </a:ext>
            </a:extLst>
          </p:cNvPr>
          <p:cNvSpPr/>
          <p:nvPr/>
        </p:nvSpPr>
        <p:spPr>
          <a:xfrm>
            <a:off x="418290" y="179991"/>
            <a:ext cx="1285717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b="1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YIELDON </a:t>
            </a:r>
            <a:r>
              <a:rPr lang="de-DE" sz="30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de-DE" sz="24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4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POSICIONAMENTO TÉCNICO</a:t>
            </a:r>
            <a:endParaRPr lang="it-IT" sz="1000" dirty="0">
              <a:ln w="19050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22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610" r="16667"/>
          <a:stretch>
            <a:fillRect/>
          </a:stretch>
        </p:blipFill>
        <p:spPr bwMode="auto">
          <a:xfrm>
            <a:off x="1680567" y="4961371"/>
            <a:ext cx="8402836" cy="260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1"/>
          <p:cNvSpPr txBox="1">
            <a:spLocks noChangeArrowheads="1"/>
          </p:cNvSpPr>
          <p:nvPr/>
        </p:nvSpPr>
        <p:spPr bwMode="auto">
          <a:xfrm>
            <a:off x="140230" y="1464056"/>
            <a:ext cx="10735511" cy="644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831" tIns="50415" rIns="100831" bIns="504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Aft>
                <a:spcPts val="882"/>
              </a:spcAft>
            </a:pPr>
            <a:r>
              <a:rPr lang="pt-BR" altLang="pt-BR" sz="2200" dirty="0">
                <a:latin typeface="Arial Narrow" pitchFamily="34" charset="0"/>
                <a:ea typeface="MS PGothic" pitchFamily="34" charset="-128"/>
              </a:rPr>
              <a:t>- Mantém o </a:t>
            </a:r>
            <a:r>
              <a:rPr lang="pt-BR" altLang="pt-BR" sz="2200" b="1" dirty="0">
                <a:latin typeface="Arial Narrow" pitchFamily="34" charset="0"/>
                <a:ea typeface="MS PGothic" pitchFamily="34" charset="-128"/>
              </a:rPr>
              <a:t>sistema radicular </a:t>
            </a:r>
            <a:r>
              <a:rPr lang="pt-BR" altLang="pt-BR" sz="2200" dirty="0">
                <a:latin typeface="Arial Narrow" pitchFamily="34" charset="0"/>
                <a:ea typeface="MS PGothic" pitchFamily="34" charset="-128"/>
              </a:rPr>
              <a:t>da planta </a:t>
            </a:r>
            <a:r>
              <a:rPr lang="pt-BR" altLang="pt-BR" sz="2200" b="1" dirty="0">
                <a:latin typeface="Arial Narrow" pitchFamily="34" charset="0"/>
                <a:ea typeface="MS PGothic" pitchFamily="34" charset="-128"/>
              </a:rPr>
              <a:t>ativo por mais tempo, </a:t>
            </a:r>
            <a:r>
              <a:rPr lang="pt-BR" altLang="pt-BR" sz="2200" dirty="0">
                <a:latin typeface="Arial Narrow" pitchFamily="34" charset="0"/>
                <a:ea typeface="MS PGothic" pitchFamily="34" charset="-128"/>
              </a:rPr>
              <a:t>garantindo absorção de agua e nutrientes até o final do ciclo da cultura;</a:t>
            </a:r>
          </a:p>
        </p:txBody>
      </p:sp>
      <p:sp>
        <p:nvSpPr>
          <p:cNvPr id="44" name="C2"/>
          <p:cNvSpPr txBox="1">
            <a:spLocks noChangeArrowheads="1"/>
          </p:cNvSpPr>
          <p:nvPr/>
        </p:nvSpPr>
        <p:spPr bwMode="auto">
          <a:xfrm>
            <a:off x="124277" y="2296183"/>
            <a:ext cx="10798761" cy="644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831" tIns="50415" rIns="100831" bIns="504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pt-BR" altLang="pt-BR" sz="2200" b="1" dirty="0">
                <a:latin typeface="Arial Narrow" pitchFamily="34" charset="0"/>
                <a:ea typeface="MS PGothic" pitchFamily="34" charset="-128"/>
              </a:rPr>
              <a:t>- Aumenta a atividade fisiológica da planta</a:t>
            </a:r>
            <a:r>
              <a:rPr lang="pt-BR" altLang="pt-BR" sz="2200" dirty="0">
                <a:latin typeface="Arial Narrow" pitchFamily="34" charset="0"/>
                <a:ea typeface="MS PGothic" pitchFamily="34" charset="-128"/>
              </a:rPr>
              <a:t>, bem como mantém seu funcionamento por mais tempo, garantindo o a atividade máxima e o melhor aproveitamento de nutrientes pela planta;</a:t>
            </a:r>
          </a:p>
        </p:txBody>
      </p:sp>
      <p:sp>
        <p:nvSpPr>
          <p:cNvPr id="47" name="C5"/>
          <p:cNvSpPr txBox="1">
            <a:spLocks noChangeArrowheads="1"/>
          </p:cNvSpPr>
          <p:nvPr/>
        </p:nvSpPr>
        <p:spPr bwMode="auto">
          <a:xfrm>
            <a:off x="119733" y="3156935"/>
            <a:ext cx="10698748" cy="644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831" tIns="50415" rIns="100831" bIns="504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pt-BR" altLang="pt-BR" sz="2200" dirty="0">
                <a:latin typeface="Arial Narrow" pitchFamily="34" charset="0"/>
                <a:ea typeface="MS PGothic" pitchFamily="34" charset="-128"/>
              </a:rPr>
              <a:t>- Promove o balanço hormonal entre </a:t>
            </a:r>
            <a:r>
              <a:rPr lang="pt-BR" altLang="pt-BR" sz="2200" b="1" dirty="0">
                <a:latin typeface="Arial Narrow" pitchFamily="34" charset="0"/>
                <a:ea typeface="MS PGothic" pitchFamily="34" charset="-128"/>
              </a:rPr>
              <a:t>auxinas, </a:t>
            </a:r>
            <a:r>
              <a:rPr lang="pt-BR" altLang="pt-BR" sz="2200" b="1" dirty="0" err="1">
                <a:latin typeface="Arial Narrow" pitchFamily="34" charset="0"/>
                <a:ea typeface="MS PGothic" pitchFamily="34" charset="-128"/>
              </a:rPr>
              <a:t>giberelinas</a:t>
            </a:r>
            <a:r>
              <a:rPr lang="pt-BR" altLang="pt-BR" sz="2200" b="1" dirty="0">
                <a:latin typeface="Arial Narrow" pitchFamily="34" charset="0"/>
                <a:ea typeface="MS PGothic" pitchFamily="34" charset="-128"/>
              </a:rPr>
              <a:t> e </a:t>
            </a:r>
            <a:r>
              <a:rPr lang="pt-BR" altLang="pt-BR" sz="2200" b="1" dirty="0" err="1">
                <a:latin typeface="Arial Narrow" pitchFamily="34" charset="0"/>
                <a:ea typeface="MS PGothic" pitchFamily="34" charset="-128"/>
              </a:rPr>
              <a:t>citocininas</a:t>
            </a:r>
            <a:r>
              <a:rPr lang="pt-BR" altLang="pt-BR" sz="2200" dirty="0">
                <a:latin typeface="Arial Narrow" pitchFamily="34" charset="0"/>
                <a:ea typeface="MS PGothic" pitchFamily="34" charset="-128"/>
              </a:rPr>
              <a:t>,  além de </a:t>
            </a:r>
            <a:r>
              <a:rPr lang="pt-BR" altLang="pt-BR" sz="2200" b="1" dirty="0">
                <a:latin typeface="Arial Narrow" pitchFamily="34" charset="0"/>
                <a:ea typeface="MS PGothic" pitchFamily="34" charset="-128"/>
              </a:rPr>
              <a:t>reduzir a síntese de etileno;</a:t>
            </a:r>
          </a:p>
        </p:txBody>
      </p:sp>
      <p:cxnSp>
        <p:nvCxnSpPr>
          <p:cNvPr id="18" name="Conector 4"/>
          <p:cNvCxnSpPr>
            <a:cxnSpLocks noChangeShapeType="1"/>
          </p:cNvCxnSpPr>
          <p:nvPr/>
        </p:nvCxnSpPr>
        <p:spPr bwMode="auto">
          <a:xfrm>
            <a:off x="5221959" y="5018485"/>
            <a:ext cx="5242882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0" name="Imagem 3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991" t="31111" r="23621" b="62592"/>
          <a:stretch>
            <a:fillRect/>
          </a:stretch>
        </p:blipFill>
        <p:spPr bwMode="auto">
          <a:xfrm>
            <a:off x="4584798" y="7086671"/>
            <a:ext cx="644217" cy="476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agem 4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991" t="31111" r="23621" b="62592"/>
          <a:stretch>
            <a:fillRect/>
          </a:stretch>
        </p:blipFill>
        <p:spPr bwMode="auto">
          <a:xfrm>
            <a:off x="2202244" y="7030650"/>
            <a:ext cx="644217" cy="476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Imagem 4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991" t="31111" r="23621" b="62592"/>
          <a:stretch>
            <a:fillRect/>
          </a:stretch>
        </p:blipFill>
        <p:spPr bwMode="auto">
          <a:xfrm>
            <a:off x="1643806" y="7086671"/>
            <a:ext cx="644219" cy="476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Imagem 4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991" t="31111" r="23621" b="62592"/>
          <a:stretch>
            <a:fillRect/>
          </a:stretch>
        </p:blipFill>
        <p:spPr bwMode="auto">
          <a:xfrm>
            <a:off x="3942331" y="6402163"/>
            <a:ext cx="644217" cy="476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52" t="66243"/>
          <a:stretch>
            <a:fillRect/>
          </a:stretch>
        </p:blipFill>
        <p:spPr bwMode="auto">
          <a:xfrm>
            <a:off x="3793533" y="5010390"/>
            <a:ext cx="7970440" cy="25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fgf"/>
          <p:cNvSpPr/>
          <p:nvPr/>
        </p:nvSpPr>
        <p:spPr>
          <a:xfrm>
            <a:off x="2184738" y="6481326"/>
            <a:ext cx="9075063" cy="794800"/>
          </a:xfrm>
          <a:prstGeom prst="round2DiagRect">
            <a:avLst>
              <a:gd name="adj1" fmla="val 0"/>
              <a:gd name="adj2" fmla="val 31694"/>
            </a:avLst>
          </a:prstGeom>
          <a:gradFill flip="none" rotWithShape="1">
            <a:gsLst>
              <a:gs pos="0">
                <a:srgbClr val="7AC142">
                  <a:shade val="30000"/>
                  <a:satMod val="115000"/>
                </a:srgbClr>
              </a:gs>
              <a:gs pos="50000">
                <a:srgbClr val="7AC142">
                  <a:shade val="67500"/>
                  <a:satMod val="115000"/>
                </a:srgbClr>
              </a:gs>
              <a:gs pos="100000">
                <a:srgbClr val="7AC14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31" tIns="50415" rIns="100831" bIns="50415" anchor="ctr"/>
          <a:lstStyle/>
          <a:p>
            <a:pPr algn="ctr" eaLnBrk="1" hangingPunct="1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0" name="Retângulo 29"/>
          <p:cNvSpPr>
            <a:spLocks noChangeArrowheads="1"/>
          </p:cNvSpPr>
          <p:nvPr/>
        </p:nvSpPr>
        <p:spPr bwMode="auto">
          <a:xfrm>
            <a:off x="2594973" y="6561855"/>
            <a:ext cx="8254601" cy="576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831" tIns="50415" rIns="100831" bIns="504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pt-BR" altLang="pt-BR" sz="3100" dirty="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rPr>
              <a:t>Sua Lavoura preparada para </a:t>
            </a:r>
            <a:r>
              <a:rPr lang="pt-BR" altLang="pt-BR" sz="3100" b="1" dirty="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rPr>
              <a:t>altas produtividades</a:t>
            </a:r>
            <a:r>
              <a:rPr lang="pt-BR" altLang="pt-BR" sz="3100" dirty="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rPr>
              <a:t>!</a:t>
            </a:r>
          </a:p>
        </p:txBody>
      </p:sp>
      <p:sp>
        <p:nvSpPr>
          <p:cNvPr id="31" name="C5"/>
          <p:cNvSpPr txBox="1">
            <a:spLocks noChangeArrowheads="1"/>
          </p:cNvSpPr>
          <p:nvPr/>
        </p:nvSpPr>
        <p:spPr bwMode="auto">
          <a:xfrm>
            <a:off x="187527" y="3988882"/>
            <a:ext cx="10630953" cy="644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831" tIns="50415" rIns="100831" bIns="504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pt-BR" altLang="pt-BR" sz="2200" dirty="0">
                <a:latin typeface="Arial Narrow" pitchFamily="34" charset="0"/>
                <a:ea typeface="MS PGothic" pitchFamily="34" charset="-128"/>
              </a:rPr>
              <a:t>- Aumenta a atividade enzimática promovendo uma maior síntese de lipídeos e consequente  </a:t>
            </a:r>
            <a:r>
              <a:rPr lang="pt-BR" altLang="pt-BR" sz="2200" b="1" dirty="0">
                <a:latin typeface="Arial Narrow" pitchFamily="34" charset="0"/>
                <a:ea typeface="MS PGothic" pitchFamily="34" charset="-128"/>
              </a:rPr>
              <a:t>aumento do peso de grãos;</a:t>
            </a:r>
          </a:p>
        </p:txBody>
      </p:sp>
      <p:sp>
        <p:nvSpPr>
          <p:cNvPr id="17" name="Retângulo 16"/>
          <p:cNvSpPr>
            <a:spLocks noChangeArrowheads="1"/>
          </p:cNvSpPr>
          <p:nvPr/>
        </p:nvSpPr>
        <p:spPr bwMode="auto">
          <a:xfrm>
            <a:off x="148649" y="391806"/>
            <a:ext cx="10735511" cy="59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831" tIns="50415" rIns="100831" bIns="504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3200" b="1" u="sng" dirty="0">
                <a:solidFill>
                  <a:srgbClr val="414141"/>
                </a:solidFill>
                <a:latin typeface="Calibri" pitchFamily="34" charset="0"/>
                <a:ea typeface="MS PGothic" pitchFamily="34" charset="-128"/>
              </a:rPr>
              <a:t>Conjunto de respostas fisiológicas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688" t="16995" r="2457" b="7411"/>
          <a:stretch>
            <a:fillRect/>
          </a:stretch>
        </p:blipFill>
        <p:spPr bwMode="auto">
          <a:xfrm>
            <a:off x="10833893" y="1663513"/>
            <a:ext cx="2441575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749" t="59721" r="54791" b="20277"/>
          <a:stretch>
            <a:fillRect/>
          </a:stretch>
        </p:blipFill>
        <p:spPr bwMode="auto">
          <a:xfrm>
            <a:off x="10154523" y="1311088"/>
            <a:ext cx="91757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67" t="82500" r="59167" b="1389"/>
          <a:stretch>
            <a:fillRect/>
          </a:stretch>
        </p:blipFill>
        <p:spPr bwMode="auto">
          <a:xfrm>
            <a:off x="11174973" y="908782"/>
            <a:ext cx="158115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75" t="81389" r="59375" b="6111"/>
          <a:stretch>
            <a:fillRect/>
          </a:stretch>
        </p:blipFill>
        <p:spPr bwMode="auto">
          <a:xfrm>
            <a:off x="11370235" y="811945"/>
            <a:ext cx="136842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42" t="80278" r="61250" b="8611"/>
          <a:stretch>
            <a:fillRect/>
          </a:stretch>
        </p:blipFill>
        <p:spPr bwMode="auto">
          <a:xfrm>
            <a:off x="11376585" y="692882"/>
            <a:ext cx="12922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01" t="73888" r="61667" b="13889"/>
          <a:stretch>
            <a:fillRect/>
          </a:stretch>
        </p:blipFill>
        <p:spPr bwMode="auto">
          <a:xfrm>
            <a:off x="11478185" y="319820"/>
            <a:ext cx="1155700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389D9F16-2384-45A2-91D4-BE729A4912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5864" y="329439"/>
            <a:ext cx="2655682" cy="8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630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FAD804A6-D6C6-455C-ADE1-D12D435D4677}"/>
              </a:ext>
            </a:extLst>
          </p:cNvPr>
          <p:cNvSpPr/>
          <p:nvPr/>
        </p:nvSpPr>
        <p:spPr>
          <a:xfrm>
            <a:off x="418290" y="179991"/>
            <a:ext cx="1285717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b="1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YIELDON </a:t>
            </a:r>
            <a:r>
              <a:rPr lang="de-DE" sz="30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de-DE" sz="24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400" cap="all" dirty="0">
                <a:ln w="19050">
                  <a:noFill/>
                </a:ln>
                <a:solidFill>
                  <a:srgbClr val="163D28"/>
                </a:solidFill>
                <a:latin typeface="Arial" pitchFamily="34" charset="0"/>
                <a:cs typeface="Arial" pitchFamily="34" charset="0"/>
              </a:rPr>
              <a:t>POSICIONAMENTO TÉCNICO</a:t>
            </a:r>
            <a:endParaRPr lang="it-IT" sz="1000" dirty="0">
              <a:ln w="19050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8CE2903-76CB-431C-B8F5-C11229B42E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94" t="19752" r="15415" b="17578"/>
          <a:stretch/>
        </p:blipFill>
        <p:spPr>
          <a:xfrm>
            <a:off x="6871088" y="4060458"/>
            <a:ext cx="5459895" cy="271886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CE10A0B-A5E2-4F5B-AB1E-52E55F6F37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6" t="18458" r="3381" b="25100"/>
          <a:stretch/>
        </p:blipFill>
        <p:spPr>
          <a:xfrm>
            <a:off x="614570" y="1233433"/>
            <a:ext cx="6621117" cy="221737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B172663-AAF8-4D29-AECE-55B4FB9D7553}"/>
              </a:ext>
            </a:extLst>
          </p:cNvPr>
          <p:cNvSpPr txBox="1"/>
          <p:nvPr/>
        </p:nvSpPr>
        <p:spPr>
          <a:xfrm>
            <a:off x="559310" y="939970"/>
            <a:ext cx="917239" cy="4154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SOJA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00228FB-BFC3-4D91-A664-8B4991F9A12B}"/>
              </a:ext>
            </a:extLst>
          </p:cNvPr>
          <p:cNvSpPr txBox="1"/>
          <p:nvPr/>
        </p:nvSpPr>
        <p:spPr>
          <a:xfrm>
            <a:off x="7027483" y="3803986"/>
            <a:ext cx="1039067" cy="4154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TRIGO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C462F07-EAEF-46D7-AED7-6174C5918E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710" y="4219484"/>
            <a:ext cx="4371975" cy="26670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A900388-717F-4F20-BF32-E1CC2359CA85}"/>
              </a:ext>
            </a:extLst>
          </p:cNvPr>
          <p:cNvSpPr txBox="1"/>
          <p:nvPr/>
        </p:nvSpPr>
        <p:spPr>
          <a:xfrm>
            <a:off x="625280" y="3781425"/>
            <a:ext cx="1053494" cy="4154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MILHO</a:t>
            </a:r>
          </a:p>
        </p:txBody>
      </p:sp>
      <p:sp>
        <p:nvSpPr>
          <p:cNvPr id="13" name="Parentesi graffa aperta 12">
            <a:extLst>
              <a:ext uri="{FF2B5EF4-FFF2-40B4-BE49-F238E27FC236}">
                <a16:creationId xmlns:a16="http://schemas.microsoft.com/office/drawing/2014/main" id="{AD9400F8-E96A-49F5-B1C4-2643BF596907}"/>
              </a:ext>
            </a:extLst>
          </p:cNvPr>
          <p:cNvSpPr/>
          <p:nvPr/>
        </p:nvSpPr>
        <p:spPr>
          <a:xfrm rot="5400000">
            <a:off x="4957240" y="159153"/>
            <a:ext cx="100730" cy="2240963"/>
          </a:xfrm>
          <a:prstGeom prst="leftBrac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4" name="Immagine 13" descr="logo_yeldon.psd">
            <a:extLst>
              <a:ext uri="{FF2B5EF4-FFF2-40B4-BE49-F238E27FC236}">
                <a16:creationId xmlns:a16="http://schemas.microsoft.com/office/drawing/2014/main" id="{9D5960BA-9D72-4FC4-943E-8462F1E5040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326" y="797918"/>
            <a:ext cx="1074785" cy="318019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265EABA-6D22-4E09-A061-914C1E61D43D}"/>
              </a:ext>
            </a:extLst>
          </p:cNvPr>
          <p:cNvSpPr txBox="1"/>
          <p:nvPr/>
        </p:nvSpPr>
        <p:spPr>
          <a:xfrm>
            <a:off x="5260111" y="792415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1 L/ha</a:t>
            </a:r>
          </a:p>
        </p:txBody>
      </p:sp>
      <p:sp>
        <p:nvSpPr>
          <p:cNvPr id="16" name="Parentesi graffa aperta 15">
            <a:extLst>
              <a:ext uri="{FF2B5EF4-FFF2-40B4-BE49-F238E27FC236}">
                <a16:creationId xmlns:a16="http://schemas.microsoft.com/office/drawing/2014/main" id="{735E241B-8D3A-484B-82CE-ED15CA3DE45E}"/>
              </a:ext>
            </a:extLst>
          </p:cNvPr>
          <p:cNvSpPr/>
          <p:nvPr/>
        </p:nvSpPr>
        <p:spPr>
          <a:xfrm rot="5400000">
            <a:off x="2365888" y="4343854"/>
            <a:ext cx="155448" cy="1240856"/>
          </a:xfrm>
          <a:prstGeom prst="leftBrac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 descr="logo_yeldon.psd">
            <a:extLst>
              <a:ext uri="{FF2B5EF4-FFF2-40B4-BE49-F238E27FC236}">
                <a16:creationId xmlns:a16="http://schemas.microsoft.com/office/drawing/2014/main" id="{4F9B5A30-17F6-4677-9618-03333BD04F8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485" y="4439492"/>
            <a:ext cx="1074785" cy="318019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57076E7-21D1-4354-A9DB-56E07D09E253}"/>
              </a:ext>
            </a:extLst>
          </p:cNvPr>
          <p:cNvSpPr txBox="1"/>
          <p:nvPr/>
        </p:nvSpPr>
        <p:spPr>
          <a:xfrm>
            <a:off x="2394177" y="4439492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1 L/ha</a:t>
            </a:r>
          </a:p>
        </p:txBody>
      </p:sp>
      <p:sp>
        <p:nvSpPr>
          <p:cNvPr id="19" name="Parentesi graffa aperta 18">
            <a:extLst>
              <a:ext uri="{FF2B5EF4-FFF2-40B4-BE49-F238E27FC236}">
                <a16:creationId xmlns:a16="http://schemas.microsoft.com/office/drawing/2014/main" id="{A0DABF8D-EE94-48D0-B911-A3BD120357F6}"/>
              </a:ext>
            </a:extLst>
          </p:cNvPr>
          <p:cNvSpPr/>
          <p:nvPr/>
        </p:nvSpPr>
        <p:spPr>
          <a:xfrm rot="5400000">
            <a:off x="8631291" y="4358126"/>
            <a:ext cx="173582" cy="942458"/>
          </a:xfrm>
          <a:prstGeom prst="leftBrac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Immagine 19" descr="logo_yeldon.psd">
            <a:extLst>
              <a:ext uri="{FF2B5EF4-FFF2-40B4-BE49-F238E27FC236}">
                <a16:creationId xmlns:a16="http://schemas.microsoft.com/office/drawing/2014/main" id="{B5C74086-0763-46AA-A5B2-9BC3CE347F0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8342" y="4332297"/>
            <a:ext cx="1074785" cy="318019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AD91C76-2FCA-4F30-B525-B736BF3AC9D0}"/>
              </a:ext>
            </a:extLst>
          </p:cNvPr>
          <p:cNvSpPr txBox="1"/>
          <p:nvPr/>
        </p:nvSpPr>
        <p:spPr>
          <a:xfrm>
            <a:off x="9012677" y="4300983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1 L/ha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E9BCA8-14C9-4269-9A48-9568EC7F6379}"/>
              </a:ext>
            </a:extLst>
          </p:cNvPr>
          <p:cNvSpPr txBox="1"/>
          <p:nvPr/>
        </p:nvSpPr>
        <p:spPr>
          <a:xfrm flipH="1">
            <a:off x="8405734" y="716459"/>
            <a:ext cx="4748792" cy="16312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Em geral, o melhor momento para aplicar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YieldON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é durante a fase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REPRODUTIVA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ou durante os estágios fenológicos relacionados com a fase reprodutiva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8984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Segnaposto contenuto 3">
            <a:extLst>
              <a:ext uri="{FF2B5EF4-FFF2-40B4-BE49-F238E27FC236}">
                <a16:creationId xmlns:a16="http://schemas.microsoft.com/office/drawing/2014/main" id="{F8EA5ACC-A2B9-48A5-95C9-1DB7C43A01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32803"/>
              </p:ext>
            </p:extLst>
          </p:nvPr>
        </p:nvGraphicFramePr>
        <p:xfrm>
          <a:off x="1297799" y="2025797"/>
          <a:ext cx="10848940" cy="4494977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595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7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090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6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1415">
                <a:tc>
                  <a:txBody>
                    <a:bodyPr/>
                    <a:lstStyle/>
                    <a:p>
                      <a:pPr algn="ctr"/>
                      <a:r>
                        <a:rPr lang="it-IT" sz="1500" b="1" i="0" dirty="0">
                          <a:solidFill>
                            <a:schemeClr val="bg1"/>
                          </a:solidFill>
                          <a:latin typeface="DIN-Medium"/>
                          <a:cs typeface="DIN-Medium"/>
                        </a:rPr>
                        <a:t>METODO</a:t>
                      </a:r>
                      <a:r>
                        <a:rPr lang="it-IT" sz="1500" b="1" i="0" baseline="0" dirty="0">
                          <a:solidFill>
                            <a:schemeClr val="bg1"/>
                          </a:solidFill>
                          <a:latin typeface="DIN-Medium"/>
                          <a:cs typeface="DIN-Medium"/>
                        </a:rPr>
                        <a:t> DE APLICAÇÃO</a:t>
                      </a:r>
                      <a:endParaRPr lang="it-IT" sz="1500" b="1" i="0" dirty="0">
                        <a:solidFill>
                          <a:schemeClr val="bg1"/>
                        </a:solidFill>
                        <a:latin typeface="DIN-Medium"/>
                        <a:cs typeface="DIN-Medium"/>
                      </a:endParaRPr>
                    </a:p>
                  </a:txBody>
                  <a:tcPr marL="100834" marR="100834" marT="50419" marB="50419" anchor="ctr">
                    <a:solidFill>
                      <a:srgbClr val="083D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b="1" i="0" dirty="0">
                          <a:solidFill>
                            <a:schemeClr val="bg1"/>
                          </a:solidFill>
                          <a:latin typeface="DIN-Medium"/>
                          <a:cs typeface="DIN-Medium"/>
                        </a:rPr>
                        <a:t>CULTURA</a:t>
                      </a:r>
                    </a:p>
                  </a:txBody>
                  <a:tcPr marL="100834" marR="100834" marT="50419" marB="50419" anchor="ctr">
                    <a:solidFill>
                      <a:srgbClr val="083D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b="1" i="0" dirty="0">
                          <a:solidFill>
                            <a:schemeClr val="bg1"/>
                          </a:solidFill>
                          <a:latin typeface="DIN-Medium"/>
                          <a:cs typeface="DIN-Medium"/>
                        </a:rPr>
                        <a:t>FASE</a:t>
                      </a:r>
                    </a:p>
                  </a:txBody>
                  <a:tcPr marL="100834" marR="100834" marT="50419" marB="50419" anchor="ctr">
                    <a:solidFill>
                      <a:srgbClr val="083D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b="1" i="0" dirty="0">
                          <a:solidFill>
                            <a:schemeClr val="bg1"/>
                          </a:solidFill>
                          <a:latin typeface="DIN-Medium"/>
                          <a:cs typeface="DIN-Medium"/>
                        </a:rPr>
                        <a:t>DOSE</a:t>
                      </a:r>
                    </a:p>
                  </a:txBody>
                  <a:tcPr marL="100834" marR="100834" marT="50419" marB="50419" anchor="ctr">
                    <a:solidFill>
                      <a:srgbClr val="083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739"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i="0" dirty="0">
                          <a:solidFill>
                            <a:srgbClr val="083D31"/>
                          </a:solidFill>
                          <a:effectLst/>
                          <a:latin typeface="DIN-Regular"/>
                          <a:cs typeface="DIN-Regular"/>
                        </a:rPr>
                        <a:t>Foliar</a:t>
                      </a:r>
                      <a:endParaRPr lang="it-IT" sz="2400" b="1" i="0" dirty="0">
                        <a:solidFill>
                          <a:srgbClr val="083D31"/>
                        </a:solidFill>
                        <a:effectLst/>
                        <a:latin typeface="DIN-Regular"/>
                        <a:ea typeface="Calibri" panose="020F0502020204030204" pitchFamily="34" charset="0"/>
                        <a:cs typeface="DIN-Regular"/>
                      </a:endParaRPr>
                    </a:p>
                  </a:txBody>
                  <a:tcPr marL="100834" marR="100834" marT="50419" marB="5041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Trigo</a:t>
                      </a:r>
                    </a:p>
                  </a:txBody>
                  <a:tcPr marL="100834" marR="100834" marT="50419" marB="5041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pt-BR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aplicação no estágio de crescimento de folha bandeira</a:t>
                      </a:r>
                      <a:endParaRPr lang="it-IT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834" marR="100834" marT="50419" marB="5041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L/ha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2085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Soja</a:t>
                      </a:r>
                    </a:p>
                  </a:txBody>
                  <a:tcPr marL="100834" marR="100834" marT="50419" marB="5041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aplicação em </a:t>
                      </a:r>
                      <a:r>
                        <a:rPr lang="pt-BR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Vn</a:t>
                      </a:r>
                      <a:r>
                        <a:rPr lang="pt-BR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/R1</a:t>
                      </a:r>
                      <a:endParaRPr lang="it-IT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834" marR="100834" marT="50419" marB="5041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L/ha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739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Milho</a:t>
                      </a:r>
                    </a:p>
                  </a:txBody>
                  <a:tcPr marL="100834" marR="100834" marT="50419" marB="5041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aplicação em V4-V6</a:t>
                      </a:r>
                      <a:endParaRPr lang="it-IT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834" marR="100834" marT="50419" marB="5041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L/ha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5717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Arroz</a:t>
                      </a:r>
                    </a:p>
                  </a:txBody>
                  <a:tcPr marL="100834" marR="100834" marT="50419" marB="5041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aplicação no início da emissão da panícula.</a:t>
                      </a:r>
                      <a:endParaRPr lang="it-IT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834" marR="100834" marT="50419" marB="5041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L/ha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7803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Algodão </a:t>
                      </a:r>
                    </a:p>
                  </a:txBody>
                  <a:tcPr marL="100834" marR="100834" marT="50419" marB="5041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aplicações. A primeira 100 DAE e a segunda 130 DAE</a:t>
                      </a:r>
                      <a:endParaRPr lang="it-IT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834" marR="100834" marT="50419" marB="5041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L/ha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it-IT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3402">
                <a:tc vMerge="1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it-IT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Girassol</a:t>
                      </a:r>
                    </a:p>
                  </a:txBody>
                  <a:tcPr marL="100834" marR="100834" marT="50419" marB="5041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aplicação na fase de crescimento de folha de V4 -</a:t>
                      </a:r>
                      <a:r>
                        <a:rPr lang="pt-BR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V</a:t>
                      </a:r>
                      <a:r>
                        <a:rPr lang="pt-BR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it-IT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834" marR="100834" marT="50419" marB="5041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it-IT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L</a:t>
                      </a:r>
                      <a:r>
                        <a:rPr lang="it-IT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/ha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93402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500" b="0" i="0" dirty="0">
                        <a:solidFill>
                          <a:srgbClr val="083D31"/>
                        </a:solidFill>
                        <a:effectLst/>
                        <a:latin typeface="DIN-Regular"/>
                        <a:ea typeface="Calibri" panose="020F0502020204030204" pitchFamily="34" charset="0"/>
                        <a:cs typeface="DIN-Regular"/>
                      </a:endParaRPr>
                    </a:p>
                  </a:txBody>
                  <a:tcPr marL="100834" marR="100834" marT="50419" marB="50419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Feijão</a:t>
                      </a:r>
                    </a:p>
                  </a:txBody>
                  <a:tcPr marL="100834" marR="100834" marT="50419" marB="5041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aplicações</a:t>
                      </a:r>
                      <a:r>
                        <a:rPr lang="it-IT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– R5 e R7</a:t>
                      </a:r>
                      <a:endParaRPr lang="it-IT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834" marR="100834" marT="50419" marB="5041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1,5 L/ha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CasellaDiTesto 7"/>
          <p:cNvSpPr txBox="1"/>
          <p:nvPr/>
        </p:nvSpPr>
        <p:spPr>
          <a:xfrm>
            <a:off x="1914255" y="138344"/>
            <a:ext cx="8934105" cy="614776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defTabSz="520663">
              <a:lnSpc>
                <a:spcPts val="3999"/>
              </a:lnSpc>
            </a:pPr>
            <a:r>
              <a:rPr lang="en-US" sz="2800" dirty="0">
                <a:solidFill>
                  <a:srgbClr val="083D31"/>
                </a:solidFill>
                <a:latin typeface="DIN-Black"/>
                <a:cs typeface="DIN-Regular"/>
              </a:rPr>
              <a:t>INSTRUÇÕES DE USO</a:t>
            </a:r>
            <a:endParaRPr lang="it-IT" sz="2800" dirty="0">
              <a:solidFill>
                <a:srgbClr val="083D31"/>
              </a:solidFill>
              <a:latin typeface="DIN-Regular"/>
              <a:cs typeface="DIN-Regular"/>
            </a:endParaRPr>
          </a:p>
        </p:txBody>
      </p:sp>
      <p:pic>
        <p:nvPicPr>
          <p:cNvPr id="3" name="Immagine 2" descr="infografica24.ps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0906" y="445732"/>
            <a:ext cx="2676656" cy="1399015"/>
          </a:xfrm>
          <a:prstGeom prst="rect">
            <a:avLst/>
          </a:prstGeom>
        </p:spPr>
      </p:pic>
      <p:pic>
        <p:nvPicPr>
          <p:cNvPr id="5" name="Immagine 4" descr="infografica25.ps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5918" y="4826898"/>
            <a:ext cx="615672" cy="746760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0" y="685800"/>
            <a:ext cx="13444538" cy="634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831" tIns="50415" rIns="100831" bIns="50415" rtlCol="0" anchor="ctr"/>
          <a:lstStyle/>
          <a:p>
            <a:pPr algn="ctr" defTabSz="520663"/>
            <a:r>
              <a:rPr lang="it-IT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80972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24"/>
            <a:ext cx="13444538" cy="755667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8B50A76-2F95-F543-A2F4-24F2763B0F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219" y="454913"/>
            <a:ext cx="3505220" cy="581861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B6C4622E-FC68-A64E-B8A8-3137B398801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179" y="6976136"/>
            <a:ext cx="1488749" cy="42050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4C9A93D-BF3F-AA46-9F23-1513212E331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0600" y="6874469"/>
            <a:ext cx="596653" cy="578318"/>
          </a:xfrm>
          <a:prstGeom prst="rect">
            <a:avLst/>
          </a:prstGeom>
        </p:spPr>
      </p:pic>
      <p:sp>
        <p:nvSpPr>
          <p:cNvPr id="27" name="Rettangolo 26">
            <a:extLst>
              <a:ext uri="{FF2B5EF4-FFF2-40B4-BE49-F238E27FC236}">
                <a16:creationId xmlns:a16="http://schemas.microsoft.com/office/drawing/2014/main" id="{F2D26483-32C2-434F-BA28-F4D593432CE5}"/>
              </a:ext>
            </a:extLst>
          </p:cNvPr>
          <p:cNvSpPr/>
          <p:nvPr/>
        </p:nvSpPr>
        <p:spPr>
          <a:xfrm>
            <a:off x="211002" y="1478569"/>
            <a:ext cx="6851088" cy="819960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>
              <a:lnSpc>
                <a:spcPts val="2800"/>
              </a:lnSpc>
            </a:pPr>
            <a:r>
              <a:rPr lang="en-US" sz="3200" cap="all" dirty="0">
                <a:ln w="19050">
                  <a:noFill/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PROTEGE DOS GOLPES</a:t>
            </a:r>
          </a:p>
          <a:p>
            <a:pPr>
              <a:lnSpc>
                <a:spcPts val="2800"/>
              </a:lnSpc>
            </a:pPr>
            <a:r>
              <a:rPr lang="en-US" sz="3200" cap="all" dirty="0">
                <a:ln w="19050">
                  <a:noFill/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MAIS DUROS</a:t>
            </a:r>
            <a:endParaRPr lang="it-IT" sz="600" dirty="0">
              <a:ln w="19050">
                <a:noFill/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F6CFC633-2C4B-0E40-A639-AB1605F9D64F}"/>
              </a:ext>
            </a:extLst>
          </p:cNvPr>
          <p:cNvCxnSpPr/>
          <p:nvPr/>
        </p:nvCxnSpPr>
        <p:spPr>
          <a:xfrm>
            <a:off x="10053808" y="6976136"/>
            <a:ext cx="0" cy="420504"/>
          </a:xfrm>
          <a:prstGeom prst="line">
            <a:avLst/>
          </a:prstGeom>
          <a:ln w="63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383232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04" t="26253" r="2745" b="18090"/>
          <a:stretch/>
        </p:blipFill>
        <p:spPr>
          <a:xfrm>
            <a:off x="1718835" y="2109764"/>
            <a:ext cx="11344375" cy="4208668"/>
          </a:xfrm>
          <a:prstGeom prst="rect">
            <a:avLst/>
          </a:prstGeom>
        </p:spPr>
      </p:pic>
      <p:pic>
        <p:nvPicPr>
          <p:cNvPr id="3" name="Picture 2" descr="Risultati immagini per seed treatment soybean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004" y="5528419"/>
            <a:ext cx="1256206" cy="74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15"/>
          <p:cNvSpPr txBox="1"/>
          <p:nvPr/>
        </p:nvSpPr>
        <p:spPr>
          <a:xfrm>
            <a:off x="427075" y="215884"/>
            <a:ext cx="11785238" cy="667505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>
              <a:lnSpc>
                <a:spcPts val="4411"/>
              </a:lnSpc>
            </a:pPr>
            <a:r>
              <a:rPr lang="it-IT" sz="3100" dirty="0">
                <a:solidFill>
                  <a:schemeClr val="tx1">
                    <a:lumMod val="50000"/>
                    <a:lumOff val="50000"/>
                  </a:schemeClr>
                </a:solidFill>
                <a:latin typeface="DIN Alternate Bold"/>
              </a:rPr>
              <a:t>Maximização fisiológica das principais fases das culturas</a:t>
            </a:r>
            <a:endParaRPr lang="it-IT" sz="3100" dirty="0">
              <a:solidFill>
                <a:schemeClr val="tx1">
                  <a:lumMod val="50000"/>
                  <a:lumOff val="50000"/>
                </a:schemeClr>
              </a:solidFill>
              <a:latin typeface="DIN-Light"/>
            </a:endParaRPr>
          </a:p>
        </p:txBody>
      </p:sp>
      <p:pic>
        <p:nvPicPr>
          <p:cNvPr id="8" name="Immagine 2">
            <a:extLst>
              <a:ext uri="{FF2B5EF4-FFF2-40B4-BE49-F238E27FC236}">
                <a16:creationId xmlns:a16="http://schemas.microsoft.com/office/drawing/2014/main" id="{68B50A76-2F95-F543-A2F4-24F2763B0F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6041" y="2583884"/>
            <a:ext cx="3505220" cy="58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9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48" y="998117"/>
            <a:ext cx="13164443" cy="217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pasted-image-filtered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5035" y="6984688"/>
            <a:ext cx="1410381" cy="401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pasted-image.tif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081" y="7074977"/>
            <a:ext cx="1283571" cy="361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pasted-image.pdf"/>
          <p:cNvPicPr>
            <a:picLocks noChangeAspect="1"/>
          </p:cNvPicPr>
          <p:nvPr/>
        </p:nvPicPr>
        <p:blipFill>
          <a:blip r:embed="rId6">
            <a:extLst/>
          </a:blip>
          <a:srcRect b="36341"/>
          <a:stretch>
            <a:fillRect/>
          </a:stretch>
        </p:blipFill>
        <p:spPr>
          <a:xfrm>
            <a:off x="-16672" y="1323009"/>
            <a:ext cx="13477880" cy="5569367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Shape 183"/>
          <p:cNvSpPr/>
          <p:nvPr/>
        </p:nvSpPr>
        <p:spPr>
          <a:xfrm>
            <a:off x="-86863" y="1289353"/>
            <a:ext cx="13554314" cy="5621181"/>
          </a:xfrm>
          <a:prstGeom prst="rect">
            <a:avLst/>
          </a:prstGeom>
          <a:gradFill>
            <a:gsLst>
              <a:gs pos="0">
                <a:srgbClr val="49B497">
                  <a:alpha val="87598"/>
                </a:srgbClr>
              </a:gs>
              <a:gs pos="100000">
                <a:srgbClr val="74C150">
                  <a:alpha val="87598"/>
                </a:srgbClr>
              </a:gs>
            </a:gsLst>
          </a:gradFill>
          <a:ln w="12700">
            <a:miter lim="400000"/>
          </a:ln>
        </p:spPr>
        <p:txBody>
          <a:bodyPr lIns="39383" tIns="39383" rIns="39383" bIns="39383" anchor="ctr"/>
          <a:lstStyle/>
          <a:p>
            <a:pPr>
              <a:defRPr sz="3200"/>
            </a:pPr>
            <a:endParaRPr/>
          </a:p>
        </p:txBody>
      </p:sp>
      <p:sp>
        <p:nvSpPr>
          <p:cNvPr id="184" name="Shape 184"/>
          <p:cNvSpPr/>
          <p:nvPr/>
        </p:nvSpPr>
        <p:spPr>
          <a:xfrm>
            <a:off x="3881644" y="3186291"/>
            <a:ext cx="8763580" cy="1187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9383" tIns="39383" rIns="39383" bIns="39383">
            <a:spAutoFit/>
          </a:bodyPr>
          <a:lstStyle/>
          <a:p>
            <a:pPr algn="just" defTabSz="252054"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1800" dirty="0"/>
              <a:t>O estresse das plantas é a reação das plantas a condições ambientais adversas desfavoráveis ​​ao crescimento, como falta de nutrientes suficientes, rega inadequada, inundações, alta ou baixa temperatura, doenças ou infestação de insetos (</a:t>
            </a:r>
            <a:r>
              <a:rPr lang="pt-BR" sz="1800" dirty="0" err="1"/>
              <a:t>Goring</a:t>
            </a:r>
            <a:r>
              <a:rPr lang="pt-BR" sz="1800" dirty="0"/>
              <a:t>, 1982; </a:t>
            </a:r>
            <a:r>
              <a:rPr lang="pt-BR" sz="1800" dirty="0" err="1"/>
              <a:t>Nilsen</a:t>
            </a:r>
            <a:r>
              <a:rPr lang="pt-BR" sz="1800" dirty="0"/>
              <a:t> &amp; </a:t>
            </a:r>
            <a:r>
              <a:rPr lang="pt-BR" sz="1800" dirty="0" err="1"/>
              <a:t>Orcutt</a:t>
            </a:r>
            <a:r>
              <a:rPr lang="pt-BR" sz="1800" dirty="0"/>
              <a:t>, 1996; </a:t>
            </a:r>
            <a:r>
              <a:rPr lang="pt-BR" sz="1800" dirty="0" err="1"/>
              <a:t>Godbold</a:t>
            </a:r>
            <a:r>
              <a:rPr lang="pt-BR" sz="1800" dirty="0"/>
              <a:t>, 1998).</a:t>
            </a:r>
            <a:endParaRPr sz="1800" dirty="0"/>
          </a:p>
        </p:txBody>
      </p:sp>
      <p:sp>
        <p:nvSpPr>
          <p:cNvPr id="185" name="Shape 185"/>
          <p:cNvSpPr/>
          <p:nvPr/>
        </p:nvSpPr>
        <p:spPr>
          <a:xfrm>
            <a:off x="3870118" y="2467608"/>
            <a:ext cx="6120413" cy="387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9383" tIns="39383" rIns="39383" bIns="39383">
            <a:spAutoFit/>
          </a:bodyPr>
          <a:lstStyle>
            <a:lvl1pPr algn="l" defTabSz="457200">
              <a:defRPr sz="6000" b="1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sz="2000" dirty="0"/>
              <a:t>Conceito de estresse</a:t>
            </a:r>
            <a:endParaRPr sz="2000" dirty="0"/>
          </a:p>
        </p:txBody>
      </p:sp>
      <p:sp>
        <p:nvSpPr>
          <p:cNvPr id="188" name="Shape 188"/>
          <p:cNvSpPr/>
          <p:nvPr/>
        </p:nvSpPr>
        <p:spPr>
          <a:xfrm>
            <a:off x="5680111" y="4695216"/>
            <a:ext cx="4187113" cy="139176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9383" tIns="39383" rIns="39383" bIns="39383" anchor="ctr"/>
          <a:lstStyle/>
          <a:p>
            <a:pPr>
              <a:defRPr sz="3200"/>
            </a:pPr>
            <a:endParaRPr/>
          </a:p>
        </p:txBody>
      </p:sp>
      <p:sp>
        <p:nvSpPr>
          <p:cNvPr id="189" name="Shape 189"/>
          <p:cNvSpPr/>
          <p:nvPr/>
        </p:nvSpPr>
        <p:spPr>
          <a:xfrm>
            <a:off x="5997392" y="4735299"/>
            <a:ext cx="3194440" cy="1064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9383" tIns="39383" rIns="39383" bIns="39383">
            <a:spAutoFit/>
          </a:bodyPr>
          <a:lstStyle/>
          <a:p>
            <a:pPr defTabSz="252054">
              <a:defRPr sz="2700" i="1">
                <a:solidFill>
                  <a:srgbClr val="00695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1600" i="1" dirty="0">
                <a:solidFill>
                  <a:srgbClr val="00695D"/>
                </a:solidFill>
                <a:latin typeface="Arial"/>
                <a:cs typeface="Arial"/>
              </a:rPr>
              <a:t>Tensão</a:t>
            </a:r>
            <a:r>
              <a:rPr sz="1600" i="1" dirty="0">
                <a:solidFill>
                  <a:srgbClr val="00695D"/>
                </a:solidFill>
                <a:latin typeface="Arial"/>
                <a:cs typeface="Arial"/>
              </a:rPr>
              <a:t> </a:t>
            </a:r>
            <a:r>
              <a:rPr lang="pt-BR" sz="1600" dirty="0"/>
              <a:t>é a mudança biológica das plantas sob a influência do estresse das plantas (Levitt 1980, 1982).</a:t>
            </a:r>
            <a:endParaRPr sz="1600" dirty="0"/>
          </a:p>
        </p:txBody>
      </p:sp>
      <p:sp>
        <p:nvSpPr>
          <p:cNvPr id="190" name="Shape 190"/>
          <p:cNvSpPr/>
          <p:nvPr/>
        </p:nvSpPr>
        <p:spPr>
          <a:xfrm>
            <a:off x="3949333" y="3022827"/>
            <a:ext cx="5258407" cy="33443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39383" tIns="39383" rIns="39383" bIns="39383" anchor="ctr"/>
          <a:lstStyle/>
          <a:p>
            <a:pPr>
              <a:defRPr sz="3200"/>
            </a:pPr>
            <a:endParaRPr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402" y="4695216"/>
            <a:ext cx="1057760" cy="1057802"/>
          </a:xfrm>
          <a:prstGeom prst="rect">
            <a:avLst/>
          </a:prstGeom>
        </p:spPr>
      </p:pic>
      <p:pic>
        <p:nvPicPr>
          <p:cNvPr id="20" name="Immagine 19" descr="shutterstock_529209382.jpg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34" t="17117" r="15098" b="9746"/>
          <a:stretch/>
        </p:blipFill>
        <p:spPr>
          <a:xfrm>
            <a:off x="543275" y="2404423"/>
            <a:ext cx="3019381" cy="3190094"/>
          </a:xfrm>
          <a:prstGeom prst="rect">
            <a:avLst/>
          </a:prstGeom>
          <a:ln w="317500">
            <a:solidFill>
              <a:srgbClr val="FFFFFF"/>
            </a:solidFill>
            <a:miter lim="400000"/>
          </a:ln>
        </p:spPr>
      </p:pic>
      <p:sp>
        <p:nvSpPr>
          <p:cNvPr id="16" name="Shape 166">
            <a:extLst>
              <a:ext uri="{FF2B5EF4-FFF2-40B4-BE49-F238E27FC236}">
                <a16:creationId xmlns:a16="http://schemas.microsoft.com/office/drawing/2014/main" id="{5F107C61-BC01-490E-9B7C-D38E0AB6DF83}"/>
              </a:ext>
            </a:extLst>
          </p:cNvPr>
          <p:cNvSpPr/>
          <p:nvPr/>
        </p:nvSpPr>
        <p:spPr>
          <a:xfrm>
            <a:off x="175059" y="55385"/>
            <a:ext cx="1961461" cy="54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9383" tIns="39383" rIns="39383" bIns="39383" anchor="ctr">
            <a:spAutoFit/>
          </a:bodyPr>
          <a:lstStyle>
            <a:lvl1pPr algn="l">
              <a:defRPr sz="3000">
                <a:solidFill>
                  <a:srgbClr val="2A5E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dirty="0"/>
              <a:t>MEGAFOL</a:t>
            </a:r>
          </a:p>
        </p:txBody>
      </p:sp>
      <p:sp>
        <p:nvSpPr>
          <p:cNvPr id="18" name="Shape 167">
            <a:extLst>
              <a:ext uri="{FF2B5EF4-FFF2-40B4-BE49-F238E27FC236}">
                <a16:creationId xmlns:a16="http://schemas.microsoft.com/office/drawing/2014/main" id="{29F832CB-BFA3-49CF-A969-F2B090A1B80C}"/>
              </a:ext>
            </a:extLst>
          </p:cNvPr>
          <p:cNvSpPr/>
          <p:nvPr/>
        </p:nvSpPr>
        <p:spPr>
          <a:xfrm>
            <a:off x="175059" y="485874"/>
            <a:ext cx="2128173" cy="40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9383" tIns="39383" rIns="39383" bIns="39383" anchor="ctr">
            <a:spAutoFit/>
          </a:bodyPr>
          <a:lstStyle>
            <a:lvl1pPr algn="l">
              <a:defRPr b="1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1.</a:t>
            </a:r>
            <a:r>
              <a:rPr lang="pt-BR" dirty="0"/>
              <a:t>INTRODUÇÃO</a:t>
            </a:r>
            <a:endParaRPr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1493930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5"/>
          <p:cNvSpPr txBox="1">
            <a:spLocks noChangeArrowheads="1"/>
          </p:cNvSpPr>
          <p:nvPr/>
        </p:nvSpPr>
        <p:spPr bwMode="auto">
          <a:xfrm>
            <a:off x="2203682" y="260225"/>
            <a:ext cx="2165579" cy="36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831" tIns="50415" rIns="100831" bIns="50415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700" b="0">
                <a:solidFill>
                  <a:schemeClr val="bg1"/>
                </a:solidFill>
              </a:rPr>
              <a:t>VALAGRO GROUP</a:t>
            </a:r>
            <a:r>
              <a:rPr lang="it-IT" altLang="it-IT" sz="1700"/>
              <a:t> </a:t>
            </a:r>
          </a:p>
        </p:txBody>
      </p:sp>
      <p:pic>
        <p:nvPicPr>
          <p:cNvPr id="13" name="Immagin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5141" y="6747526"/>
            <a:ext cx="1456896" cy="420504"/>
          </a:xfrm>
          <a:prstGeom prst="rect">
            <a:avLst/>
          </a:prstGeom>
        </p:spPr>
      </p:pic>
      <p:pic>
        <p:nvPicPr>
          <p:cNvPr id="14" name="Picture 12" descr="radifar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24" y="-4312"/>
            <a:ext cx="3245736" cy="734914"/>
          </a:xfrm>
          <a:prstGeom prst="rect">
            <a:avLst/>
          </a:prstGeom>
        </p:spPr>
      </p:pic>
      <p:sp>
        <p:nvSpPr>
          <p:cNvPr id="15" name="CasellaDiTesto 15"/>
          <p:cNvSpPr txBox="1"/>
          <p:nvPr/>
        </p:nvSpPr>
        <p:spPr>
          <a:xfrm>
            <a:off x="3863664" y="96385"/>
            <a:ext cx="5802141" cy="615481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>
              <a:lnSpc>
                <a:spcPts val="4411"/>
              </a:lnSpc>
            </a:pPr>
            <a:r>
              <a:rPr lang="it-IT" sz="3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DIN Alternate Bold"/>
              </a:rPr>
              <a:t> MODO DE AÇÃO</a:t>
            </a:r>
            <a:endParaRPr lang="it-IT" sz="3100" b="1" dirty="0">
              <a:solidFill>
                <a:schemeClr val="tx1">
                  <a:lumMod val="50000"/>
                  <a:lumOff val="50000"/>
                </a:schemeClr>
              </a:solidFill>
              <a:latin typeface="DIN-Light"/>
            </a:endParaRPr>
          </a:p>
        </p:txBody>
      </p:sp>
      <p:grpSp>
        <p:nvGrpSpPr>
          <p:cNvPr id="20" name="Grupo 19"/>
          <p:cNvGrpSpPr/>
          <p:nvPr/>
        </p:nvGrpSpPr>
        <p:grpSpPr>
          <a:xfrm>
            <a:off x="9288379" y="218646"/>
            <a:ext cx="3788165" cy="1193059"/>
            <a:chOff x="1157999" y="3229173"/>
            <a:chExt cx="8839120" cy="2720107"/>
          </a:xfrm>
        </p:grpSpPr>
        <p:pic>
          <p:nvPicPr>
            <p:cNvPr id="21" name="Picture 38" descr="Soya bean germination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454" t="10002" r="11896" b="6612"/>
            <a:stretch>
              <a:fillRect/>
            </a:stretch>
          </p:blipFill>
          <p:spPr bwMode="auto">
            <a:xfrm>
              <a:off x="7320136" y="3229244"/>
              <a:ext cx="2676983" cy="2718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40" descr="Soya bean, SEM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539" r="16063" b="14360"/>
            <a:stretch>
              <a:fillRect/>
            </a:stretch>
          </p:blipFill>
          <p:spPr bwMode="auto">
            <a:xfrm>
              <a:off x="1157999" y="3229173"/>
              <a:ext cx="2934067" cy="2720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9" descr="Germinating seed, SEM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770" r="3304" b="6277"/>
            <a:stretch>
              <a:fillRect/>
            </a:stretch>
          </p:blipFill>
          <p:spPr bwMode="auto">
            <a:xfrm>
              <a:off x="3721112" y="3229386"/>
              <a:ext cx="1950516" cy="2715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31" descr="Beet seed germinating. SEM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818" t="2609" r="2913" b="11067"/>
            <a:stretch>
              <a:fillRect/>
            </a:stretch>
          </p:blipFill>
          <p:spPr bwMode="auto">
            <a:xfrm>
              <a:off x="5528591" y="3229244"/>
              <a:ext cx="1781338" cy="2718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Rettangolo 1"/>
          <p:cNvSpPr>
            <a:spLocks noChangeArrowheads="1"/>
          </p:cNvSpPr>
          <p:nvPr/>
        </p:nvSpPr>
        <p:spPr bwMode="auto">
          <a:xfrm>
            <a:off x="396637" y="1970534"/>
            <a:ext cx="5115672" cy="231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831" tIns="50415" rIns="100831" bIns="50415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altLang="it-IT" b="0" dirty="0" err="1">
                <a:latin typeface="+mn-lt"/>
                <a:cs typeface="Levenim MT" panose="02010502060101010101" pitchFamily="2" charset="-79"/>
              </a:rPr>
              <a:t>Radifarm</a:t>
            </a:r>
            <a:r>
              <a:rPr lang="pt-BR" altLang="it-IT" b="0" dirty="0">
                <a:latin typeface="+mn-lt"/>
                <a:cs typeface="Levenim MT" panose="02010502060101010101" pitchFamily="2" charset="-79"/>
              </a:rPr>
              <a:t> aumentou a ativação de genes relacionado a </a:t>
            </a:r>
            <a:r>
              <a:rPr lang="pt-BR" altLang="it-IT" dirty="0">
                <a:latin typeface="+mn-lt"/>
                <a:cs typeface="Levenim MT" panose="02010502060101010101" pitchFamily="2" charset="-79"/>
              </a:rPr>
              <a:t>progressão da planta jovem</a:t>
            </a:r>
            <a:r>
              <a:rPr lang="pt-BR" altLang="it-IT" b="0" dirty="0">
                <a:latin typeface="+mn-lt"/>
                <a:cs typeface="Levenim MT" panose="02010502060101010101" pitchFamily="2" charset="-79"/>
              </a:rPr>
              <a:t> ao longo do tempo de condução </a:t>
            </a:r>
            <a:r>
              <a:rPr lang="pt-BR" altLang="it-IT" dirty="0">
                <a:latin typeface="+mn-lt"/>
                <a:cs typeface="Levenim MT" panose="02010502060101010101" pitchFamily="2" charset="-79"/>
              </a:rPr>
              <a:t>(+ 4x)</a:t>
            </a:r>
            <a:endParaRPr lang="it-IT" altLang="it-IT" dirty="0">
              <a:latin typeface="+mn-lt"/>
              <a:cs typeface="Levenim MT" panose="02010502060101010101" pitchFamily="2" charset="-79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8509780" y="2785616"/>
            <a:ext cx="3275130" cy="28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831" tIns="50415" rIns="100831" bIns="50415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 dirty="0"/>
              <a:t> Gene Marker: At4g28530 </a:t>
            </a:r>
          </a:p>
        </p:txBody>
      </p:sp>
      <p:graphicFrame>
        <p:nvGraphicFramePr>
          <p:cNvPr id="1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4438191"/>
              </p:ext>
            </p:extLst>
          </p:nvPr>
        </p:nvGraphicFramePr>
        <p:xfrm>
          <a:off x="5785225" y="2152347"/>
          <a:ext cx="3055206" cy="2031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25" name="Picture 12" descr="radifarm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35" y="3726542"/>
            <a:ext cx="1036636" cy="234722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4416860" y="711866"/>
            <a:ext cx="30198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it-IT" altLang="it-IT" sz="2800" b="1" dirty="0">
                <a:solidFill>
                  <a:srgbClr val="C00000"/>
                </a:solidFill>
                <a:cs typeface="Levenim MT" panose="02010502060101010101" pitchFamily="2" charset="-79"/>
              </a:rPr>
              <a:t>Provas genômicas: </a:t>
            </a:r>
          </a:p>
        </p:txBody>
      </p:sp>
      <p:sp>
        <p:nvSpPr>
          <p:cNvPr id="4" name="Retângulo 3"/>
          <p:cNvSpPr/>
          <p:nvPr/>
        </p:nvSpPr>
        <p:spPr>
          <a:xfrm>
            <a:off x="466818" y="4691414"/>
            <a:ext cx="126097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pt-BR" altLang="it-IT" sz="2400" b="1" dirty="0">
                <a:solidFill>
                  <a:srgbClr val="505150"/>
                </a:solidFill>
                <a:cs typeface="Levenim MT" panose="02010502060101010101" pitchFamily="2" charset="-79"/>
              </a:rPr>
              <a:t>Vitaminas B5, B6 e derivados de açúcar </a:t>
            </a:r>
            <a:r>
              <a:rPr lang="pt-BR" altLang="it-IT" sz="2400" dirty="0">
                <a:solidFill>
                  <a:srgbClr val="505150"/>
                </a:solidFill>
                <a:cs typeface="Levenim MT" panose="02010502060101010101" pitchFamily="2" charset="-79"/>
              </a:rPr>
              <a:t>de atividade amilase responsável pelo abastecimento de energia.</a:t>
            </a:r>
          </a:p>
          <a:p>
            <a:pPr algn="just" eaLnBrk="1" hangingPunct="1"/>
            <a:r>
              <a:rPr lang="pt-BR" altLang="it-IT" sz="2400" dirty="0">
                <a:solidFill>
                  <a:srgbClr val="505150"/>
                </a:solidFill>
                <a:cs typeface="Levenim MT" panose="02010502060101010101" pitchFamily="2" charset="-79"/>
              </a:rPr>
              <a:t>O Zinco está diretamente envolvido na </a:t>
            </a:r>
            <a:r>
              <a:rPr lang="pt-BR" altLang="it-IT" sz="2400" b="1" dirty="0">
                <a:solidFill>
                  <a:srgbClr val="505150"/>
                </a:solidFill>
                <a:cs typeface="Levenim MT" panose="02010502060101010101" pitchFamily="2" charset="-79"/>
              </a:rPr>
              <a:t>síntese de auxinas </a:t>
            </a:r>
            <a:r>
              <a:rPr lang="pt-BR" altLang="it-IT" sz="2400" dirty="0">
                <a:solidFill>
                  <a:srgbClr val="505150"/>
                </a:solidFill>
                <a:cs typeface="Levenim MT" panose="02010502060101010101" pitchFamily="2" charset="-79"/>
              </a:rPr>
              <a:t>e o precursor dos aminoácidos impulsionados pelo mesmo hormônio.</a:t>
            </a:r>
            <a:endParaRPr lang="it-IT" altLang="it-IT" sz="2400" dirty="0">
              <a:solidFill>
                <a:srgbClr val="505150"/>
              </a:solidFill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33900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/>
        </p:nvSpPr>
        <p:spPr>
          <a:xfrm>
            <a:off x="7274667" y="3660247"/>
            <a:ext cx="1" cy="191848"/>
          </a:xfrm>
          <a:prstGeom prst="line">
            <a:avLst/>
          </a:prstGeom>
          <a:ln w="25400">
            <a:solidFill>
              <a:srgbClr val="B1BF5C"/>
            </a:solidFill>
            <a:miter lim="400000"/>
          </a:ln>
        </p:spPr>
        <p:txBody>
          <a:bodyPr lIns="39383" tIns="39383" rIns="39383" bIns="39383" anchor="ctr"/>
          <a:lstStyle/>
          <a:p>
            <a:pPr>
              <a:defRPr sz="3200">
                <a:solidFill>
                  <a:srgbClr val="8BB45E"/>
                </a:solidFill>
              </a:defRPr>
            </a:pPr>
            <a:endParaRPr sz="1400"/>
          </a:p>
        </p:txBody>
      </p:sp>
      <p:sp>
        <p:nvSpPr>
          <p:cNvPr id="254" name="Shape 254"/>
          <p:cNvSpPr/>
          <p:nvPr/>
        </p:nvSpPr>
        <p:spPr>
          <a:xfrm>
            <a:off x="12290431" y="3660247"/>
            <a:ext cx="1" cy="191848"/>
          </a:xfrm>
          <a:prstGeom prst="line">
            <a:avLst/>
          </a:prstGeom>
          <a:ln w="25400">
            <a:solidFill>
              <a:srgbClr val="B1BF5C"/>
            </a:solidFill>
            <a:miter lim="400000"/>
          </a:ln>
        </p:spPr>
        <p:txBody>
          <a:bodyPr lIns="39383" tIns="39383" rIns="39383" bIns="39383" anchor="ctr"/>
          <a:lstStyle/>
          <a:p>
            <a:pPr>
              <a:defRPr sz="3200">
                <a:solidFill>
                  <a:srgbClr val="8BB45E"/>
                </a:solidFill>
              </a:defRPr>
            </a:pPr>
            <a:endParaRPr sz="1400"/>
          </a:p>
        </p:txBody>
      </p:sp>
      <p:pic>
        <p:nvPicPr>
          <p:cNvPr id="257" name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081" y="6625801"/>
            <a:ext cx="1283571" cy="361826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Shape 258"/>
          <p:cNvSpPr/>
          <p:nvPr/>
        </p:nvSpPr>
        <p:spPr>
          <a:xfrm>
            <a:off x="385164" y="28086"/>
            <a:ext cx="13744891" cy="510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9383" tIns="39383" rIns="39383" bIns="39383">
            <a:spAutoFit/>
          </a:bodyPr>
          <a:lstStyle>
            <a:lvl1pPr defTabSz="457200">
              <a:defRPr sz="6000" b="1" cap="all">
                <a:solidFill>
                  <a:srgbClr val="2A5E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sz="2800" dirty="0"/>
              <a:t>AS FONTES DE ESTRESSE AMBIENTAL NAS PLANTAS</a:t>
            </a:r>
            <a:endParaRPr sz="2800" dirty="0"/>
          </a:p>
        </p:txBody>
      </p:sp>
      <p:sp>
        <p:nvSpPr>
          <p:cNvPr id="259" name="Shape 259"/>
          <p:cNvSpPr/>
          <p:nvPr/>
        </p:nvSpPr>
        <p:spPr>
          <a:xfrm>
            <a:off x="6669982" y="2401047"/>
            <a:ext cx="1" cy="191848"/>
          </a:xfrm>
          <a:prstGeom prst="line">
            <a:avLst/>
          </a:prstGeom>
          <a:ln w="25400">
            <a:solidFill>
              <a:srgbClr val="4AB496"/>
            </a:solidFill>
            <a:miter lim="400000"/>
          </a:ln>
        </p:spPr>
        <p:txBody>
          <a:bodyPr lIns="39383" tIns="39383" rIns="39383" bIns="39383" anchor="ctr"/>
          <a:lstStyle/>
          <a:p>
            <a:pPr>
              <a:defRPr sz="3200">
                <a:solidFill>
                  <a:srgbClr val="8BB45E"/>
                </a:solidFill>
              </a:defRPr>
            </a:pPr>
            <a:endParaRPr sz="1400"/>
          </a:p>
        </p:txBody>
      </p:sp>
      <p:grpSp>
        <p:nvGrpSpPr>
          <p:cNvPr id="262" name="Group 262"/>
          <p:cNvGrpSpPr/>
          <p:nvPr/>
        </p:nvGrpSpPr>
        <p:grpSpPr>
          <a:xfrm>
            <a:off x="5250817" y="1787941"/>
            <a:ext cx="2838330" cy="629068"/>
            <a:chOff x="0" y="0"/>
            <a:chExt cx="5147802" cy="1140878"/>
          </a:xfrm>
        </p:grpSpPr>
        <p:sp>
          <p:nvSpPr>
            <p:cNvPr id="260" name="Shape 260"/>
            <p:cNvSpPr/>
            <p:nvPr/>
          </p:nvSpPr>
          <p:spPr>
            <a:xfrm>
              <a:off x="0" y="0"/>
              <a:ext cx="5147803" cy="1140879"/>
            </a:xfrm>
            <a:prstGeom prst="rect">
              <a:avLst/>
            </a:prstGeom>
            <a:gradFill flip="none" rotWithShape="1">
              <a:gsLst>
                <a:gs pos="0">
                  <a:srgbClr val="49B497"/>
                </a:gs>
                <a:gs pos="100000">
                  <a:srgbClr val="74C15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 sz="1400"/>
            </a:p>
          </p:txBody>
        </p:sp>
        <p:sp>
          <p:nvSpPr>
            <p:cNvPr id="261" name="Shape 261"/>
            <p:cNvSpPr/>
            <p:nvPr/>
          </p:nvSpPr>
          <p:spPr>
            <a:xfrm>
              <a:off x="147278" y="146632"/>
              <a:ext cx="4853245" cy="8476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 sz="1400"/>
            </a:p>
          </p:txBody>
        </p:sp>
      </p:grpSp>
      <p:sp>
        <p:nvSpPr>
          <p:cNvPr id="263" name="Shape 263"/>
          <p:cNvSpPr/>
          <p:nvPr/>
        </p:nvSpPr>
        <p:spPr>
          <a:xfrm>
            <a:off x="5530761" y="1928664"/>
            <a:ext cx="2567197" cy="325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9383" tIns="39383" rIns="39383" bIns="39383">
            <a:spAutoFit/>
          </a:bodyPr>
          <a:lstStyle>
            <a:lvl1pPr defTabSz="457200">
              <a:defRPr sz="2700" cap="all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sz="1600" b="1" dirty="0"/>
              <a:t>FATORES DE ESTRESE</a:t>
            </a:r>
            <a:endParaRPr sz="1600" b="1" dirty="0"/>
          </a:p>
        </p:txBody>
      </p:sp>
      <p:sp>
        <p:nvSpPr>
          <p:cNvPr id="264" name="Shape 264"/>
          <p:cNvSpPr/>
          <p:nvPr/>
        </p:nvSpPr>
        <p:spPr>
          <a:xfrm>
            <a:off x="9867129" y="2596406"/>
            <a:ext cx="1" cy="197729"/>
          </a:xfrm>
          <a:prstGeom prst="line">
            <a:avLst/>
          </a:prstGeom>
          <a:ln w="25400">
            <a:solidFill>
              <a:srgbClr val="4AB496"/>
            </a:solidFill>
            <a:miter lim="400000"/>
          </a:ln>
        </p:spPr>
        <p:txBody>
          <a:bodyPr lIns="39383" tIns="39383" rIns="39383" bIns="39383" anchor="ctr"/>
          <a:lstStyle/>
          <a:p>
            <a:pPr>
              <a:defRPr sz="3200">
                <a:solidFill>
                  <a:srgbClr val="8BB45E"/>
                </a:solidFill>
              </a:defRPr>
            </a:pPr>
            <a:endParaRPr sz="1400"/>
          </a:p>
        </p:txBody>
      </p:sp>
      <p:sp>
        <p:nvSpPr>
          <p:cNvPr id="265" name="Shape 265"/>
          <p:cNvSpPr/>
          <p:nvPr/>
        </p:nvSpPr>
        <p:spPr>
          <a:xfrm>
            <a:off x="1751318" y="2596459"/>
            <a:ext cx="1486" cy="197676"/>
          </a:xfrm>
          <a:prstGeom prst="line">
            <a:avLst/>
          </a:prstGeom>
          <a:ln w="25400">
            <a:solidFill>
              <a:srgbClr val="4AB496"/>
            </a:solidFill>
            <a:miter lim="400000"/>
          </a:ln>
        </p:spPr>
        <p:txBody>
          <a:bodyPr lIns="39383" tIns="39383" rIns="39383" bIns="39383" anchor="ctr"/>
          <a:lstStyle/>
          <a:p>
            <a:pPr>
              <a:defRPr sz="3200">
                <a:solidFill>
                  <a:srgbClr val="8BB45E"/>
                </a:solidFill>
              </a:defRPr>
            </a:pPr>
            <a:endParaRPr sz="1400"/>
          </a:p>
        </p:txBody>
      </p:sp>
      <p:sp>
        <p:nvSpPr>
          <p:cNvPr id="266" name="Shape 266"/>
          <p:cNvSpPr/>
          <p:nvPr/>
        </p:nvSpPr>
        <p:spPr>
          <a:xfrm>
            <a:off x="1741755" y="2603408"/>
            <a:ext cx="8125677" cy="1"/>
          </a:xfrm>
          <a:prstGeom prst="line">
            <a:avLst/>
          </a:prstGeom>
          <a:ln w="25400">
            <a:solidFill>
              <a:srgbClr val="4AB496"/>
            </a:solidFill>
            <a:miter lim="400000"/>
          </a:ln>
        </p:spPr>
        <p:txBody>
          <a:bodyPr lIns="39383" tIns="39383" rIns="39383" bIns="39383" anchor="ctr"/>
          <a:lstStyle/>
          <a:p>
            <a:pPr>
              <a:defRPr sz="3200">
                <a:solidFill>
                  <a:srgbClr val="8BB45E"/>
                </a:solidFill>
              </a:defRPr>
            </a:pPr>
            <a:endParaRPr sz="1400"/>
          </a:p>
        </p:txBody>
      </p:sp>
      <p:grpSp>
        <p:nvGrpSpPr>
          <p:cNvPr id="269" name="Group 269"/>
          <p:cNvGrpSpPr/>
          <p:nvPr/>
        </p:nvGrpSpPr>
        <p:grpSpPr>
          <a:xfrm>
            <a:off x="316621" y="2851236"/>
            <a:ext cx="2838330" cy="629069"/>
            <a:chOff x="0" y="0"/>
            <a:chExt cx="5147802" cy="1140878"/>
          </a:xfrm>
        </p:grpSpPr>
        <p:sp>
          <p:nvSpPr>
            <p:cNvPr id="267" name="Shape 267"/>
            <p:cNvSpPr/>
            <p:nvPr/>
          </p:nvSpPr>
          <p:spPr>
            <a:xfrm>
              <a:off x="0" y="0"/>
              <a:ext cx="5147803" cy="1140879"/>
            </a:xfrm>
            <a:prstGeom prst="rect">
              <a:avLst/>
            </a:prstGeom>
            <a:gradFill flip="none" rotWithShape="1">
              <a:gsLst>
                <a:gs pos="0">
                  <a:srgbClr val="B9BF5E"/>
                </a:gs>
                <a:gs pos="100000">
                  <a:srgbClr val="74C150"/>
                </a:gs>
              </a:gsLst>
              <a:lin ang="19729092" scaled="0"/>
            </a:gra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  <p:sp>
          <p:nvSpPr>
            <p:cNvPr id="268" name="Shape 268"/>
            <p:cNvSpPr/>
            <p:nvPr/>
          </p:nvSpPr>
          <p:spPr>
            <a:xfrm>
              <a:off x="147278" y="146632"/>
              <a:ext cx="4853245" cy="8476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</p:grpSp>
      <p:sp>
        <p:nvSpPr>
          <p:cNvPr id="270" name="Shape 270"/>
          <p:cNvSpPr/>
          <p:nvPr/>
        </p:nvSpPr>
        <p:spPr>
          <a:xfrm>
            <a:off x="452188" y="2991960"/>
            <a:ext cx="2567197" cy="294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9383" tIns="39383" rIns="39383" bIns="39383">
            <a:spAutoFit/>
          </a:bodyPr>
          <a:lstStyle>
            <a:lvl1pPr defTabSz="457200">
              <a:defRPr sz="2700" cap="all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400" b="1" dirty="0"/>
              <a:t>BIOTIC</a:t>
            </a:r>
            <a:r>
              <a:rPr lang="pt-BR" sz="1400" b="1" dirty="0"/>
              <a:t>OS</a:t>
            </a:r>
            <a:endParaRPr sz="1400" b="1" dirty="0"/>
          </a:p>
        </p:txBody>
      </p:sp>
      <p:grpSp>
        <p:nvGrpSpPr>
          <p:cNvPr id="273" name="Group 273"/>
          <p:cNvGrpSpPr/>
          <p:nvPr/>
        </p:nvGrpSpPr>
        <p:grpSpPr>
          <a:xfrm>
            <a:off x="8447965" y="2851236"/>
            <a:ext cx="2838330" cy="629069"/>
            <a:chOff x="0" y="0"/>
            <a:chExt cx="5147802" cy="1140878"/>
          </a:xfrm>
        </p:grpSpPr>
        <p:sp>
          <p:nvSpPr>
            <p:cNvPr id="271" name="Shape 271"/>
            <p:cNvSpPr/>
            <p:nvPr/>
          </p:nvSpPr>
          <p:spPr>
            <a:xfrm>
              <a:off x="0" y="0"/>
              <a:ext cx="5147803" cy="1140879"/>
            </a:xfrm>
            <a:prstGeom prst="rect">
              <a:avLst/>
            </a:prstGeom>
            <a:gradFill flip="none" rotWithShape="1">
              <a:gsLst>
                <a:gs pos="0">
                  <a:srgbClr val="B9BF5E"/>
                </a:gs>
                <a:gs pos="100000">
                  <a:srgbClr val="74C150"/>
                </a:gs>
              </a:gsLst>
              <a:lin ang="19729092" scaled="0"/>
            </a:gra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 sz="1400"/>
            </a:p>
          </p:txBody>
        </p:sp>
        <p:sp>
          <p:nvSpPr>
            <p:cNvPr id="272" name="Shape 272"/>
            <p:cNvSpPr/>
            <p:nvPr/>
          </p:nvSpPr>
          <p:spPr>
            <a:xfrm>
              <a:off x="147278" y="146632"/>
              <a:ext cx="4853245" cy="8476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 sz="1400"/>
            </a:p>
          </p:txBody>
        </p:sp>
      </p:grpSp>
      <p:sp>
        <p:nvSpPr>
          <p:cNvPr id="274" name="Shape 274"/>
          <p:cNvSpPr/>
          <p:nvPr/>
        </p:nvSpPr>
        <p:spPr>
          <a:xfrm>
            <a:off x="8952285" y="3033670"/>
            <a:ext cx="1917002" cy="325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9383" tIns="39383" rIns="39383" bIns="39383">
            <a:spAutoFit/>
          </a:bodyPr>
          <a:lstStyle>
            <a:lvl1pPr defTabSz="457200">
              <a:defRPr sz="2700" cap="all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 b="1" dirty="0"/>
              <a:t>ABIOTIC</a:t>
            </a:r>
            <a:r>
              <a:rPr lang="pt-BR" sz="1600" b="1" dirty="0"/>
              <a:t>OS</a:t>
            </a:r>
            <a:endParaRPr sz="1600" b="1" dirty="0"/>
          </a:p>
        </p:txBody>
      </p:sp>
      <p:grpSp>
        <p:nvGrpSpPr>
          <p:cNvPr id="277" name="Group 277"/>
          <p:cNvGrpSpPr/>
          <p:nvPr/>
        </p:nvGrpSpPr>
        <p:grpSpPr>
          <a:xfrm>
            <a:off x="250301" y="3660463"/>
            <a:ext cx="2970971" cy="2722171"/>
            <a:chOff x="0" y="0"/>
            <a:chExt cx="5388369" cy="4936933"/>
          </a:xfrm>
        </p:grpSpPr>
        <p:sp>
          <p:nvSpPr>
            <p:cNvPr id="275" name="Shape 275"/>
            <p:cNvSpPr/>
            <p:nvPr/>
          </p:nvSpPr>
          <p:spPr>
            <a:xfrm>
              <a:off x="0" y="0"/>
              <a:ext cx="5388370" cy="4936934"/>
            </a:xfrm>
            <a:prstGeom prst="rect">
              <a:avLst/>
            </a:prstGeom>
            <a:gradFill flip="none" rotWithShape="1">
              <a:gsLst>
                <a:gs pos="0">
                  <a:srgbClr val="94F0B0"/>
                </a:gs>
                <a:gs pos="100000">
                  <a:srgbClr val="93F0B1"/>
                </a:gs>
              </a:gsLst>
              <a:lin ang="10198976" scaled="0"/>
            </a:gra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 sz="1400"/>
            </a:p>
          </p:txBody>
        </p:sp>
        <p:sp>
          <p:nvSpPr>
            <p:cNvPr id="276" name="Shape 276"/>
            <p:cNvSpPr/>
            <p:nvPr/>
          </p:nvSpPr>
          <p:spPr>
            <a:xfrm>
              <a:off x="154161" y="153484"/>
              <a:ext cx="5080046" cy="462097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 sz="1400"/>
            </a:p>
          </p:txBody>
        </p:sp>
      </p:grpSp>
      <p:sp>
        <p:nvSpPr>
          <p:cNvPr id="278" name="Shape 278"/>
          <p:cNvSpPr/>
          <p:nvPr/>
        </p:nvSpPr>
        <p:spPr>
          <a:xfrm>
            <a:off x="452188" y="4122232"/>
            <a:ext cx="2567197" cy="2040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9383" tIns="39383" rIns="39383" bIns="39383">
            <a:spAutoFit/>
          </a:bodyPr>
          <a:lstStyle/>
          <a:p>
            <a:pPr defTabSz="252054">
              <a:lnSpc>
                <a:spcPct val="130000"/>
              </a:lnSpc>
              <a:defRPr sz="2700" cap="all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1400" dirty="0"/>
              <a:t>COMPETIÇÃO</a:t>
            </a:r>
            <a:endParaRPr sz="1400" dirty="0"/>
          </a:p>
          <a:p>
            <a:pPr defTabSz="252054">
              <a:lnSpc>
                <a:spcPct val="130000"/>
              </a:lnSpc>
              <a:defRPr sz="2700" cap="all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/>
              <a:t>Al</a:t>
            </a:r>
            <a:r>
              <a:rPr lang="pt-BR" sz="1400" dirty="0"/>
              <a:t>ELOPATIA</a:t>
            </a:r>
            <a:endParaRPr sz="1400" dirty="0"/>
          </a:p>
          <a:p>
            <a:pPr defTabSz="252054">
              <a:lnSpc>
                <a:spcPct val="130000"/>
              </a:lnSpc>
              <a:defRPr sz="2700" cap="all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1400" dirty="0"/>
              <a:t>HERBIVORIA</a:t>
            </a:r>
            <a:endParaRPr sz="1400" dirty="0"/>
          </a:p>
          <a:p>
            <a:pPr defTabSz="252054">
              <a:lnSpc>
                <a:spcPct val="130000"/>
              </a:lnSpc>
              <a:defRPr sz="2700" cap="all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/>
              <a:t>D</a:t>
            </a:r>
            <a:r>
              <a:rPr lang="pt-BR" sz="1400" dirty="0"/>
              <a:t>OENÇAS</a:t>
            </a:r>
            <a:endParaRPr sz="1400" dirty="0"/>
          </a:p>
          <a:p>
            <a:pPr defTabSz="252054">
              <a:lnSpc>
                <a:spcPct val="130000"/>
              </a:lnSpc>
              <a:defRPr sz="2700" cap="all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/>
              <a:t>Pat</a:t>
            </a:r>
            <a:r>
              <a:rPr lang="pt-BR" sz="1400" dirty="0"/>
              <a:t>ÓGENOS</a:t>
            </a:r>
            <a:endParaRPr sz="1400" dirty="0"/>
          </a:p>
          <a:p>
            <a:pPr defTabSz="252054">
              <a:lnSpc>
                <a:spcPct val="130000"/>
              </a:lnSpc>
              <a:defRPr sz="2700" cap="all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1400" dirty="0"/>
              <a:t>Vírus</a:t>
            </a:r>
            <a:endParaRPr lang="en-US" sz="1400" dirty="0"/>
          </a:p>
          <a:p>
            <a:pPr defTabSz="252054">
              <a:lnSpc>
                <a:spcPct val="130000"/>
              </a:lnSpc>
              <a:defRPr sz="2700" cap="all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/>
              <a:t>etc.</a:t>
            </a:r>
          </a:p>
        </p:txBody>
      </p:sp>
      <p:grpSp>
        <p:nvGrpSpPr>
          <p:cNvPr id="281" name="Group 281"/>
          <p:cNvGrpSpPr/>
          <p:nvPr/>
        </p:nvGrpSpPr>
        <p:grpSpPr>
          <a:xfrm>
            <a:off x="5802954" y="3804729"/>
            <a:ext cx="2838330" cy="629068"/>
            <a:chOff x="0" y="0"/>
            <a:chExt cx="5147802" cy="1140878"/>
          </a:xfrm>
        </p:grpSpPr>
        <p:sp>
          <p:nvSpPr>
            <p:cNvPr id="279" name="Shape 279"/>
            <p:cNvSpPr/>
            <p:nvPr/>
          </p:nvSpPr>
          <p:spPr>
            <a:xfrm>
              <a:off x="0" y="0"/>
              <a:ext cx="5147803" cy="1140879"/>
            </a:xfrm>
            <a:prstGeom prst="rect">
              <a:avLst/>
            </a:prstGeom>
            <a:gradFill flip="none" rotWithShape="1">
              <a:gsLst>
                <a:gs pos="0">
                  <a:srgbClr val="94F0B0"/>
                </a:gs>
                <a:gs pos="100000">
                  <a:srgbClr val="93F0B1"/>
                </a:gs>
              </a:gsLst>
              <a:lin ang="10198976" scaled="0"/>
            </a:gra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 sz="1400"/>
            </a:p>
          </p:txBody>
        </p:sp>
        <p:sp>
          <p:nvSpPr>
            <p:cNvPr id="280" name="Shape 280"/>
            <p:cNvSpPr/>
            <p:nvPr/>
          </p:nvSpPr>
          <p:spPr>
            <a:xfrm>
              <a:off x="147278" y="146632"/>
              <a:ext cx="4853245" cy="8476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 sz="1400"/>
            </a:p>
          </p:txBody>
        </p:sp>
      </p:grpSp>
      <p:sp>
        <p:nvSpPr>
          <p:cNvPr id="282" name="Shape 282"/>
          <p:cNvSpPr/>
          <p:nvPr/>
        </p:nvSpPr>
        <p:spPr>
          <a:xfrm>
            <a:off x="6118961" y="3976161"/>
            <a:ext cx="2567196" cy="294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9383" tIns="39383" rIns="39383" bIns="39383">
            <a:spAutoFit/>
          </a:bodyPr>
          <a:lstStyle>
            <a:lvl1pPr defTabSz="457200">
              <a:defRPr sz="2700" cap="all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sz="1400" dirty="0"/>
              <a:t>FÍSICOS</a:t>
            </a:r>
            <a:endParaRPr sz="1400" dirty="0"/>
          </a:p>
        </p:txBody>
      </p:sp>
      <p:grpSp>
        <p:nvGrpSpPr>
          <p:cNvPr id="285" name="Group 285"/>
          <p:cNvGrpSpPr/>
          <p:nvPr/>
        </p:nvGrpSpPr>
        <p:grpSpPr>
          <a:xfrm>
            <a:off x="11419095" y="3781996"/>
            <a:ext cx="1717592" cy="629068"/>
            <a:chOff x="2032653" y="0"/>
            <a:chExt cx="3115149" cy="1140878"/>
          </a:xfrm>
        </p:grpSpPr>
        <p:sp>
          <p:nvSpPr>
            <p:cNvPr id="283" name="Shape 283"/>
            <p:cNvSpPr/>
            <p:nvPr/>
          </p:nvSpPr>
          <p:spPr>
            <a:xfrm>
              <a:off x="2032653" y="0"/>
              <a:ext cx="3115150" cy="1140879"/>
            </a:xfrm>
            <a:prstGeom prst="rect">
              <a:avLst/>
            </a:prstGeom>
            <a:gradFill flip="none" rotWithShape="1">
              <a:gsLst>
                <a:gs pos="0">
                  <a:srgbClr val="94F0B0"/>
                </a:gs>
                <a:gs pos="100000">
                  <a:srgbClr val="93F0B1"/>
                </a:gs>
              </a:gsLst>
              <a:lin ang="10198976" scaled="0"/>
            </a:gra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 sz="1400"/>
            </a:p>
          </p:txBody>
        </p:sp>
        <p:sp>
          <p:nvSpPr>
            <p:cNvPr id="284" name="Shape 284"/>
            <p:cNvSpPr/>
            <p:nvPr/>
          </p:nvSpPr>
          <p:spPr>
            <a:xfrm>
              <a:off x="2212862" y="146632"/>
              <a:ext cx="2787661" cy="8476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 sz="1400"/>
            </a:p>
          </p:txBody>
        </p:sp>
      </p:grpSp>
      <p:sp>
        <p:nvSpPr>
          <p:cNvPr id="286" name="Shape 286"/>
          <p:cNvSpPr/>
          <p:nvPr/>
        </p:nvSpPr>
        <p:spPr>
          <a:xfrm>
            <a:off x="11636106" y="3922719"/>
            <a:ext cx="1283571" cy="294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9383" tIns="39383" rIns="39383" bIns="39383">
            <a:spAutoFit/>
          </a:bodyPr>
          <a:lstStyle>
            <a:lvl1pPr defTabSz="457200">
              <a:defRPr sz="2700" cap="all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sz="1400" dirty="0"/>
              <a:t>QUÍMICOS</a:t>
            </a:r>
            <a:endParaRPr sz="1400" dirty="0"/>
          </a:p>
        </p:txBody>
      </p:sp>
      <p:grpSp>
        <p:nvGrpSpPr>
          <p:cNvPr id="289" name="Group 289"/>
          <p:cNvGrpSpPr/>
          <p:nvPr/>
        </p:nvGrpSpPr>
        <p:grpSpPr>
          <a:xfrm>
            <a:off x="3465482" y="4774135"/>
            <a:ext cx="1768032" cy="1596529"/>
            <a:chOff x="0" y="0"/>
            <a:chExt cx="3206631" cy="2895467"/>
          </a:xfrm>
        </p:grpSpPr>
        <p:sp>
          <p:nvSpPr>
            <p:cNvPr id="287" name="Shape 287"/>
            <p:cNvSpPr/>
            <p:nvPr/>
          </p:nvSpPr>
          <p:spPr>
            <a:xfrm>
              <a:off x="0" y="0"/>
              <a:ext cx="3206632" cy="2895468"/>
            </a:xfrm>
            <a:prstGeom prst="rect">
              <a:avLst/>
            </a:prstGeom>
            <a:gradFill flip="none" rotWithShape="1">
              <a:gsLst>
                <a:gs pos="0">
                  <a:srgbClr val="00B85C"/>
                </a:gs>
                <a:gs pos="100000">
                  <a:srgbClr val="6BC2BB"/>
                </a:gs>
              </a:gsLst>
              <a:lin ang="10198976" scaled="0"/>
            </a:gra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 sz="1400"/>
            </a:p>
          </p:txBody>
        </p:sp>
        <p:sp>
          <p:nvSpPr>
            <p:cNvPr id="288" name="Shape 288"/>
            <p:cNvSpPr/>
            <p:nvPr/>
          </p:nvSpPr>
          <p:spPr>
            <a:xfrm>
              <a:off x="147278" y="146632"/>
              <a:ext cx="2893386" cy="257424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 sz="1400"/>
            </a:p>
          </p:txBody>
        </p:sp>
      </p:grpSp>
      <p:sp>
        <p:nvSpPr>
          <p:cNvPr id="290" name="Shape 290"/>
          <p:cNvSpPr/>
          <p:nvPr/>
        </p:nvSpPr>
        <p:spPr>
          <a:xfrm>
            <a:off x="3573418" y="5249938"/>
            <a:ext cx="1552158" cy="725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9383" tIns="39383" rIns="39383" bIns="39383">
            <a:spAutoFit/>
          </a:bodyPr>
          <a:lstStyle/>
          <a:p>
            <a:pPr defTabSz="252054">
              <a:defRPr sz="2100" cap="all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1400" dirty="0"/>
              <a:t>TEMPERATURA</a:t>
            </a:r>
            <a:endParaRPr sz="1400" dirty="0"/>
          </a:p>
          <a:p>
            <a:pPr defTabSz="252054">
              <a:defRPr sz="2100" cap="all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1400" dirty="0"/>
              <a:t>ALTA </a:t>
            </a:r>
            <a:r>
              <a:rPr sz="1400" dirty="0"/>
              <a:t>t°</a:t>
            </a:r>
          </a:p>
          <a:p>
            <a:pPr defTabSz="252054">
              <a:defRPr sz="2100" cap="all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1400" dirty="0"/>
              <a:t>BAIXA </a:t>
            </a:r>
            <a:r>
              <a:rPr sz="1400" dirty="0"/>
              <a:t>t°</a:t>
            </a:r>
          </a:p>
        </p:txBody>
      </p:sp>
      <p:sp>
        <p:nvSpPr>
          <p:cNvPr id="291" name="Shape 291"/>
          <p:cNvSpPr/>
          <p:nvPr/>
        </p:nvSpPr>
        <p:spPr>
          <a:xfrm>
            <a:off x="7277178" y="3667466"/>
            <a:ext cx="5012135" cy="1"/>
          </a:xfrm>
          <a:prstGeom prst="line">
            <a:avLst/>
          </a:prstGeom>
          <a:ln w="25400">
            <a:solidFill>
              <a:srgbClr val="B1BF5C"/>
            </a:solidFill>
            <a:miter lim="400000"/>
          </a:ln>
        </p:spPr>
        <p:txBody>
          <a:bodyPr lIns="39383" tIns="39383" rIns="39383" bIns="39383" anchor="ctr"/>
          <a:lstStyle/>
          <a:p>
            <a:pPr>
              <a:defRPr sz="3200">
                <a:solidFill>
                  <a:srgbClr val="8BB45E"/>
                </a:solidFill>
              </a:defRPr>
            </a:pPr>
            <a:endParaRPr sz="1400"/>
          </a:p>
        </p:txBody>
      </p:sp>
      <p:grpSp>
        <p:nvGrpSpPr>
          <p:cNvPr id="294" name="Group 294"/>
          <p:cNvGrpSpPr/>
          <p:nvPr/>
        </p:nvGrpSpPr>
        <p:grpSpPr>
          <a:xfrm>
            <a:off x="11150729" y="4774135"/>
            <a:ext cx="2153762" cy="1596529"/>
            <a:chOff x="0" y="0"/>
            <a:chExt cx="3206631" cy="2895467"/>
          </a:xfrm>
        </p:grpSpPr>
        <p:sp>
          <p:nvSpPr>
            <p:cNvPr id="292" name="Shape 292"/>
            <p:cNvSpPr/>
            <p:nvPr/>
          </p:nvSpPr>
          <p:spPr>
            <a:xfrm>
              <a:off x="0" y="0"/>
              <a:ext cx="3206632" cy="2895468"/>
            </a:xfrm>
            <a:prstGeom prst="rect">
              <a:avLst/>
            </a:prstGeom>
            <a:gradFill flip="none" rotWithShape="1">
              <a:gsLst>
                <a:gs pos="0">
                  <a:srgbClr val="00695D"/>
                </a:gs>
                <a:gs pos="100000">
                  <a:srgbClr val="6BC2BB"/>
                </a:gs>
              </a:gsLst>
              <a:lin ang="10198976" scaled="0"/>
            </a:gra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 sz="1400"/>
            </a:p>
          </p:txBody>
        </p:sp>
        <p:sp>
          <p:nvSpPr>
            <p:cNvPr id="293" name="Shape 293"/>
            <p:cNvSpPr/>
            <p:nvPr/>
          </p:nvSpPr>
          <p:spPr>
            <a:xfrm>
              <a:off x="147278" y="146632"/>
              <a:ext cx="2893386" cy="257424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 sz="1400"/>
            </a:p>
          </p:txBody>
        </p:sp>
      </p:grpSp>
      <p:sp>
        <p:nvSpPr>
          <p:cNvPr id="295" name="Shape 295"/>
          <p:cNvSpPr/>
          <p:nvPr/>
        </p:nvSpPr>
        <p:spPr>
          <a:xfrm>
            <a:off x="11354085" y="4912939"/>
            <a:ext cx="1768033" cy="1372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9383" tIns="39383" rIns="39383" bIns="39383">
            <a:spAutoFit/>
          </a:bodyPr>
          <a:lstStyle/>
          <a:p>
            <a:pPr defTabSz="252054">
              <a:defRPr sz="2000" cap="all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1400" dirty="0"/>
              <a:t>POLUIÇÃO DO AR</a:t>
            </a:r>
            <a:endParaRPr sz="1400" dirty="0"/>
          </a:p>
          <a:p>
            <a:pPr defTabSz="252054">
              <a:defRPr sz="2000" cap="all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 err="1"/>
              <a:t>Pesticid</a:t>
            </a:r>
            <a:r>
              <a:rPr lang="pt-BR" sz="1400" dirty="0"/>
              <a:t>AS</a:t>
            </a:r>
            <a:endParaRPr sz="1400" dirty="0"/>
          </a:p>
          <a:p>
            <a:pPr defTabSz="252054">
              <a:defRPr sz="2000" cap="all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/>
              <a:t>Toxin</a:t>
            </a:r>
            <a:r>
              <a:rPr lang="pt-BR" sz="1400" dirty="0"/>
              <a:t>AS</a:t>
            </a:r>
            <a:endParaRPr sz="1400" dirty="0"/>
          </a:p>
          <a:p>
            <a:pPr defTabSz="252054">
              <a:defRPr sz="2000" cap="all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1400" dirty="0"/>
              <a:t>pH DO SOLO E ÁGUA</a:t>
            </a:r>
            <a:endParaRPr sz="1400" dirty="0"/>
          </a:p>
          <a:p>
            <a:pPr defTabSz="252054">
              <a:defRPr sz="2000" cap="all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 err="1"/>
              <a:t>Sali</a:t>
            </a:r>
            <a:r>
              <a:rPr lang="pt-BR" sz="1400" dirty="0"/>
              <a:t>NIDADE</a:t>
            </a:r>
            <a:endParaRPr lang="en-US" sz="1400" dirty="0"/>
          </a:p>
        </p:txBody>
      </p:sp>
      <p:sp>
        <p:nvSpPr>
          <p:cNvPr id="296" name="Shape 296"/>
          <p:cNvSpPr/>
          <p:nvPr/>
        </p:nvSpPr>
        <p:spPr>
          <a:xfrm>
            <a:off x="12290431" y="4432854"/>
            <a:ext cx="1" cy="319491"/>
          </a:xfrm>
          <a:prstGeom prst="line">
            <a:avLst/>
          </a:prstGeom>
          <a:ln w="25400">
            <a:solidFill>
              <a:srgbClr val="00695D"/>
            </a:solidFill>
            <a:miter lim="400000"/>
          </a:ln>
        </p:spPr>
        <p:txBody>
          <a:bodyPr lIns="39383" tIns="39383" rIns="39383" bIns="39383" anchor="ctr"/>
          <a:lstStyle/>
          <a:p>
            <a:pPr>
              <a:defRPr sz="3200">
                <a:solidFill>
                  <a:srgbClr val="8BB45E"/>
                </a:solidFill>
              </a:defRPr>
            </a:pPr>
            <a:endParaRPr sz="1400"/>
          </a:p>
        </p:txBody>
      </p:sp>
      <p:sp>
        <p:nvSpPr>
          <p:cNvPr id="297" name="Shape 297"/>
          <p:cNvSpPr/>
          <p:nvPr/>
        </p:nvSpPr>
        <p:spPr>
          <a:xfrm>
            <a:off x="9867129" y="3479040"/>
            <a:ext cx="1" cy="191849"/>
          </a:xfrm>
          <a:prstGeom prst="line">
            <a:avLst/>
          </a:prstGeom>
          <a:ln w="25400">
            <a:solidFill>
              <a:srgbClr val="B1BF5C"/>
            </a:solidFill>
            <a:miter lim="400000"/>
          </a:ln>
        </p:spPr>
        <p:txBody>
          <a:bodyPr lIns="39383" tIns="39383" rIns="39383" bIns="39383" anchor="ctr"/>
          <a:lstStyle/>
          <a:p>
            <a:pPr>
              <a:defRPr sz="3200">
                <a:solidFill>
                  <a:srgbClr val="8BB45E"/>
                </a:solidFill>
              </a:defRPr>
            </a:pPr>
            <a:endParaRPr sz="1400"/>
          </a:p>
        </p:txBody>
      </p:sp>
      <p:sp>
        <p:nvSpPr>
          <p:cNvPr id="298" name="Shape 298"/>
          <p:cNvSpPr/>
          <p:nvPr/>
        </p:nvSpPr>
        <p:spPr>
          <a:xfrm>
            <a:off x="1752804" y="3480304"/>
            <a:ext cx="1" cy="191849"/>
          </a:xfrm>
          <a:prstGeom prst="line">
            <a:avLst/>
          </a:prstGeom>
          <a:ln w="25400">
            <a:solidFill>
              <a:srgbClr val="B1BF5B"/>
            </a:solidFill>
            <a:miter lim="400000"/>
          </a:ln>
        </p:spPr>
        <p:txBody>
          <a:bodyPr lIns="39383" tIns="39383" rIns="39383" bIns="39383" anchor="ctr"/>
          <a:lstStyle/>
          <a:p>
            <a:pPr>
              <a:defRPr sz="3200">
                <a:solidFill>
                  <a:srgbClr val="8BB45E"/>
                </a:solidFill>
              </a:defRPr>
            </a:pPr>
            <a:endParaRPr sz="1400"/>
          </a:p>
        </p:txBody>
      </p:sp>
      <p:grpSp>
        <p:nvGrpSpPr>
          <p:cNvPr id="301" name="Group 301"/>
          <p:cNvGrpSpPr/>
          <p:nvPr/>
        </p:nvGrpSpPr>
        <p:grpSpPr>
          <a:xfrm>
            <a:off x="5380052" y="4774135"/>
            <a:ext cx="1768032" cy="1596529"/>
            <a:chOff x="0" y="0"/>
            <a:chExt cx="3206631" cy="2895467"/>
          </a:xfrm>
        </p:grpSpPr>
        <p:sp>
          <p:nvSpPr>
            <p:cNvPr id="299" name="Shape 299"/>
            <p:cNvSpPr/>
            <p:nvPr/>
          </p:nvSpPr>
          <p:spPr>
            <a:xfrm>
              <a:off x="0" y="0"/>
              <a:ext cx="3206632" cy="2895468"/>
            </a:xfrm>
            <a:prstGeom prst="rect">
              <a:avLst/>
            </a:prstGeom>
            <a:gradFill flip="none" rotWithShape="1">
              <a:gsLst>
                <a:gs pos="0">
                  <a:srgbClr val="00B85C"/>
                </a:gs>
                <a:gs pos="100000">
                  <a:srgbClr val="6BC2BB"/>
                </a:gs>
              </a:gsLst>
              <a:lin ang="10198976" scaled="0"/>
            </a:gra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 sz="1400"/>
            </a:p>
          </p:txBody>
        </p:sp>
        <p:sp>
          <p:nvSpPr>
            <p:cNvPr id="300" name="Shape 300"/>
            <p:cNvSpPr/>
            <p:nvPr/>
          </p:nvSpPr>
          <p:spPr>
            <a:xfrm>
              <a:off x="147278" y="146632"/>
              <a:ext cx="2893386" cy="257424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 sz="1400"/>
            </a:p>
          </p:txBody>
        </p:sp>
      </p:grpSp>
      <p:sp>
        <p:nvSpPr>
          <p:cNvPr id="302" name="Shape 302"/>
          <p:cNvSpPr/>
          <p:nvPr/>
        </p:nvSpPr>
        <p:spPr>
          <a:xfrm>
            <a:off x="5487988" y="5249938"/>
            <a:ext cx="1552159" cy="725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9383" tIns="39383" rIns="39383" bIns="39383">
            <a:spAutoFit/>
          </a:bodyPr>
          <a:lstStyle/>
          <a:p>
            <a:pPr defTabSz="252054">
              <a:defRPr sz="2100" cap="all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1400" dirty="0"/>
              <a:t>ÁGUA</a:t>
            </a:r>
            <a:r>
              <a:rPr sz="1400" dirty="0"/>
              <a:t>:</a:t>
            </a:r>
          </a:p>
          <a:p>
            <a:pPr defTabSz="252054">
              <a:defRPr sz="2100" cap="all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1400" dirty="0"/>
              <a:t>SECA</a:t>
            </a:r>
            <a:endParaRPr sz="1400" dirty="0"/>
          </a:p>
          <a:p>
            <a:pPr defTabSz="252054">
              <a:defRPr sz="2100" cap="all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1400" dirty="0"/>
              <a:t>INUNDAÇÃO</a:t>
            </a:r>
            <a:endParaRPr sz="1400" dirty="0"/>
          </a:p>
        </p:txBody>
      </p:sp>
      <p:grpSp>
        <p:nvGrpSpPr>
          <p:cNvPr id="305" name="Group 305"/>
          <p:cNvGrpSpPr/>
          <p:nvPr/>
        </p:nvGrpSpPr>
        <p:grpSpPr>
          <a:xfrm>
            <a:off x="7294623" y="4774135"/>
            <a:ext cx="1768032" cy="1596529"/>
            <a:chOff x="0" y="0"/>
            <a:chExt cx="3206631" cy="2895467"/>
          </a:xfrm>
        </p:grpSpPr>
        <p:sp>
          <p:nvSpPr>
            <p:cNvPr id="303" name="Shape 303"/>
            <p:cNvSpPr/>
            <p:nvPr/>
          </p:nvSpPr>
          <p:spPr>
            <a:xfrm>
              <a:off x="0" y="0"/>
              <a:ext cx="3206632" cy="2895468"/>
            </a:xfrm>
            <a:prstGeom prst="rect">
              <a:avLst/>
            </a:prstGeom>
            <a:gradFill flip="none" rotWithShape="1">
              <a:gsLst>
                <a:gs pos="0">
                  <a:srgbClr val="00B85C"/>
                </a:gs>
                <a:gs pos="100000">
                  <a:srgbClr val="6BC2BB"/>
                </a:gs>
              </a:gsLst>
              <a:lin ang="10198976" scaled="0"/>
            </a:gra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 sz="1400"/>
            </a:p>
          </p:txBody>
        </p:sp>
        <p:sp>
          <p:nvSpPr>
            <p:cNvPr id="304" name="Shape 304"/>
            <p:cNvSpPr/>
            <p:nvPr/>
          </p:nvSpPr>
          <p:spPr>
            <a:xfrm>
              <a:off x="147278" y="146632"/>
              <a:ext cx="2893386" cy="257424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 sz="1400"/>
            </a:p>
          </p:txBody>
        </p:sp>
      </p:grpSp>
      <p:sp>
        <p:nvSpPr>
          <p:cNvPr id="306" name="Shape 306"/>
          <p:cNvSpPr/>
          <p:nvPr/>
        </p:nvSpPr>
        <p:spPr>
          <a:xfrm>
            <a:off x="7402559" y="5142268"/>
            <a:ext cx="1660097" cy="941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9383" tIns="39383" rIns="39383" bIns="39383">
            <a:spAutoFit/>
          </a:bodyPr>
          <a:lstStyle/>
          <a:p>
            <a:pPr defTabSz="252054">
              <a:defRPr sz="2100" cap="all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/>
              <a:t>R</a:t>
            </a:r>
            <a:r>
              <a:rPr lang="pt-BR" sz="1400" dirty="0"/>
              <a:t>ADIAÇÃO</a:t>
            </a:r>
            <a:r>
              <a:rPr sz="1400" dirty="0"/>
              <a:t>:</a:t>
            </a:r>
          </a:p>
          <a:p>
            <a:pPr defTabSz="252054">
              <a:defRPr sz="2100" cap="all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/>
              <a:t>Infra</a:t>
            </a:r>
            <a:r>
              <a:rPr lang="pt-BR" sz="1400" dirty="0"/>
              <a:t>VERMELHO</a:t>
            </a:r>
            <a:endParaRPr sz="1400" dirty="0"/>
          </a:p>
          <a:p>
            <a:pPr defTabSz="252054">
              <a:defRPr sz="2100" cap="all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/>
              <a:t>Ultraviolet</a:t>
            </a:r>
            <a:r>
              <a:rPr lang="pt-BR" sz="1400" dirty="0"/>
              <a:t>A</a:t>
            </a:r>
            <a:r>
              <a:rPr sz="1400" dirty="0"/>
              <a:t> </a:t>
            </a:r>
            <a:endParaRPr lang="en-US" sz="1400" dirty="0"/>
          </a:p>
          <a:p>
            <a:pPr defTabSz="252054">
              <a:defRPr sz="2100" cap="all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400" dirty="0"/>
          </a:p>
        </p:txBody>
      </p:sp>
      <p:grpSp>
        <p:nvGrpSpPr>
          <p:cNvPr id="309" name="Group 309"/>
          <p:cNvGrpSpPr/>
          <p:nvPr/>
        </p:nvGrpSpPr>
        <p:grpSpPr>
          <a:xfrm>
            <a:off x="9209193" y="4774135"/>
            <a:ext cx="1768032" cy="1596529"/>
            <a:chOff x="0" y="0"/>
            <a:chExt cx="3206631" cy="2895467"/>
          </a:xfrm>
        </p:grpSpPr>
        <p:sp>
          <p:nvSpPr>
            <p:cNvPr id="307" name="Shape 307"/>
            <p:cNvSpPr/>
            <p:nvPr/>
          </p:nvSpPr>
          <p:spPr>
            <a:xfrm>
              <a:off x="0" y="0"/>
              <a:ext cx="3206632" cy="2895468"/>
            </a:xfrm>
            <a:prstGeom prst="rect">
              <a:avLst/>
            </a:prstGeom>
            <a:gradFill flip="none" rotWithShape="1">
              <a:gsLst>
                <a:gs pos="0">
                  <a:srgbClr val="00B85C"/>
                </a:gs>
                <a:gs pos="100000">
                  <a:srgbClr val="6BC2BB"/>
                </a:gs>
              </a:gsLst>
              <a:lin ang="10198976" scaled="0"/>
            </a:gra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 sz="1400"/>
            </a:p>
          </p:txBody>
        </p:sp>
        <p:sp>
          <p:nvSpPr>
            <p:cNvPr id="308" name="Shape 308"/>
            <p:cNvSpPr/>
            <p:nvPr/>
          </p:nvSpPr>
          <p:spPr>
            <a:xfrm>
              <a:off x="147278" y="146632"/>
              <a:ext cx="2893386" cy="257424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 sz="1400"/>
            </a:p>
          </p:txBody>
        </p:sp>
      </p:grpSp>
      <p:sp>
        <p:nvSpPr>
          <p:cNvPr id="310" name="Shape 310"/>
          <p:cNvSpPr/>
          <p:nvPr/>
        </p:nvSpPr>
        <p:spPr>
          <a:xfrm>
            <a:off x="9317129" y="5089518"/>
            <a:ext cx="1552158" cy="941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9383" tIns="39383" rIns="39383" bIns="39383">
            <a:spAutoFit/>
          </a:bodyPr>
          <a:lstStyle/>
          <a:p>
            <a:pPr defTabSz="252054">
              <a:defRPr sz="2100" cap="all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1400" dirty="0"/>
              <a:t>VENTO</a:t>
            </a:r>
            <a:endParaRPr sz="1400" dirty="0"/>
          </a:p>
          <a:p>
            <a:pPr defTabSz="252054">
              <a:defRPr sz="2100" cap="all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1400" dirty="0"/>
              <a:t>CAMPO MAGNÉTICO</a:t>
            </a:r>
            <a:endParaRPr sz="1400" dirty="0"/>
          </a:p>
          <a:p>
            <a:pPr defTabSz="252054">
              <a:defRPr sz="2100" cap="all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/>
              <a:t>Etc.</a:t>
            </a:r>
          </a:p>
        </p:txBody>
      </p:sp>
      <p:sp>
        <p:nvSpPr>
          <p:cNvPr id="311" name="Shape 311"/>
          <p:cNvSpPr/>
          <p:nvPr/>
        </p:nvSpPr>
        <p:spPr>
          <a:xfrm>
            <a:off x="4316617" y="4606260"/>
            <a:ext cx="5714216" cy="1"/>
          </a:xfrm>
          <a:prstGeom prst="line">
            <a:avLst/>
          </a:prstGeom>
          <a:ln w="25400">
            <a:solidFill>
              <a:srgbClr val="01B85E"/>
            </a:solidFill>
            <a:miter lim="400000"/>
          </a:ln>
        </p:spPr>
        <p:txBody>
          <a:bodyPr lIns="39383" tIns="39383" rIns="39383" bIns="39383" anchor="ctr"/>
          <a:lstStyle/>
          <a:p>
            <a:pPr>
              <a:defRPr sz="3200">
                <a:solidFill>
                  <a:srgbClr val="8BB45E"/>
                </a:solidFill>
              </a:defRPr>
            </a:pPr>
            <a:endParaRPr sz="1400"/>
          </a:p>
        </p:txBody>
      </p:sp>
      <p:sp>
        <p:nvSpPr>
          <p:cNvPr id="312" name="Shape 312"/>
          <p:cNvSpPr/>
          <p:nvPr/>
        </p:nvSpPr>
        <p:spPr>
          <a:xfrm>
            <a:off x="7257609" y="4417834"/>
            <a:ext cx="1" cy="191848"/>
          </a:xfrm>
          <a:prstGeom prst="line">
            <a:avLst/>
          </a:prstGeom>
          <a:ln w="25400">
            <a:solidFill>
              <a:srgbClr val="01B85E"/>
            </a:solidFill>
            <a:miter lim="400000"/>
          </a:ln>
        </p:spPr>
        <p:txBody>
          <a:bodyPr lIns="39383" tIns="39383" rIns="39383" bIns="39383" anchor="ctr"/>
          <a:lstStyle/>
          <a:p>
            <a:pPr>
              <a:defRPr sz="3200">
                <a:solidFill>
                  <a:srgbClr val="8BB45E"/>
                </a:solidFill>
              </a:defRPr>
            </a:pPr>
            <a:endParaRPr sz="1400"/>
          </a:p>
        </p:txBody>
      </p:sp>
      <p:sp>
        <p:nvSpPr>
          <p:cNvPr id="313" name="Shape 313"/>
          <p:cNvSpPr/>
          <p:nvPr/>
        </p:nvSpPr>
        <p:spPr>
          <a:xfrm>
            <a:off x="8178638" y="4606260"/>
            <a:ext cx="1" cy="191848"/>
          </a:xfrm>
          <a:prstGeom prst="line">
            <a:avLst/>
          </a:prstGeom>
          <a:ln w="25400">
            <a:solidFill>
              <a:srgbClr val="01B85E"/>
            </a:solidFill>
            <a:miter lim="400000"/>
          </a:ln>
        </p:spPr>
        <p:txBody>
          <a:bodyPr lIns="39383" tIns="39383" rIns="39383" bIns="39383" anchor="ctr"/>
          <a:lstStyle/>
          <a:p>
            <a:pPr>
              <a:defRPr sz="3200">
                <a:solidFill>
                  <a:srgbClr val="8BB45E"/>
                </a:solidFill>
              </a:defRPr>
            </a:pPr>
            <a:endParaRPr sz="1400"/>
          </a:p>
        </p:txBody>
      </p:sp>
      <p:sp>
        <p:nvSpPr>
          <p:cNvPr id="314" name="Shape 314"/>
          <p:cNvSpPr/>
          <p:nvPr/>
        </p:nvSpPr>
        <p:spPr>
          <a:xfrm>
            <a:off x="10022907" y="4606260"/>
            <a:ext cx="1" cy="191848"/>
          </a:xfrm>
          <a:prstGeom prst="line">
            <a:avLst/>
          </a:prstGeom>
          <a:ln w="25400">
            <a:solidFill>
              <a:srgbClr val="01B85E"/>
            </a:solidFill>
            <a:miter lim="400000"/>
          </a:ln>
        </p:spPr>
        <p:txBody>
          <a:bodyPr lIns="39383" tIns="39383" rIns="39383" bIns="39383" anchor="ctr"/>
          <a:lstStyle/>
          <a:p>
            <a:pPr>
              <a:defRPr sz="3200">
                <a:solidFill>
                  <a:srgbClr val="8BB45E"/>
                </a:solidFill>
              </a:defRPr>
            </a:pPr>
            <a:endParaRPr sz="1400"/>
          </a:p>
        </p:txBody>
      </p:sp>
      <p:sp>
        <p:nvSpPr>
          <p:cNvPr id="315" name="Shape 315"/>
          <p:cNvSpPr/>
          <p:nvPr/>
        </p:nvSpPr>
        <p:spPr>
          <a:xfrm>
            <a:off x="6334368" y="4606260"/>
            <a:ext cx="1" cy="191848"/>
          </a:xfrm>
          <a:prstGeom prst="line">
            <a:avLst/>
          </a:prstGeom>
          <a:ln w="25400">
            <a:solidFill>
              <a:srgbClr val="01B85E"/>
            </a:solidFill>
            <a:miter lim="400000"/>
          </a:ln>
        </p:spPr>
        <p:txBody>
          <a:bodyPr lIns="39383" tIns="39383" rIns="39383" bIns="39383" anchor="ctr"/>
          <a:lstStyle/>
          <a:p>
            <a:pPr>
              <a:defRPr sz="3200">
                <a:solidFill>
                  <a:srgbClr val="8BB45E"/>
                </a:solidFill>
              </a:defRPr>
            </a:pPr>
            <a:endParaRPr sz="1400"/>
          </a:p>
        </p:txBody>
      </p:sp>
      <p:sp>
        <p:nvSpPr>
          <p:cNvPr id="316" name="Shape 316"/>
          <p:cNvSpPr/>
          <p:nvPr/>
        </p:nvSpPr>
        <p:spPr>
          <a:xfrm>
            <a:off x="4323802" y="4606260"/>
            <a:ext cx="1" cy="191848"/>
          </a:xfrm>
          <a:prstGeom prst="line">
            <a:avLst/>
          </a:prstGeom>
          <a:ln w="25400">
            <a:solidFill>
              <a:srgbClr val="01B85E"/>
            </a:solidFill>
            <a:miter lim="400000"/>
          </a:ln>
        </p:spPr>
        <p:txBody>
          <a:bodyPr lIns="39383" tIns="39383" rIns="39383" bIns="39383" anchor="ctr"/>
          <a:lstStyle/>
          <a:p>
            <a:pPr>
              <a:defRPr sz="3200">
                <a:solidFill>
                  <a:srgbClr val="8BB45E"/>
                </a:solidFill>
              </a:defRPr>
            </a:pPr>
            <a:endParaRPr sz="1400"/>
          </a:p>
        </p:txBody>
      </p:sp>
      <p:pic>
        <p:nvPicPr>
          <p:cNvPr id="317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90845" y="6632181"/>
            <a:ext cx="2907251" cy="319491"/>
          </a:xfrm>
          <a:prstGeom prst="rect">
            <a:avLst/>
          </a:prstGeom>
          <a:ln w="12700">
            <a:miter lim="400000"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6089393"/>
      </p:ext>
    </p:extLst>
  </p:cSld>
  <p:clrMapOvr>
    <a:masterClrMapping/>
  </p:clrMapOvr>
  <p:transition spd="slow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197080" y="386377"/>
            <a:ext cx="5651726" cy="385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9387" tIns="39387" rIns="39387" bIns="39387" anchor="ctr">
            <a:spAutoFit/>
          </a:bodyPr>
          <a:lstStyle>
            <a:lvl1pPr algn="l">
              <a:defRPr sz="3000">
                <a:solidFill>
                  <a:srgbClr val="2A5E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sz="2000" dirty="0"/>
              <a:t>FISIOLOGIA VEGETAL - ESTRESSE</a:t>
            </a:r>
          </a:p>
        </p:txBody>
      </p:sp>
      <p:pic>
        <p:nvPicPr>
          <p:cNvPr id="168" name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48" y="998118"/>
            <a:ext cx="13164443" cy="2170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pasted-image.tif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081" y="7074977"/>
            <a:ext cx="1283572" cy="361827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2266975" y="6786945"/>
            <a:ext cx="8910591" cy="264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9387" tIns="39387" rIns="39387" bIns="39387">
            <a:spAutoFit/>
          </a:bodyPr>
          <a:lstStyle>
            <a:lvl1pPr algn="l" defTabSz="457200">
              <a:defRPr sz="2100" i="1">
                <a:solidFill>
                  <a:srgbClr val="2A5E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00"/>
              <a:t>Source: Biochemistry and Molecular Biology of Plants, Buchanan, Gruissem, Jones, American Society of Plant Physiologists, 2000.</a:t>
            </a:r>
          </a:p>
        </p:txBody>
      </p:sp>
      <p:sp>
        <p:nvSpPr>
          <p:cNvPr id="171" name="Shape 171"/>
          <p:cNvSpPr/>
          <p:nvPr/>
        </p:nvSpPr>
        <p:spPr>
          <a:xfrm>
            <a:off x="10284919" y="1669789"/>
            <a:ext cx="3238556" cy="2389301"/>
          </a:xfrm>
          <a:prstGeom prst="rect">
            <a:avLst/>
          </a:prstGeom>
          <a:gradFill>
            <a:gsLst>
              <a:gs pos="0">
                <a:srgbClr val="49B497"/>
              </a:gs>
              <a:gs pos="100000">
                <a:srgbClr val="74C150"/>
              </a:gs>
            </a:gsLst>
          </a:gradFill>
          <a:ln w="12700">
            <a:miter lim="400000"/>
          </a:ln>
        </p:spPr>
        <p:txBody>
          <a:bodyPr lIns="39387" tIns="39387" rIns="39387" bIns="39387" anchor="ctr"/>
          <a:lstStyle/>
          <a:p>
            <a:pPr>
              <a:defRPr sz="3200"/>
            </a:pPr>
            <a:endParaRPr sz="1800" dirty="0"/>
          </a:p>
        </p:txBody>
      </p:sp>
      <p:sp>
        <p:nvSpPr>
          <p:cNvPr id="172" name="Shape 172"/>
          <p:cNvSpPr/>
          <p:nvPr/>
        </p:nvSpPr>
        <p:spPr>
          <a:xfrm>
            <a:off x="11028710" y="2438025"/>
            <a:ext cx="2143919" cy="1063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9387" tIns="39387" rIns="39387" bIns="39387">
            <a:spAutoFit/>
          </a:bodyPr>
          <a:lstStyle>
            <a:lvl1pPr algn="l" defTabSz="457200">
              <a:defRPr sz="2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sz="1600" dirty="0"/>
              <a:t>O estresse abiótico reduz cerca de 70% do rendimento das culturas</a:t>
            </a:r>
            <a:endParaRPr sz="1600" dirty="0"/>
          </a:p>
        </p:txBody>
      </p:sp>
      <p:pic>
        <p:nvPicPr>
          <p:cNvPr id="173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63" y="1647225"/>
            <a:ext cx="10408738" cy="4676574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hape 174"/>
          <p:cNvSpPr/>
          <p:nvPr/>
        </p:nvSpPr>
        <p:spPr>
          <a:xfrm>
            <a:off x="10408940" y="4114420"/>
            <a:ext cx="3225112" cy="2224939"/>
          </a:xfrm>
          <a:prstGeom prst="rect">
            <a:avLst/>
          </a:prstGeom>
          <a:gradFill>
            <a:gsLst>
              <a:gs pos="0">
                <a:srgbClr val="49B497"/>
              </a:gs>
              <a:gs pos="100000">
                <a:srgbClr val="74C150"/>
              </a:gs>
            </a:gsLst>
          </a:gradFill>
          <a:ln w="12700">
            <a:miter lim="400000"/>
          </a:ln>
        </p:spPr>
        <p:txBody>
          <a:bodyPr lIns="39387" tIns="39387" rIns="39387" bIns="39387" anchor="ctr"/>
          <a:lstStyle/>
          <a:p>
            <a:pPr>
              <a:defRPr sz="3200"/>
            </a:pPr>
            <a:endParaRPr sz="1800"/>
          </a:p>
        </p:txBody>
      </p:sp>
      <p:sp>
        <p:nvSpPr>
          <p:cNvPr id="175" name="Shape 175"/>
          <p:cNvSpPr/>
          <p:nvPr/>
        </p:nvSpPr>
        <p:spPr>
          <a:xfrm>
            <a:off x="11028710" y="4770309"/>
            <a:ext cx="2413965" cy="1064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9387" tIns="39387" rIns="39387" bIns="39387">
            <a:spAutoFit/>
          </a:bodyPr>
          <a:lstStyle>
            <a:lvl1pPr algn="l" defTabSz="457200">
              <a:defRPr sz="2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sz="1600" dirty="0"/>
              <a:t>Muitas culturas não atingem 20% de sua produtividade  potencial de rendimento.</a:t>
            </a:r>
            <a:endParaRPr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0087295"/>
      </p:ext>
    </p:extLst>
  </p:cSld>
  <p:clrMapOvr>
    <a:masterClrMapping/>
  </p:clrMapOvr>
  <p:transition spd="slow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Conteúdo 5"/>
          <p:cNvSpPr txBox="1">
            <a:spLocks/>
          </p:cNvSpPr>
          <p:nvPr/>
        </p:nvSpPr>
        <p:spPr bwMode="auto">
          <a:xfrm>
            <a:off x="368792" y="6529962"/>
            <a:ext cx="12704622" cy="1363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0033" tIns="60017" rIns="120033" bIns="60017"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pt-BR" sz="320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Vários fatores contribuem para o aumento do stress em diversas culturas, reduzindo a produtividade.</a:t>
            </a:r>
          </a:p>
        </p:txBody>
      </p:sp>
      <p:sp>
        <p:nvSpPr>
          <p:cNvPr id="8" name="Retângulo 7"/>
          <p:cNvSpPr/>
          <p:nvPr/>
        </p:nvSpPr>
        <p:spPr>
          <a:xfrm>
            <a:off x="12545903" y="7037652"/>
            <a:ext cx="898636" cy="525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033" tIns="60017" rIns="120033" bIns="60017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85348" name="CaixaDeTexto 9"/>
          <p:cNvSpPr txBox="1">
            <a:spLocks noChangeArrowheads="1"/>
          </p:cNvSpPr>
          <p:nvPr/>
        </p:nvSpPr>
        <p:spPr bwMode="auto">
          <a:xfrm>
            <a:off x="2805615" y="175066"/>
            <a:ext cx="10638924" cy="64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0033" tIns="60017" rIns="120033" bIns="600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3400" b="1">
                <a:solidFill>
                  <a:srgbClr val="FFFFFF"/>
                </a:solidFill>
                <a:latin typeface="Calibri" pitchFamily="34" charset="0"/>
                <a:ea typeface="MS PGothic" pitchFamily="34" charset="-128"/>
              </a:rPr>
              <a:t>PRODUTIVIDADE POTENCIAL E DEPLECIONADA</a:t>
            </a:r>
          </a:p>
        </p:txBody>
      </p:sp>
      <p:pic>
        <p:nvPicPr>
          <p:cNvPr id="12" name="Picture 3" descr="Imagem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0" b="2209"/>
          <a:stretch>
            <a:fillRect/>
          </a:stretch>
        </p:blipFill>
        <p:spPr bwMode="auto">
          <a:xfrm>
            <a:off x="1111042" y="2447422"/>
            <a:ext cx="11404516" cy="5113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lipse 12"/>
          <p:cNvSpPr/>
          <p:nvPr/>
        </p:nvSpPr>
        <p:spPr>
          <a:xfrm>
            <a:off x="7697932" y="3399782"/>
            <a:ext cx="1799608" cy="5777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033" tIns="60017" rIns="120033" bIns="60017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5032366" y="5645879"/>
            <a:ext cx="1799608" cy="5777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033" tIns="60017" rIns="120033" bIns="60017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9959696" y="5481317"/>
            <a:ext cx="1799607" cy="5777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033" tIns="60017" rIns="120033" bIns="60017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6" name="Elipse 15"/>
          <p:cNvSpPr/>
          <p:nvPr/>
        </p:nvSpPr>
        <p:spPr>
          <a:xfrm>
            <a:off x="4490849" y="3671134"/>
            <a:ext cx="1533518" cy="4761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033" tIns="60017" rIns="120033" bIns="60017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6" name="Espaço Reservado para Conteúdo 5"/>
          <p:cNvSpPr txBox="1">
            <a:spLocks/>
          </p:cNvSpPr>
          <p:nvPr/>
        </p:nvSpPr>
        <p:spPr bwMode="auto">
          <a:xfrm>
            <a:off x="292932" y="255779"/>
            <a:ext cx="12702287" cy="11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0033" tIns="60017" rIns="120033" bIns="60017"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pt-BR" sz="4200" b="1" dirty="0">
                <a:solidFill>
                  <a:srgbClr val="0070C0"/>
                </a:solidFill>
                <a:latin typeface="Calibri" pitchFamily="34" charset="0"/>
                <a:ea typeface="MS PGothic" pitchFamily="34" charset="-128"/>
              </a:rPr>
              <a:t>Você sabia que as plantas produzem bem menos do que seu potencial?</a:t>
            </a:r>
          </a:p>
        </p:txBody>
      </p:sp>
    </p:spTree>
    <p:extLst>
      <p:ext uri="{BB962C8B-B14F-4D97-AF65-F5344CB8AC3E}">
        <p14:creationId xmlns:p14="http://schemas.microsoft.com/office/powerpoint/2010/main" val="6234106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0.00104 -0.1384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 animBg="1"/>
      <p:bldP spid="14" grpId="0" animBg="1"/>
      <p:bldP spid="15" grpId="0" animBg="1"/>
      <p:bldP spid="16" grpId="0" animBg="1"/>
      <p:bldP spid="6" grpId="0" build="allAtOnce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1687D227-1776-514D-A741-551B183C4D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098" y="1"/>
            <a:ext cx="10747759" cy="756499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6105" y="6976136"/>
            <a:ext cx="1456896" cy="420504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657354" y="179992"/>
            <a:ext cx="10015647" cy="563419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r>
              <a:rPr lang="en-US" sz="3000" b="1" cap="all" dirty="0">
                <a:ln w="19050">
                  <a:noFill/>
                </a:ln>
                <a:solidFill>
                  <a:srgbClr val="375B49"/>
                </a:solidFill>
                <a:latin typeface="Arial" pitchFamily="34" charset="0"/>
                <a:cs typeface="Arial" pitchFamily="34" charset="0"/>
              </a:rPr>
              <a:t>MEGAFOL: </a:t>
            </a:r>
            <a:r>
              <a:rPr lang="pt-BR" sz="3000" b="1" cap="all" dirty="0">
                <a:ln w="19050">
                  <a:noFill/>
                </a:ln>
                <a:solidFill>
                  <a:srgbClr val="375B49"/>
                </a:solidFill>
                <a:latin typeface="Arial" pitchFamily="34" charset="0"/>
                <a:cs typeface="Arial" pitchFamily="34" charset="0"/>
              </a:rPr>
              <a:t>a solução </a:t>
            </a:r>
            <a:r>
              <a:rPr lang="pt-BR" sz="3000" b="1" cap="all" dirty="0" err="1">
                <a:ln w="19050">
                  <a:noFill/>
                </a:ln>
                <a:solidFill>
                  <a:srgbClr val="375B49"/>
                </a:solidFill>
                <a:latin typeface="Arial" pitchFamily="34" charset="0"/>
                <a:cs typeface="Arial" pitchFamily="34" charset="0"/>
              </a:rPr>
              <a:t>valagro</a:t>
            </a:r>
            <a:endParaRPr lang="it-IT" sz="1000" b="1" dirty="0">
              <a:ln w="19050">
                <a:noFill/>
              </a:ln>
              <a:solidFill>
                <a:srgbClr val="375B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7552213" y="1258679"/>
            <a:ext cx="4120787" cy="2040627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r>
              <a:rPr lang="en-US" sz="1800" dirty="0">
                <a:solidFill>
                  <a:srgbClr val="163D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MEGAFOL </a:t>
            </a:r>
            <a:endParaRPr lang="pt-BR" sz="1800" dirty="0">
              <a:solidFill>
                <a:srgbClr val="163D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800" dirty="0">
                <a:solidFill>
                  <a:srgbClr val="163D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um </a:t>
            </a:r>
            <a:r>
              <a:rPr lang="pt-BR" sz="1800" dirty="0" err="1">
                <a:solidFill>
                  <a:srgbClr val="163D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bioestimulante</a:t>
            </a:r>
            <a:r>
              <a:rPr lang="pt-BR" sz="1800" dirty="0">
                <a:solidFill>
                  <a:srgbClr val="163D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b="1" dirty="0" err="1">
                <a:solidFill>
                  <a:srgbClr val="163D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anti-estresse</a:t>
            </a:r>
            <a:r>
              <a:rPr lang="pt-BR" sz="1800" dirty="0">
                <a:solidFill>
                  <a:srgbClr val="163D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ativador de crescimento à base de </a:t>
            </a:r>
            <a:r>
              <a:rPr lang="pt-BR" sz="1800" b="1" dirty="0">
                <a:solidFill>
                  <a:srgbClr val="163D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extratos vegetais </a:t>
            </a:r>
            <a:r>
              <a:rPr lang="pt-BR" sz="1800" dirty="0">
                <a:solidFill>
                  <a:srgbClr val="163D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sob condições estressantes permite que as plantas expressem plenamente seu potencial de rendimento</a:t>
            </a:r>
            <a:endParaRPr lang="it-IT" sz="1800" dirty="0">
              <a:solidFill>
                <a:srgbClr val="163D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131E3F8C-93D1-8D45-A879-FE1DBAE0FB62}"/>
              </a:ext>
            </a:extLst>
          </p:cNvPr>
          <p:cNvSpPr/>
          <p:nvPr/>
        </p:nvSpPr>
        <p:spPr>
          <a:xfrm>
            <a:off x="3142433" y="1335399"/>
            <a:ext cx="2109743" cy="469516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cap="all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6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cap="all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situações</a:t>
            </a:r>
            <a:r>
              <a:rPr lang="en-US" sz="16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cap="all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estressantes</a:t>
            </a:r>
            <a:endParaRPr lang="en-US" sz="1600" cap="all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50DE5BB0-467E-014A-A277-ABBECB92D572}"/>
              </a:ext>
            </a:extLst>
          </p:cNvPr>
          <p:cNvSpPr/>
          <p:nvPr/>
        </p:nvSpPr>
        <p:spPr>
          <a:xfrm>
            <a:off x="2920297" y="5570514"/>
            <a:ext cx="2404067" cy="563480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cap="all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sz="1800" cap="all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crescimento</a:t>
            </a:r>
            <a:r>
              <a:rPr lang="en-US" sz="1800" cap="all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 </a:t>
            </a:r>
            <a:r>
              <a:rPr lang="en-US" sz="1800" cap="all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mantido</a:t>
            </a:r>
            <a:endParaRPr lang="en-US" sz="1800" cap="all" dirty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70125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097" y="-2140"/>
            <a:ext cx="11383005" cy="756499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6105" y="6976136"/>
            <a:ext cx="1456896" cy="420504"/>
          </a:xfrm>
          <a:prstGeom prst="rect">
            <a:avLst/>
          </a:prstGeom>
        </p:spPr>
      </p:pic>
      <p:sp>
        <p:nvSpPr>
          <p:cNvPr id="20" name="Rettangolo 19"/>
          <p:cNvSpPr/>
          <p:nvPr/>
        </p:nvSpPr>
        <p:spPr>
          <a:xfrm>
            <a:off x="1735298" y="1002116"/>
            <a:ext cx="3106895" cy="5617221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 algn="just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PROCESSO DE EXTRAÇÃO PROPRIO é realizado em uma matriz que consiste apenas em material vegetal. </a:t>
            </a:r>
          </a:p>
          <a:p>
            <a:pPr algn="just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endParaRPr lang="pt-BR" sz="1400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endParaRPr lang="pt-BR" sz="1400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rgbClr val="375B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76" indent="-342876" algn="just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t-BR" sz="1400" dirty="0">
                <a:solidFill>
                  <a:srgbClr val="608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presença de ingredientes ativos úteis para o crescimento das plantas e derivados diretamente dos tecidos de plantas especiais.</a:t>
            </a:r>
          </a:p>
          <a:p>
            <a:pPr algn="just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608D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76" indent="-342876" algn="just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t-BR" sz="1400" dirty="0">
                <a:solidFill>
                  <a:srgbClr val="608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presença de todos os ingredientes ativos na mesma proporção que a exigida pelas plantas, e facilmente reconhecida e </a:t>
            </a:r>
            <a:r>
              <a:rPr lang="pt-BR" sz="1400" dirty="0" err="1">
                <a:solidFill>
                  <a:srgbClr val="608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biodisponível</a:t>
            </a:r>
            <a:r>
              <a:rPr lang="pt-BR" sz="1400" dirty="0">
                <a:solidFill>
                  <a:srgbClr val="608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 causa da mesma origem.</a:t>
            </a:r>
          </a:p>
          <a:p>
            <a:pPr marL="342876" indent="-342876" algn="just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400" dirty="0">
              <a:solidFill>
                <a:srgbClr val="608D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76" indent="-342876" algn="just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t-BR" sz="1400" dirty="0">
                <a:solidFill>
                  <a:srgbClr val="608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 outros ingredientes ativos além dos aminoácidos, como BETAINAS, VITAMINAS, PROTEÍNAS e outras BIOMOLECULAS&gt; EFEITOS SINÉRGICOS</a:t>
            </a:r>
            <a:endParaRPr lang="en-US" sz="1400" dirty="0">
              <a:solidFill>
                <a:srgbClr val="375B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9800807" y="1796708"/>
            <a:ext cx="2515047" cy="1798869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 algn="ctr">
              <a:lnSpc>
                <a:spcPts val="1620"/>
              </a:lnSpc>
            </a:pPr>
            <a:endParaRPr lang="pt-BR" sz="1900" dirty="0">
              <a:solidFill>
                <a:srgbClr val="A9C7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620"/>
              </a:lnSpc>
            </a:pPr>
            <a:r>
              <a:rPr lang="pt-BR" sz="1900" dirty="0">
                <a:solidFill>
                  <a:srgbClr val="A9C7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MATÉRIA ORGÂNICA SOMENTE DA EXTRAÇÃO NATURAL DE EXTRATOS VEGETAIS</a:t>
            </a:r>
            <a:endParaRPr lang="it-IT" sz="1900" dirty="0">
              <a:solidFill>
                <a:srgbClr val="A9C7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5469492" y="4947268"/>
            <a:ext cx="2315406" cy="1586737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>
              <a:lnSpc>
                <a:spcPts val="1620"/>
              </a:lnSpc>
            </a:pPr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Extratos feitos a partir de tecido animal, podem carecer de alguns componentes ativos essenciais necessários para o crescimento das plantas</a:t>
            </a:r>
            <a:endParaRPr lang="it-IT" sz="1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8066952" y="5159399"/>
            <a:ext cx="2529985" cy="1162477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>
              <a:lnSpc>
                <a:spcPts val="1620"/>
              </a:lnSpc>
            </a:pPr>
            <a:r>
              <a:rPr lang="it-IT" sz="1400" dirty="0">
                <a:solidFill>
                  <a:srgbClr val="375B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Extratos derivados de plantas fornecem para a cultura uma perfeita mistura para auxiliar no seu crescimento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7966320" y="4251626"/>
            <a:ext cx="2630617" cy="837209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608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INGREDIENTES ATIVO DE ORIGEM VEGETAL</a:t>
            </a:r>
          </a:p>
          <a:p>
            <a:pPr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608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BETAINAS - VITAMINAS</a:t>
            </a:r>
          </a:p>
          <a:p>
            <a:pPr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608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PROTEINAS</a:t>
            </a:r>
            <a:r>
              <a:rPr lang="it-IT" sz="1200" dirty="0">
                <a:solidFill>
                  <a:srgbClr val="608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r-IN" sz="1200" dirty="0">
                <a:solidFill>
                  <a:srgbClr val="608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it-IT" sz="1200" dirty="0">
                <a:solidFill>
                  <a:srgbClr val="608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608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 MOLECULAS</a:t>
            </a:r>
            <a:endParaRPr lang="it-IT" sz="1200" dirty="0">
              <a:solidFill>
                <a:srgbClr val="608D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5551184" y="4329407"/>
            <a:ext cx="2210257" cy="681647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INGREDIENTES DE ORIGEM ANIMAL</a:t>
            </a:r>
            <a:endParaRPr lang="it-IT" sz="1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srgbClr val="608D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1657354" y="179991"/>
            <a:ext cx="7624275" cy="594320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r>
              <a:rPr lang="en-US" sz="3000" cap="all" dirty="0">
                <a:ln w="19050">
                  <a:noFill/>
                </a:ln>
                <a:solidFill>
                  <a:srgbClr val="375B49"/>
                </a:solidFill>
                <a:latin typeface="Arial" pitchFamily="34" charset="0"/>
                <a:cs typeface="Arial" pitchFamily="34" charset="0"/>
              </a:rPr>
              <a:t>TECNOLOGIA GEAPOWER (</a:t>
            </a:r>
            <a:r>
              <a:rPr lang="en-US" sz="3200" cap="all" dirty="0">
                <a:ln w="19050">
                  <a:noFill/>
                </a:ln>
                <a:solidFill>
                  <a:srgbClr val="375B49"/>
                </a:solidFill>
                <a:latin typeface="Arial" pitchFamily="34" charset="0"/>
                <a:cs typeface="Arial" pitchFamily="34" charset="0"/>
              </a:rPr>
              <a:t>GEA931) </a:t>
            </a:r>
            <a:r>
              <a:rPr lang="en-US" sz="3000" cap="all" dirty="0">
                <a:ln w="19050">
                  <a:noFill/>
                </a:ln>
                <a:solidFill>
                  <a:srgbClr val="375B49"/>
                </a:solidFill>
                <a:latin typeface="Arial" pitchFamily="34" charset="0"/>
                <a:cs typeface="Arial" pitchFamily="34" charset="0"/>
              </a:rPr>
              <a:t>|</a:t>
            </a:r>
            <a:endParaRPr lang="it-IT" sz="500" dirty="0">
              <a:ln w="19050">
                <a:noFill/>
              </a:ln>
              <a:solidFill>
                <a:srgbClr val="375B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8970826" y="382143"/>
            <a:ext cx="3820214" cy="299811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>
              <a:lnSpc>
                <a:spcPts val="1520"/>
              </a:lnSpc>
            </a:pPr>
            <a:r>
              <a:rPr lang="pt-BR" sz="1600" cap="all" dirty="0">
                <a:ln w="19050">
                  <a:noFill/>
                </a:ln>
                <a:solidFill>
                  <a:srgbClr val="375B49"/>
                </a:solidFill>
                <a:latin typeface="Arial" pitchFamily="34" charset="0"/>
                <a:cs typeface="Arial" pitchFamily="34" charset="0"/>
              </a:rPr>
              <a:t>Importância da matéria prima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45215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07" y="-30198"/>
            <a:ext cx="13449645" cy="7564989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351194" y="179991"/>
            <a:ext cx="12598521" cy="576995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r>
              <a:rPr lang="pt-BR" sz="3100" b="1" cap="all" spc="-165" dirty="0">
                <a:ln w="19050">
                  <a:noFill/>
                </a:ln>
                <a:solidFill>
                  <a:srgbClr val="375B49"/>
                </a:solidFill>
                <a:latin typeface="Arial" pitchFamily="34" charset="0"/>
                <a:cs typeface="Arial" pitchFamily="34" charset="0"/>
              </a:rPr>
              <a:t>FOCO SOBRE A ATIVIDADE ANTI-ESTRESSE DO MEGAFOL</a:t>
            </a:r>
            <a:r>
              <a:rPr lang="en-US" sz="3100" b="1" cap="all" spc="-165" dirty="0">
                <a:ln w="19050">
                  <a:noFill/>
                </a:ln>
                <a:solidFill>
                  <a:srgbClr val="375B49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7108" y="6976136"/>
            <a:ext cx="1832607" cy="420504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382080" y="6964608"/>
            <a:ext cx="1113305" cy="237587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>
              <a:lnSpc>
                <a:spcPct val="80000"/>
              </a:lnSpc>
            </a:pPr>
            <a:r>
              <a:rPr lang="it-IT" sz="1100" dirty="0">
                <a:solidFill>
                  <a:srgbClr val="375B49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en-US" sz="1100" dirty="0">
              <a:solidFill>
                <a:srgbClr val="375B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528D4C39-1ED0-CF40-A38B-BEB8E9CB9431}"/>
              </a:ext>
            </a:extLst>
          </p:cNvPr>
          <p:cNvSpPr/>
          <p:nvPr/>
        </p:nvSpPr>
        <p:spPr>
          <a:xfrm>
            <a:off x="1129986" y="3803899"/>
            <a:ext cx="1735336" cy="483658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 algn="ctr">
              <a:lnSpc>
                <a:spcPts val="970"/>
              </a:lnSpc>
            </a:pPr>
            <a:r>
              <a:rPr lang="it-IT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EFICÁCIA DO MEGAFOL</a:t>
            </a:r>
          </a:p>
          <a:p>
            <a:pPr algn="ctr">
              <a:lnSpc>
                <a:spcPts val="970"/>
              </a:lnSpc>
            </a:pPr>
            <a:r>
              <a:rPr lang="it-IT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vs. ESTRESSE </a:t>
            </a: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A47C5DE6-4E1D-F74C-9A7B-1ECB5B624869}"/>
              </a:ext>
            </a:extLst>
          </p:cNvPr>
          <p:cNvSpPr/>
          <p:nvPr/>
        </p:nvSpPr>
        <p:spPr>
          <a:xfrm>
            <a:off x="1129987" y="5502831"/>
            <a:ext cx="1735335" cy="412947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 algn="ctr">
              <a:lnSpc>
                <a:spcPts val="1169"/>
              </a:lnSpc>
            </a:pPr>
            <a:r>
              <a:rPr lang="it-IT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ABORDAGEM GENÔMICA</a:t>
            </a:r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257C5876-910B-B747-9A8E-66C5073BF975}"/>
              </a:ext>
            </a:extLst>
          </p:cNvPr>
          <p:cNvSpPr/>
          <p:nvPr/>
        </p:nvSpPr>
        <p:spPr>
          <a:xfrm>
            <a:off x="3895394" y="3345017"/>
            <a:ext cx="1277412" cy="254556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 algn="ctr"/>
            <a:r>
              <a:rPr lang="it-IT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INUNDAÇÃO</a:t>
            </a: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39B9DBDD-6FD7-6746-9877-77290A61AC67}"/>
              </a:ext>
            </a:extLst>
          </p:cNvPr>
          <p:cNvSpPr/>
          <p:nvPr/>
        </p:nvSpPr>
        <p:spPr>
          <a:xfrm>
            <a:off x="5486546" y="3345017"/>
            <a:ext cx="1017050" cy="254556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 algn="ctr"/>
            <a:r>
              <a:rPr lang="it-IT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CALOR</a:t>
            </a: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A32BD345-C642-CC49-BEC2-04F574704302}"/>
              </a:ext>
            </a:extLst>
          </p:cNvPr>
          <p:cNvSpPr/>
          <p:nvPr/>
        </p:nvSpPr>
        <p:spPr>
          <a:xfrm>
            <a:off x="7060454" y="3345017"/>
            <a:ext cx="1017050" cy="254556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 algn="ctr"/>
            <a:r>
              <a:rPr lang="it-IT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SECA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F89A1966-6F07-AF4A-A4FB-75B403D25C4B}"/>
              </a:ext>
            </a:extLst>
          </p:cNvPr>
          <p:cNvSpPr/>
          <p:nvPr/>
        </p:nvSpPr>
        <p:spPr>
          <a:xfrm>
            <a:off x="8204683" y="3351942"/>
            <a:ext cx="1666084" cy="254556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 algn="ctr"/>
            <a:r>
              <a:rPr lang="it-IT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FRIO</a:t>
            </a:r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D378F902-B0E3-FB42-AEF3-E012B83271E2}"/>
              </a:ext>
            </a:extLst>
          </p:cNvPr>
          <p:cNvSpPr/>
          <p:nvPr/>
        </p:nvSpPr>
        <p:spPr>
          <a:xfrm>
            <a:off x="10127558" y="3345017"/>
            <a:ext cx="1017050" cy="254556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 algn="ctr"/>
            <a:r>
              <a:rPr lang="it-IT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INFÚRIA</a:t>
            </a:r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C8D71134-C84A-8747-B23D-561F3E504A97}"/>
              </a:ext>
            </a:extLst>
          </p:cNvPr>
          <p:cNvSpPr/>
          <p:nvPr/>
        </p:nvSpPr>
        <p:spPr>
          <a:xfrm>
            <a:off x="11540041" y="3345017"/>
            <a:ext cx="1017050" cy="254556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 algn="ctr"/>
            <a:r>
              <a:rPr lang="it-IT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HERBICIDA</a:t>
            </a:r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D30A86A4-D099-0B46-B054-EE05D38B67EE}"/>
              </a:ext>
            </a:extLst>
          </p:cNvPr>
          <p:cNvSpPr/>
          <p:nvPr/>
        </p:nvSpPr>
        <p:spPr>
          <a:xfrm>
            <a:off x="3823790" y="4995001"/>
            <a:ext cx="2875410" cy="537831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 algn="ctr">
              <a:lnSpc>
                <a:spcPts val="1103"/>
              </a:lnSpc>
            </a:pPr>
            <a:r>
              <a:rPr lang="it-IT" sz="1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  REGULADOS&gt; 3  </a:t>
            </a:r>
          </a:p>
          <a:p>
            <a:pPr algn="ctr">
              <a:lnSpc>
                <a:spcPts val="1103"/>
              </a:lnSpc>
            </a:pPr>
            <a:r>
              <a:rPr lang="it-IT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envolvido na função de resposta ao estresse</a:t>
            </a:r>
            <a:r>
              <a:rPr lang="it-IT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ctr"/>
            <a:r>
              <a:rPr lang="it-IT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1" name="Rettangolo 50">
            <a:extLst>
              <a:ext uri="{FF2B5EF4-FFF2-40B4-BE49-F238E27FC236}">
                <a16:creationId xmlns:a16="http://schemas.microsoft.com/office/drawing/2014/main" id="{AC641060-3550-7E43-971E-E8B4A0A536CA}"/>
              </a:ext>
            </a:extLst>
          </p:cNvPr>
          <p:cNvSpPr/>
          <p:nvPr/>
        </p:nvSpPr>
        <p:spPr>
          <a:xfrm>
            <a:off x="6840448" y="4995001"/>
            <a:ext cx="2875410" cy="537831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 algn="ctr">
              <a:lnSpc>
                <a:spcPts val="1103"/>
              </a:lnSpc>
            </a:pPr>
            <a:r>
              <a:rPr lang="it-IT" sz="1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 REGULADOS &gt; 4  </a:t>
            </a:r>
          </a:p>
          <a:p>
            <a:pPr algn="ctr">
              <a:lnSpc>
                <a:spcPts val="1103"/>
              </a:lnSpc>
            </a:pPr>
            <a:r>
              <a:rPr lang="it-IT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envolvido na função de resposta ao estresse </a:t>
            </a:r>
            <a:r>
              <a:rPr lang="it-IT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ctr"/>
            <a:r>
              <a:rPr lang="it-IT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790AA1C1-F1AC-2D41-AFE1-7EADBB6165F0}"/>
              </a:ext>
            </a:extLst>
          </p:cNvPr>
          <p:cNvSpPr/>
          <p:nvPr/>
        </p:nvSpPr>
        <p:spPr>
          <a:xfrm>
            <a:off x="9937820" y="4995001"/>
            <a:ext cx="2875410" cy="537831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 algn="ctr">
              <a:lnSpc>
                <a:spcPts val="1103"/>
              </a:lnSpc>
            </a:pPr>
            <a:r>
              <a:rPr lang="it-IT" sz="1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 REGULADOS&gt; 5  </a:t>
            </a:r>
          </a:p>
          <a:p>
            <a:pPr algn="ctr">
              <a:lnSpc>
                <a:spcPts val="1103"/>
              </a:lnSpc>
            </a:pPr>
            <a:r>
              <a:rPr lang="it-IT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envolvido na função de resposta ao estresse</a:t>
            </a:r>
            <a:r>
              <a:rPr lang="it-IT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ctr"/>
            <a:r>
              <a:rPr lang="it-IT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6" name="Rettangolo 55">
            <a:extLst>
              <a:ext uri="{FF2B5EF4-FFF2-40B4-BE49-F238E27FC236}">
                <a16:creationId xmlns:a16="http://schemas.microsoft.com/office/drawing/2014/main" id="{0342AB6D-0ADB-914B-8BB9-A1F9F1D9B4B6}"/>
              </a:ext>
            </a:extLst>
          </p:cNvPr>
          <p:cNvSpPr/>
          <p:nvPr/>
        </p:nvSpPr>
        <p:spPr>
          <a:xfrm>
            <a:off x="4770216" y="5606954"/>
            <a:ext cx="1017050" cy="384663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 algn="ctr">
              <a:lnSpc>
                <a:spcPts val="1103"/>
              </a:lnSpc>
            </a:pPr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ESTRESSE</a:t>
            </a:r>
          </a:p>
          <a:p>
            <a:pPr algn="ctr">
              <a:lnSpc>
                <a:spcPts val="1103"/>
              </a:lnSpc>
            </a:pPr>
            <a:r>
              <a:rPr lang="it-IT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28%</a:t>
            </a:r>
            <a:endParaRPr lang="it-IT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1AA9932F-E7C8-7441-858D-09E22822009A}"/>
              </a:ext>
            </a:extLst>
          </p:cNvPr>
          <p:cNvSpPr/>
          <p:nvPr/>
        </p:nvSpPr>
        <p:spPr>
          <a:xfrm>
            <a:off x="7807053" y="5606954"/>
            <a:ext cx="1017050" cy="384663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 algn="ctr">
              <a:lnSpc>
                <a:spcPts val="1103"/>
              </a:lnSpc>
            </a:pPr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ESTRESSE</a:t>
            </a:r>
          </a:p>
          <a:p>
            <a:pPr algn="ctr">
              <a:lnSpc>
                <a:spcPts val="1103"/>
              </a:lnSpc>
            </a:pPr>
            <a:r>
              <a:rPr lang="it-IT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46%</a:t>
            </a:r>
            <a:endParaRPr lang="it-IT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44A3ADDA-B226-AF44-A428-D927C77EADF3}"/>
              </a:ext>
            </a:extLst>
          </p:cNvPr>
          <p:cNvSpPr/>
          <p:nvPr/>
        </p:nvSpPr>
        <p:spPr>
          <a:xfrm>
            <a:off x="10874157" y="5606954"/>
            <a:ext cx="1017050" cy="384663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 algn="ctr">
              <a:lnSpc>
                <a:spcPts val="1103"/>
              </a:lnSpc>
            </a:pPr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ESTRESSE</a:t>
            </a:r>
          </a:p>
          <a:p>
            <a:pPr algn="ctr">
              <a:lnSpc>
                <a:spcPts val="1103"/>
              </a:lnSpc>
            </a:pPr>
            <a:r>
              <a:rPr lang="it-IT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62%</a:t>
            </a:r>
            <a:endParaRPr lang="it-IT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5669587" y="903403"/>
            <a:ext cx="7598414" cy="1845707"/>
          </a:xfrm>
          <a:prstGeom prst="roundRect">
            <a:avLst/>
          </a:prstGeom>
          <a:solidFill>
            <a:srgbClr val="70AC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831" tIns="50415" rIns="100831" bIns="50415" rtlCol="0" anchor="ctr"/>
          <a:lstStyle/>
          <a:p>
            <a:pPr algn="just"/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O MEGAFOL está envolvido na ativação de 127 GENES com uma atividade maior que 3x em comparação ao teste não tratado.</a:t>
            </a:r>
          </a:p>
          <a:p>
            <a:pPr algn="just"/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Entre esses diferentes genes expressos, nosso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microarray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mostrou que a principal ação do produto estava no gene envolvido na resposta ao estresse da planta.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ccia in giù 6"/>
          <p:cNvSpPr/>
          <p:nvPr/>
        </p:nvSpPr>
        <p:spPr>
          <a:xfrm>
            <a:off x="8974478" y="2575033"/>
            <a:ext cx="741380" cy="405304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831" tIns="50415" rIns="100831" bIns="50415" rtlCol="0" anchor="ctr"/>
          <a:lstStyle/>
          <a:p>
            <a:pPr algn="ctr"/>
            <a:endParaRPr lang="it-IT"/>
          </a:p>
        </p:txBody>
      </p:sp>
      <p:pic>
        <p:nvPicPr>
          <p:cNvPr id="1026" name="Picture 1" descr="image00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2571" y="1975945"/>
            <a:ext cx="2157017" cy="5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81765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104" y="1"/>
            <a:ext cx="10692275" cy="756498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6105" y="6976136"/>
            <a:ext cx="1456896" cy="420504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1681908" y="6964607"/>
            <a:ext cx="885062" cy="225000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>
              <a:lnSpc>
                <a:spcPct val="80000"/>
              </a:lnSpc>
            </a:pPr>
            <a:r>
              <a:rPr lang="it-IT" sz="1000" dirty="0">
                <a:solidFill>
                  <a:srgbClr val="375B49"/>
                </a:solidFill>
                <a:latin typeface="Arial" pitchFamily="34" charset="0"/>
                <a:cs typeface="Arial" pitchFamily="34" charset="0"/>
              </a:rPr>
              <a:t>30</a:t>
            </a:r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47285CB0-7360-F944-AF2F-E4DAB7629BAF}"/>
              </a:ext>
            </a:extLst>
          </p:cNvPr>
          <p:cNvSpPr/>
          <p:nvPr/>
        </p:nvSpPr>
        <p:spPr>
          <a:xfrm>
            <a:off x="2711340" y="1366865"/>
            <a:ext cx="2638823" cy="1076440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 algn="r">
              <a:lnSpc>
                <a:spcPts val="188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000" cap="all" dirty="0">
                <a:solidFill>
                  <a:srgbClr val="235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EFEITOS NA ASSOCIAÇÃO</a:t>
            </a:r>
          </a:p>
          <a:p>
            <a:pPr algn="r">
              <a:lnSpc>
                <a:spcPts val="188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000" cap="all" dirty="0" err="1">
                <a:solidFill>
                  <a:srgbClr val="235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Megafol</a:t>
            </a:r>
            <a:r>
              <a:rPr lang="it-IT" sz="2000" cap="all" dirty="0">
                <a:solidFill>
                  <a:srgbClr val="235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</a:t>
            </a:r>
          </a:p>
          <a:p>
            <a:pPr algn="r">
              <a:lnSpc>
                <a:spcPts val="188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000" cap="all" dirty="0">
                <a:solidFill>
                  <a:srgbClr val="235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GLIFOSATO</a:t>
            </a:r>
            <a:endParaRPr lang="en-US" sz="2000" cap="all" dirty="0">
              <a:solidFill>
                <a:srgbClr val="2357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ttangolo 64">
            <a:extLst>
              <a:ext uri="{FF2B5EF4-FFF2-40B4-BE49-F238E27FC236}">
                <a16:creationId xmlns:a16="http://schemas.microsoft.com/office/drawing/2014/main" id="{2C4E7D28-FA5C-0E4F-868F-B5CA465D5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3778" y="3087026"/>
            <a:ext cx="5198651" cy="348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831" tIns="50415" rIns="100831" bIns="50415">
            <a:spAutoFit/>
          </a:bodyPr>
          <a:lstStyle/>
          <a:p>
            <a:pPr eaLnBrk="0" hangingPunct="0"/>
            <a:r>
              <a:rPr lang="it-IT" sz="1600" dirty="0">
                <a:solidFill>
                  <a:srgbClr val="375B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 (Red-Green-Blue) </a:t>
            </a:r>
            <a:r>
              <a:rPr lang="it-IT" sz="1600" dirty="0">
                <a:solidFill>
                  <a:srgbClr val="375B4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it-IT" sz="1600" cap="all" dirty="0">
                <a:solidFill>
                  <a:srgbClr val="375B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 DIGITAL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489204F1-AF1E-124C-81FC-350D88125961}"/>
              </a:ext>
            </a:extLst>
          </p:cNvPr>
          <p:cNvSpPr/>
          <p:nvPr/>
        </p:nvSpPr>
        <p:spPr>
          <a:xfrm>
            <a:off x="1657354" y="179992"/>
            <a:ext cx="10015647" cy="563419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r>
              <a:rPr lang="en-US" sz="3000" cap="all" spc="-150" dirty="0" err="1">
                <a:ln w="19050">
                  <a:noFill/>
                </a:ln>
                <a:solidFill>
                  <a:srgbClr val="375B49"/>
                </a:solidFill>
                <a:latin typeface="Arial" pitchFamily="34" charset="0"/>
                <a:cs typeface="Arial" pitchFamily="34" charset="0"/>
              </a:rPr>
              <a:t>Outras</a:t>
            </a:r>
            <a:r>
              <a:rPr lang="en-US" sz="3000" cap="all" spc="-150" dirty="0">
                <a:ln w="19050">
                  <a:noFill/>
                </a:ln>
                <a:solidFill>
                  <a:srgbClr val="375B4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cap="all" spc="-150" dirty="0" err="1">
                <a:ln w="19050">
                  <a:noFill/>
                </a:ln>
                <a:solidFill>
                  <a:srgbClr val="375B49"/>
                </a:solidFill>
                <a:latin typeface="Arial" pitchFamily="34" charset="0"/>
                <a:cs typeface="Arial" pitchFamily="34" charset="0"/>
              </a:rPr>
              <a:t>funções</a:t>
            </a:r>
            <a:r>
              <a:rPr lang="en-US" sz="3000" cap="all" spc="-150" dirty="0">
                <a:ln w="19050">
                  <a:noFill/>
                </a:ln>
                <a:solidFill>
                  <a:srgbClr val="375B49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en-US" sz="3000" cap="all" spc="-150" dirty="0" err="1">
                <a:ln w="19050">
                  <a:noFill/>
                </a:ln>
                <a:solidFill>
                  <a:srgbClr val="375B49"/>
                </a:solidFill>
                <a:latin typeface="Arial" pitchFamily="34" charset="0"/>
                <a:cs typeface="Arial" pitchFamily="34" charset="0"/>
              </a:rPr>
              <a:t>megafol</a:t>
            </a:r>
            <a:r>
              <a:rPr lang="en-US" sz="3000" cap="all" spc="-150" dirty="0">
                <a:ln w="19050">
                  <a:noFill/>
                </a:ln>
                <a:solidFill>
                  <a:srgbClr val="375B49"/>
                </a:solidFill>
                <a:latin typeface="Arial" pitchFamily="34" charset="0"/>
                <a:cs typeface="Arial" pitchFamily="34" charset="0"/>
              </a:rPr>
              <a:t> | </a:t>
            </a:r>
            <a:r>
              <a:rPr lang="en-US" sz="2400" cap="all" spc="-150" dirty="0">
                <a:ln w="19050">
                  <a:noFill/>
                </a:ln>
                <a:solidFill>
                  <a:srgbClr val="375B49"/>
                </a:solidFill>
                <a:latin typeface="Arial" pitchFamily="34" charset="0"/>
                <a:cs typeface="Arial" pitchFamily="34" charset="0"/>
              </a:rPr>
              <a:t>CARREADORA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5CCB00B3-5F41-8440-B37E-74F1D2B88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4308" y="2582749"/>
            <a:ext cx="1071979" cy="22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F12436CF-E15A-214A-84F0-AA22A23C4139}"/>
              </a:ext>
            </a:extLst>
          </p:cNvPr>
          <p:cNvSpPr/>
          <p:nvPr/>
        </p:nvSpPr>
        <p:spPr>
          <a:xfrm>
            <a:off x="8244252" y="2555041"/>
            <a:ext cx="1501239" cy="313953"/>
          </a:xfrm>
          <a:prstGeom prst="rect">
            <a:avLst/>
          </a:prstGeom>
          <a:noFill/>
        </p:spPr>
        <p:txBody>
          <a:bodyPr wrap="square" lIns="100831" tIns="50415" rIns="100831" bIns="50415">
            <a:spAutoFit/>
          </a:bodyPr>
          <a:lstStyle/>
          <a:p>
            <a:pPr>
              <a:lnSpc>
                <a:spcPts val="162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375B49"/>
                </a:solidFill>
                <a:latin typeface="Arial"/>
                <a:cs typeface="Arial"/>
              </a:rPr>
              <a:t>GLIPHOSATE</a:t>
            </a:r>
            <a:endParaRPr lang="en-US" sz="1600" dirty="0">
              <a:solidFill>
                <a:srgbClr val="375B49"/>
              </a:solidFill>
              <a:latin typeface="Arial"/>
              <a:cs typeface="Arial"/>
            </a:endParaRPr>
          </a:p>
        </p:txBody>
      </p:sp>
      <p:graphicFrame>
        <p:nvGraphicFramePr>
          <p:cNvPr id="25" name="Chart 1">
            <a:extLst>
              <a:ext uri="{FF2B5EF4-FFF2-40B4-BE49-F238E27FC236}">
                <a16:creationId xmlns:a16="http://schemas.microsoft.com/office/drawing/2014/main" id="{9AB37B02-CDCC-E541-A8B2-CF6FD1F8DBB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807755" y="3607366"/>
          <a:ext cx="5656883" cy="2895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26" name="Picture 2">
            <a:extLst>
              <a:ext uri="{FF2B5EF4-FFF2-40B4-BE49-F238E27FC236}">
                <a16:creationId xmlns:a16="http://schemas.microsoft.com/office/drawing/2014/main" id="{018E58F5-9A18-FF41-8944-9063794E1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2741" y="5812527"/>
            <a:ext cx="874898" cy="182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ttangolo 26">
            <a:extLst>
              <a:ext uri="{FF2B5EF4-FFF2-40B4-BE49-F238E27FC236}">
                <a16:creationId xmlns:a16="http://schemas.microsoft.com/office/drawing/2014/main" id="{38F8A56B-948D-0F40-85D5-255CD3BC84B6}"/>
              </a:ext>
            </a:extLst>
          </p:cNvPr>
          <p:cNvSpPr/>
          <p:nvPr/>
        </p:nvSpPr>
        <p:spPr>
          <a:xfrm>
            <a:off x="3101864" y="6032311"/>
            <a:ext cx="1501239" cy="313953"/>
          </a:xfrm>
          <a:prstGeom prst="rect">
            <a:avLst/>
          </a:prstGeom>
          <a:noFill/>
        </p:spPr>
        <p:txBody>
          <a:bodyPr wrap="square" lIns="100831" tIns="50415" rIns="100831" bIns="50415">
            <a:spAutoFit/>
          </a:bodyPr>
          <a:lstStyle/>
          <a:p>
            <a:pPr>
              <a:lnSpc>
                <a:spcPts val="162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cap="all" dirty="0" err="1">
                <a:latin typeface="Arial"/>
                <a:cs typeface="Arial"/>
              </a:rPr>
              <a:t>Gliphosate</a:t>
            </a:r>
            <a:endParaRPr lang="en-US" sz="1200" cap="all" dirty="0">
              <a:latin typeface="Arial"/>
              <a:cs typeface="Arial"/>
            </a:endParaRPr>
          </a:p>
        </p:txBody>
      </p:sp>
      <p:grpSp>
        <p:nvGrpSpPr>
          <p:cNvPr id="28" name="Group 7">
            <a:extLst>
              <a:ext uri="{FF2B5EF4-FFF2-40B4-BE49-F238E27FC236}">
                <a16:creationId xmlns:a16="http://schemas.microsoft.com/office/drawing/2014/main" id="{17C35A0F-72EC-7F41-B664-B9FE064320E5}"/>
              </a:ext>
            </a:extLst>
          </p:cNvPr>
          <p:cNvGrpSpPr>
            <a:grpSpLocks/>
          </p:cNvGrpSpPr>
          <p:nvPr/>
        </p:nvGrpSpPr>
        <p:grpSpPr bwMode="auto">
          <a:xfrm>
            <a:off x="7561293" y="3770632"/>
            <a:ext cx="4331631" cy="2866379"/>
            <a:chOff x="-3456" y="-3600"/>
            <a:chExt cx="3763" cy="2490"/>
          </a:xfrm>
        </p:grpSpPr>
        <p:pic>
          <p:nvPicPr>
            <p:cNvPr id="29" name="Picture 4">
              <a:extLst>
                <a:ext uri="{FF2B5EF4-FFF2-40B4-BE49-F238E27FC236}">
                  <a16:creationId xmlns:a16="http://schemas.microsoft.com/office/drawing/2014/main" id="{2E2F3C5C-CA0A-B349-B58D-3C5693A4FC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56" y="-3600"/>
              <a:ext cx="1893" cy="2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5">
              <a:extLst>
                <a:ext uri="{FF2B5EF4-FFF2-40B4-BE49-F238E27FC236}">
                  <a16:creationId xmlns:a16="http://schemas.microsoft.com/office/drawing/2014/main" id="{C12251EC-6C09-C74F-BAE9-2A9932DEA7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4" y="-3600"/>
              <a:ext cx="1891" cy="2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1" name="Group 11">
            <a:extLst>
              <a:ext uri="{FF2B5EF4-FFF2-40B4-BE49-F238E27FC236}">
                <a16:creationId xmlns:a16="http://schemas.microsoft.com/office/drawing/2014/main" id="{A4E3F351-6DB4-834D-920C-53D429587304}"/>
              </a:ext>
            </a:extLst>
          </p:cNvPr>
          <p:cNvGrpSpPr>
            <a:grpSpLocks/>
          </p:cNvGrpSpPr>
          <p:nvPr/>
        </p:nvGrpSpPr>
        <p:grpSpPr bwMode="auto">
          <a:xfrm>
            <a:off x="7561293" y="3773249"/>
            <a:ext cx="4331631" cy="2873286"/>
            <a:chOff x="-5328" y="-5136"/>
            <a:chExt cx="3763" cy="2496"/>
          </a:xfrm>
        </p:grpSpPr>
        <p:pic>
          <p:nvPicPr>
            <p:cNvPr id="32" name="Picture 9">
              <a:extLst>
                <a:ext uri="{FF2B5EF4-FFF2-40B4-BE49-F238E27FC236}">
                  <a16:creationId xmlns:a16="http://schemas.microsoft.com/office/drawing/2014/main" id="{CCE8F245-71F1-0541-AD66-5AF37E81D6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56" y="-5136"/>
              <a:ext cx="1891" cy="2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0ED95A7F-7ABE-2945-84C4-A134801DDF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28" y="-5129"/>
              <a:ext cx="1891" cy="2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4" name="Group 15">
            <a:extLst>
              <a:ext uri="{FF2B5EF4-FFF2-40B4-BE49-F238E27FC236}">
                <a16:creationId xmlns:a16="http://schemas.microsoft.com/office/drawing/2014/main" id="{E3C4E30B-F1F8-7549-A669-DB3808B5C9AB}"/>
              </a:ext>
            </a:extLst>
          </p:cNvPr>
          <p:cNvGrpSpPr>
            <a:grpSpLocks/>
          </p:cNvGrpSpPr>
          <p:nvPr/>
        </p:nvGrpSpPr>
        <p:grpSpPr bwMode="auto">
          <a:xfrm>
            <a:off x="7561295" y="3770196"/>
            <a:ext cx="4331630" cy="2865227"/>
            <a:chOff x="-3600" y="-8640"/>
            <a:chExt cx="3763" cy="2489"/>
          </a:xfrm>
        </p:grpSpPr>
        <p:pic>
          <p:nvPicPr>
            <p:cNvPr id="35" name="Picture 12">
              <a:extLst>
                <a:ext uri="{FF2B5EF4-FFF2-40B4-BE49-F238E27FC236}">
                  <a16:creationId xmlns:a16="http://schemas.microsoft.com/office/drawing/2014/main" id="{8CFB2965-DCA4-0B4A-9C1B-6FDDA838C7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00" y="-8640"/>
              <a:ext cx="1891" cy="2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14">
              <a:extLst>
                <a:ext uri="{FF2B5EF4-FFF2-40B4-BE49-F238E27FC236}">
                  <a16:creationId xmlns:a16="http://schemas.microsoft.com/office/drawing/2014/main" id="{0E0DE26D-2D2F-3542-AA87-A6D041D50E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28" y="-8640"/>
              <a:ext cx="1891" cy="2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7" name="Group 19">
            <a:extLst>
              <a:ext uri="{FF2B5EF4-FFF2-40B4-BE49-F238E27FC236}">
                <a16:creationId xmlns:a16="http://schemas.microsoft.com/office/drawing/2014/main" id="{8AFE12A3-6887-D247-BCEC-213B3758A9FA}"/>
              </a:ext>
            </a:extLst>
          </p:cNvPr>
          <p:cNvGrpSpPr>
            <a:grpSpLocks/>
          </p:cNvGrpSpPr>
          <p:nvPr/>
        </p:nvGrpSpPr>
        <p:grpSpPr bwMode="auto">
          <a:xfrm>
            <a:off x="7561293" y="3781306"/>
            <a:ext cx="4331631" cy="2865228"/>
            <a:chOff x="-2640" y="-8201"/>
            <a:chExt cx="3763" cy="2489"/>
          </a:xfrm>
        </p:grpSpPr>
        <p:pic>
          <p:nvPicPr>
            <p:cNvPr id="38" name="Picture 16">
              <a:extLst>
                <a:ext uri="{FF2B5EF4-FFF2-40B4-BE49-F238E27FC236}">
                  <a16:creationId xmlns:a16="http://schemas.microsoft.com/office/drawing/2014/main" id="{5F1C173F-3C21-3D40-9ACD-B38B4E90FE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8" y="-8201"/>
              <a:ext cx="1891" cy="2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18">
              <a:extLst>
                <a:ext uri="{FF2B5EF4-FFF2-40B4-BE49-F238E27FC236}">
                  <a16:creationId xmlns:a16="http://schemas.microsoft.com/office/drawing/2014/main" id="{522258EB-E226-224D-9BA6-0287AA6DD2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40" y="-8201"/>
              <a:ext cx="1891" cy="2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0" name="Group 23">
            <a:extLst>
              <a:ext uri="{FF2B5EF4-FFF2-40B4-BE49-F238E27FC236}">
                <a16:creationId xmlns:a16="http://schemas.microsoft.com/office/drawing/2014/main" id="{94A916D6-3226-954D-8055-076B800A24D0}"/>
              </a:ext>
            </a:extLst>
          </p:cNvPr>
          <p:cNvGrpSpPr>
            <a:grpSpLocks/>
          </p:cNvGrpSpPr>
          <p:nvPr/>
        </p:nvGrpSpPr>
        <p:grpSpPr bwMode="auto">
          <a:xfrm>
            <a:off x="7561293" y="3773249"/>
            <a:ext cx="4331631" cy="2873286"/>
            <a:chOff x="-3456" y="-8256"/>
            <a:chExt cx="3763" cy="2496"/>
          </a:xfrm>
        </p:grpSpPr>
        <p:pic>
          <p:nvPicPr>
            <p:cNvPr id="41" name="Picture 20">
              <a:extLst>
                <a:ext uri="{FF2B5EF4-FFF2-40B4-BE49-F238E27FC236}">
                  <a16:creationId xmlns:a16="http://schemas.microsoft.com/office/drawing/2014/main" id="{A403C271-2FB9-3F47-BD1D-C9626F32C4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56" y="-8249"/>
              <a:ext cx="1891" cy="2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21">
              <a:extLst>
                <a:ext uri="{FF2B5EF4-FFF2-40B4-BE49-F238E27FC236}">
                  <a16:creationId xmlns:a16="http://schemas.microsoft.com/office/drawing/2014/main" id="{392FD98D-DABF-7649-82C0-BED298D340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4" y="-8256"/>
              <a:ext cx="1891" cy="2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3" name="Group 27">
            <a:extLst>
              <a:ext uri="{FF2B5EF4-FFF2-40B4-BE49-F238E27FC236}">
                <a16:creationId xmlns:a16="http://schemas.microsoft.com/office/drawing/2014/main" id="{02C8B1CF-C4C2-B545-85D6-8B64EFF99127}"/>
              </a:ext>
            </a:extLst>
          </p:cNvPr>
          <p:cNvGrpSpPr>
            <a:grpSpLocks/>
          </p:cNvGrpSpPr>
          <p:nvPr/>
        </p:nvGrpSpPr>
        <p:grpSpPr bwMode="auto">
          <a:xfrm>
            <a:off x="7561295" y="3770196"/>
            <a:ext cx="4331630" cy="2865227"/>
            <a:chOff x="-2304" y="-8784"/>
            <a:chExt cx="3763" cy="2489"/>
          </a:xfrm>
        </p:grpSpPr>
        <p:pic>
          <p:nvPicPr>
            <p:cNvPr id="44" name="Picture 25">
              <a:extLst>
                <a:ext uri="{FF2B5EF4-FFF2-40B4-BE49-F238E27FC236}">
                  <a16:creationId xmlns:a16="http://schemas.microsoft.com/office/drawing/2014/main" id="{553E3088-F772-C741-976C-846F26D089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2" y="-8784"/>
              <a:ext cx="1891" cy="2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26">
              <a:extLst>
                <a:ext uri="{FF2B5EF4-FFF2-40B4-BE49-F238E27FC236}">
                  <a16:creationId xmlns:a16="http://schemas.microsoft.com/office/drawing/2014/main" id="{021C3638-137E-D548-BA2F-01CAD64787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04" y="-8784"/>
              <a:ext cx="1891" cy="2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8" name="Group 31">
            <a:extLst>
              <a:ext uri="{FF2B5EF4-FFF2-40B4-BE49-F238E27FC236}">
                <a16:creationId xmlns:a16="http://schemas.microsoft.com/office/drawing/2014/main" id="{B4A6B54C-7EE7-7D4A-A3B9-4A0A855299CA}"/>
              </a:ext>
            </a:extLst>
          </p:cNvPr>
          <p:cNvGrpSpPr>
            <a:grpSpLocks/>
          </p:cNvGrpSpPr>
          <p:nvPr/>
        </p:nvGrpSpPr>
        <p:grpSpPr bwMode="auto">
          <a:xfrm>
            <a:off x="7561293" y="3781306"/>
            <a:ext cx="4331631" cy="2865228"/>
            <a:chOff x="-2880" y="-8201"/>
            <a:chExt cx="3763" cy="2489"/>
          </a:xfrm>
        </p:grpSpPr>
        <p:pic>
          <p:nvPicPr>
            <p:cNvPr id="49" name="Picture 28">
              <a:extLst>
                <a:ext uri="{FF2B5EF4-FFF2-40B4-BE49-F238E27FC236}">
                  <a16:creationId xmlns:a16="http://schemas.microsoft.com/office/drawing/2014/main" id="{A1960167-FED4-864F-94BF-444A212AA8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80" y="-8201"/>
              <a:ext cx="1891" cy="2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29">
              <a:extLst>
                <a:ext uri="{FF2B5EF4-FFF2-40B4-BE49-F238E27FC236}">
                  <a16:creationId xmlns:a16="http://schemas.microsoft.com/office/drawing/2014/main" id="{FE5BD30A-C8A6-1C40-B935-E54277B211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08" y="-8201"/>
              <a:ext cx="1891" cy="2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1" name="Group 35">
            <a:extLst>
              <a:ext uri="{FF2B5EF4-FFF2-40B4-BE49-F238E27FC236}">
                <a16:creationId xmlns:a16="http://schemas.microsoft.com/office/drawing/2014/main" id="{7D7FF503-F5A6-5D45-9406-B3B146CE2282}"/>
              </a:ext>
            </a:extLst>
          </p:cNvPr>
          <p:cNvGrpSpPr>
            <a:grpSpLocks/>
          </p:cNvGrpSpPr>
          <p:nvPr/>
        </p:nvGrpSpPr>
        <p:grpSpPr bwMode="auto">
          <a:xfrm>
            <a:off x="7561295" y="3770196"/>
            <a:ext cx="4331630" cy="2865227"/>
            <a:chOff x="-2736" y="-7440"/>
            <a:chExt cx="3763" cy="2489"/>
          </a:xfrm>
        </p:grpSpPr>
        <p:pic>
          <p:nvPicPr>
            <p:cNvPr id="52" name="Picture 33">
              <a:extLst>
                <a:ext uri="{FF2B5EF4-FFF2-40B4-BE49-F238E27FC236}">
                  <a16:creationId xmlns:a16="http://schemas.microsoft.com/office/drawing/2014/main" id="{CE78E4B4-5855-F34B-8B37-1444BD4399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64" y="-7440"/>
              <a:ext cx="1891" cy="2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Picture 34">
              <a:extLst>
                <a:ext uri="{FF2B5EF4-FFF2-40B4-BE49-F238E27FC236}">
                  <a16:creationId xmlns:a16="http://schemas.microsoft.com/office/drawing/2014/main" id="{D1CF1950-88A6-3044-B1B2-7415F0DD5C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36" y="-7440"/>
              <a:ext cx="1891" cy="2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4" name="Group 39">
            <a:extLst>
              <a:ext uri="{FF2B5EF4-FFF2-40B4-BE49-F238E27FC236}">
                <a16:creationId xmlns:a16="http://schemas.microsoft.com/office/drawing/2014/main" id="{7BC13473-2E7C-8C43-9A6D-08226528A1E2}"/>
              </a:ext>
            </a:extLst>
          </p:cNvPr>
          <p:cNvGrpSpPr>
            <a:grpSpLocks/>
          </p:cNvGrpSpPr>
          <p:nvPr/>
        </p:nvGrpSpPr>
        <p:grpSpPr bwMode="auto">
          <a:xfrm>
            <a:off x="7591454" y="3773249"/>
            <a:ext cx="4331631" cy="2873286"/>
            <a:chOff x="-3408" y="-4800"/>
            <a:chExt cx="3763" cy="2496"/>
          </a:xfrm>
        </p:grpSpPr>
        <p:pic>
          <p:nvPicPr>
            <p:cNvPr id="55" name="Picture 36">
              <a:extLst>
                <a:ext uri="{FF2B5EF4-FFF2-40B4-BE49-F238E27FC236}">
                  <a16:creationId xmlns:a16="http://schemas.microsoft.com/office/drawing/2014/main" id="{03307AC5-4F55-0148-A814-95D45C9E39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08" y="-4800"/>
              <a:ext cx="1891" cy="2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" name="Picture 37">
              <a:extLst>
                <a:ext uri="{FF2B5EF4-FFF2-40B4-BE49-F238E27FC236}">
                  <a16:creationId xmlns:a16="http://schemas.microsoft.com/office/drawing/2014/main" id="{CDAA5F11-1F68-7446-8CFD-D365B87D87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36" y="-4793"/>
              <a:ext cx="1891" cy="2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7" name="Group 43">
            <a:extLst>
              <a:ext uri="{FF2B5EF4-FFF2-40B4-BE49-F238E27FC236}">
                <a16:creationId xmlns:a16="http://schemas.microsoft.com/office/drawing/2014/main" id="{DEB1955B-21EA-0C40-8291-706AEFB1E142}"/>
              </a:ext>
            </a:extLst>
          </p:cNvPr>
          <p:cNvGrpSpPr>
            <a:grpSpLocks/>
          </p:cNvGrpSpPr>
          <p:nvPr/>
        </p:nvGrpSpPr>
        <p:grpSpPr bwMode="auto">
          <a:xfrm>
            <a:off x="7561293" y="3773249"/>
            <a:ext cx="4331631" cy="2873286"/>
            <a:chOff x="-3696" y="-4032"/>
            <a:chExt cx="3763" cy="2496"/>
          </a:xfrm>
        </p:grpSpPr>
        <p:pic>
          <p:nvPicPr>
            <p:cNvPr id="58" name="Picture 41">
              <a:extLst>
                <a:ext uri="{FF2B5EF4-FFF2-40B4-BE49-F238E27FC236}">
                  <a16:creationId xmlns:a16="http://schemas.microsoft.com/office/drawing/2014/main" id="{6A4BBA18-2422-4149-9040-D5B2DB145D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24" y="-4025"/>
              <a:ext cx="1891" cy="2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" name="Picture 42">
              <a:extLst>
                <a:ext uri="{FF2B5EF4-FFF2-40B4-BE49-F238E27FC236}">
                  <a16:creationId xmlns:a16="http://schemas.microsoft.com/office/drawing/2014/main" id="{8B36B573-2196-DB4B-BB0E-7CC7DB5A6A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96" y="-4032"/>
              <a:ext cx="1891" cy="2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Rettangolo 46">
            <a:extLst>
              <a:ext uri="{FF2B5EF4-FFF2-40B4-BE49-F238E27FC236}">
                <a16:creationId xmlns:a16="http://schemas.microsoft.com/office/drawing/2014/main" id="{E730AE05-E3AF-004C-85E6-C0C6A1BC4A75}"/>
              </a:ext>
            </a:extLst>
          </p:cNvPr>
          <p:cNvSpPr/>
          <p:nvPr/>
        </p:nvSpPr>
        <p:spPr>
          <a:xfrm>
            <a:off x="8075476" y="3993473"/>
            <a:ext cx="1588105" cy="313953"/>
          </a:xfrm>
          <a:prstGeom prst="rect">
            <a:avLst/>
          </a:prstGeom>
          <a:solidFill>
            <a:schemeClr val="bg1"/>
          </a:solidFill>
        </p:spPr>
        <p:txBody>
          <a:bodyPr wrap="square" lIns="100831" tIns="50415" rIns="100831" bIns="50415">
            <a:spAutoFit/>
          </a:bodyPr>
          <a:lstStyle/>
          <a:p>
            <a:pPr algn="ctr">
              <a:lnSpc>
                <a:spcPts val="162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375B49"/>
                </a:solidFill>
                <a:latin typeface="Arial"/>
                <a:cs typeface="Arial"/>
              </a:rPr>
              <a:t>GLIPHOSATE</a:t>
            </a:r>
            <a:endParaRPr lang="en-US" sz="1600" dirty="0">
              <a:solidFill>
                <a:srgbClr val="375B49"/>
              </a:solidFill>
              <a:latin typeface="Arial"/>
              <a:cs typeface="Arial"/>
            </a:endParaRPr>
          </a:p>
        </p:txBody>
      </p:sp>
      <p:pic>
        <p:nvPicPr>
          <p:cNvPr id="62" name="Picture 2">
            <a:extLst>
              <a:ext uri="{FF2B5EF4-FFF2-40B4-BE49-F238E27FC236}">
                <a16:creationId xmlns:a16="http://schemas.microsoft.com/office/drawing/2014/main" id="{93D4D5AD-F83F-CB40-9EED-EA074BC61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3809" y="3978958"/>
            <a:ext cx="1334352" cy="278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Rettangolo 59">
            <a:extLst>
              <a:ext uri="{FF2B5EF4-FFF2-40B4-BE49-F238E27FC236}">
                <a16:creationId xmlns:a16="http://schemas.microsoft.com/office/drawing/2014/main" id="{69D5EF9F-4A87-2744-A843-A28622367A3B}"/>
              </a:ext>
            </a:extLst>
          </p:cNvPr>
          <p:cNvSpPr/>
          <p:nvPr/>
        </p:nvSpPr>
        <p:spPr>
          <a:xfrm>
            <a:off x="9926931" y="3683080"/>
            <a:ext cx="1588105" cy="313953"/>
          </a:xfrm>
          <a:prstGeom prst="rect">
            <a:avLst/>
          </a:prstGeom>
          <a:solidFill>
            <a:schemeClr val="bg1"/>
          </a:solidFill>
        </p:spPr>
        <p:txBody>
          <a:bodyPr wrap="square" lIns="100831" tIns="50415" rIns="100831" bIns="50415">
            <a:spAutoFit/>
          </a:bodyPr>
          <a:lstStyle/>
          <a:p>
            <a:pPr algn="ctr">
              <a:lnSpc>
                <a:spcPts val="162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375B49"/>
                </a:solidFill>
                <a:latin typeface="Arial"/>
                <a:cs typeface="Arial"/>
              </a:rPr>
              <a:t>GLIPHOSATE + </a:t>
            </a:r>
            <a:endParaRPr lang="en-US" sz="1600" dirty="0">
              <a:solidFill>
                <a:srgbClr val="375B49"/>
              </a:solidFill>
              <a:latin typeface="Arial"/>
              <a:cs typeface="Arial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983C311-4208-4074-8B72-E954605DFF34}"/>
              </a:ext>
            </a:extLst>
          </p:cNvPr>
          <p:cNvSpPr txBox="1"/>
          <p:nvPr/>
        </p:nvSpPr>
        <p:spPr>
          <a:xfrm>
            <a:off x="1875379" y="3622902"/>
            <a:ext cx="4459430" cy="317258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r>
              <a:rPr lang="pt-BR" sz="1400" dirty="0"/>
              <a:t>Tendência da diferença (“Delta”) no tamanho da planta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114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2088" y="-2139"/>
            <a:ext cx="10692279" cy="7564989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657355" y="179992"/>
            <a:ext cx="10015646" cy="563419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r>
              <a:rPr lang="en-US" sz="3000" b="1" cap="all" spc="-150" dirty="0" err="1">
                <a:ln w="19050">
                  <a:noFill/>
                </a:ln>
                <a:solidFill>
                  <a:srgbClr val="375B49"/>
                </a:solidFill>
                <a:latin typeface="Arial" pitchFamily="34" charset="0"/>
                <a:cs typeface="Arial" pitchFamily="34" charset="0"/>
              </a:rPr>
              <a:t>Visão</a:t>
            </a:r>
            <a:r>
              <a:rPr lang="en-US" sz="3000" b="1" cap="all" spc="-150" dirty="0">
                <a:ln w="19050">
                  <a:noFill/>
                </a:ln>
                <a:solidFill>
                  <a:srgbClr val="375B4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cap="all" spc="-150" dirty="0" err="1">
                <a:ln w="19050">
                  <a:noFill/>
                </a:ln>
                <a:solidFill>
                  <a:srgbClr val="375B49"/>
                </a:solidFill>
                <a:latin typeface="Arial" pitchFamily="34" charset="0"/>
                <a:cs typeface="Arial" pitchFamily="34" charset="0"/>
              </a:rPr>
              <a:t>geral</a:t>
            </a:r>
            <a:r>
              <a:rPr lang="en-US" sz="3000" b="1" cap="all" spc="-150" dirty="0">
                <a:ln w="19050">
                  <a:noFill/>
                </a:ln>
                <a:solidFill>
                  <a:srgbClr val="375B49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en-US" sz="3000" b="1" cap="all" spc="-150" dirty="0" err="1">
                <a:ln w="19050">
                  <a:noFill/>
                </a:ln>
                <a:solidFill>
                  <a:srgbClr val="375B49"/>
                </a:solidFill>
                <a:latin typeface="Arial" pitchFamily="34" charset="0"/>
                <a:cs typeface="Arial" pitchFamily="34" charset="0"/>
              </a:rPr>
              <a:t>megafol</a:t>
            </a:r>
            <a:endParaRPr lang="en-US" sz="3000" b="1" cap="all" spc="-150" dirty="0">
              <a:ln w="19050">
                <a:noFill/>
              </a:ln>
              <a:solidFill>
                <a:srgbClr val="375B4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6105" y="6976136"/>
            <a:ext cx="1456896" cy="420504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1681908" y="6964607"/>
            <a:ext cx="885062" cy="225000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dirty="0">
                <a:solidFill>
                  <a:srgbClr val="375B49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822FA5BB-4E0E-1348-A3EF-879DEBF97E84}"/>
              </a:ext>
            </a:extLst>
          </p:cNvPr>
          <p:cNvSpPr/>
          <p:nvPr/>
        </p:nvSpPr>
        <p:spPr>
          <a:xfrm>
            <a:off x="6336529" y="4148368"/>
            <a:ext cx="5107656" cy="563480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r>
              <a:rPr lang="pt-BR" sz="1000" dirty="0">
                <a:solidFill>
                  <a:srgbClr val="608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Aminoácidos são substâncias biologicamente importantes que são os tijolos de construção das proteínas. As proteínas são fundamentais para as células animais e vegetais.</a:t>
            </a:r>
            <a:endParaRPr lang="it-IT" sz="1000" dirty="0">
              <a:solidFill>
                <a:srgbClr val="608D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8A85B1EE-81D2-CD49-88DA-388C4480B163}"/>
              </a:ext>
            </a:extLst>
          </p:cNvPr>
          <p:cNvSpPr/>
          <p:nvPr/>
        </p:nvSpPr>
        <p:spPr>
          <a:xfrm>
            <a:off x="6336529" y="4734651"/>
            <a:ext cx="5107656" cy="563480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r>
              <a:rPr lang="pt-BR" sz="1000" dirty="0" err="1">
                <a:solidFill>
                  <a:srgbClr val="608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Betainas</a:t>
            </a:r>
            <a:r>
              <a:rPr lang="pt-BR" sz="1000" dirty="0">
                <a:solidFill>
                  <a:srgbClr val="608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são compostos de amônio que podem ser considerados derivados de aminoácidos. Eles desempenham um papel crucial na resposta da planta aos agentes de estresse.</a:t>
            </a:r>
            <a:endParaRPr lang="it-IT" sz="1000" dirty="0">
              <a:solidFill>
                <a:srgbClr val="608D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B477B81E-8389-A04F-9515-D546BD65EA89}"/>
              </a:ext>
            </a:extLst>
          </p:cNvPr>
          <p:cNvSpPr/>
          <p:nvPr/>
        </p:nvSpPr>
        <p:spPr>
          <a:xfrm>
            <a:off x="6336529" y="5328564"/>
            <a:ext cx="5107656" cy="424969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r>
              <a:rPr lang="pt-BR" sz="1000" dirty="0">
                <a:solidFill>
                  <a:srgbClr val="608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vitaminas são compostos orgânicos que regulam o metabolismo dos tecidos e das células por ligação com enzimas.</a:t>
            </a:r>
            <a:endParaRPr lang="it-IT" sz="1000" dirty="0">
              <a:solidFill>
                <a:srgbClr val="608D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199F18C0-0DB5-AE4D-B716-5BC0BCD323D1}"/>
              </a:ext>
            </a:extLst>
          </p:cNvPr>
          <p:cNvSpPr/>
          <p:nvPr/>
        </p:nvSpPr>
        <p:spPr>
          <a:xfrm>
            <a:off x="6336529" y="5923334"/>
            <a:ext cx="5163801" cy="409591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>
              <a:lnSpc>
                <a:spcPts val="1160"/>
              </a:lnSpc>
            </a:pPr>
            <a:r>
              <a:rPr lang="pt-BR" sz="1000" dirty="0">
                <a:solidFill>
                  <a:srgbClr val="608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o termo "Fatores de Crescimento", consideramos um grupo de compostos que são ativos na estimulação e melhoria do metabolismo das plantas.</a:t>
            </a:r>
            <a:endParaRPr lang="it-IT" sz="1000" dirty="0">
              <a:solidFill>
                <a:srgbClr val="608D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528D4C39-1ED0-CF40-A38B-BEB8E9CB9431}"/>
              </a:ext>
            </a:extLst>
          </p:cNvPr>
          <p:cNvSpPr/>
          <p:nvPr/>
        </p:nvSpPr>
        <p:spPr>
          <a:xfrm>
            <a:off x="4759180" y="4229738"/>
            <a:ext cx="1182782" cy="263396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 algn="ctr"/>
            <a:r>
              <a:rPr 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AMINOÁCIDOS</a:t>
            </a:r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BE88DF0C-6D9D-A043-885B-916B962CA647}"/>
              </a:ext>
            </a:extLst>
          </p:cNvPr>
          <p:cNvSpPr/>
          <p:nvPr/>
        </p:nvSpPr>
        <p:spPr>
          <a:xfrm>
            <a:off x="4884777" y="4847360"/>
            <a:ext cx="1057185" cy="263396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 algn="ctr"/>
            <a:r>
              <a:rPr 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BETAINAS</a:t>
            </a: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A47C5DE6-4E1D-F74C-9A7B-1ECB5B624869}"/>
              </a:ext>
            </a:extLst>
          </p:cNvPr>
          <p:cNvSpPr/>
          <p:nvPr/>
        </p:nvSpPr>
        <p:spPr>
          <a:xfrm>
            <a:off x="4884777" y="5432897"/>
            <a:ext cx="1057185" cy="263396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 algn="ctr"/>
            <a:r>
              <a:rPr 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VITAMINAS</a:t>
            </a:r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30D85C4E-4C21-1B46-9FD8-F8E411584D62}"/>
              </a:ext>
            </a:extLst>
          </p:cNvPr>
          <p:cNvSpPr/>
          <p:nvPr/>
        </p:nvSpPr>
        <p:spPr>
          <a:xfrm>
            <a:off x="4884777" y="5923332"/>
            <a:ext cx="1057185" cy="424969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 algn="ctr"/>
            <a:r>
              <a:rPr 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BIO-MOLECULAS</a:t>
            </a:r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E76076AD-248B-C647-A3A1-F28FA400CD38}"/>
              </a:ext>
            </a:extLst>
          </p:cNvPr>
          <p:cNvSpPr/>
          <p:nvPr/>
        </p:nvSpPr>
        <p:spPr>
          <a:xfrm>
            <a:off x="4419574" y="1991866"/>
            <a:ext cx="1341228" cy="240314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ANTI-ESTRESSE</a:t>
            </a:r>
            <a:r>
              <a:rPr lang="it-IT" sz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B7749011-6D05-BC43-A56C-8A5D466B6B95}"/>
              </a:ext>
            </a:extLst>
          </p:cNvPr>
          <p:cNvSpPr/>
          <p:nvPr/>
        </p:nvSpPr>
        <p:spPr>
          <a:xfrm>
            <a:off x="4435430" y="2427386"/>
            <a:ext cx="1506533" cy="349575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>
              <a:lnSpc>
                <a:spcPts val="1000"/>
              </a:lnSpc>
            </a:pPr>
            <a:r>
              <a:rPr lang="it-IT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CRESCIMENTO  DA PLANTA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67698EAA-C73F-764A-AF12-641641E34A9C}"/>
              </a:ext>
            </a:extLst>
          </p:cNvPr>
          <p:cNvSpPr/>
          <p:nvPr/>
        </p:nvSpPr>
        <p:spPr>
          <a:xfrm>
            <a:off x="4440839" y="2938349"/>
            <a:ext cx="1145411" cy="240273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CARREADOR</a:t>
            </a:r>
            <a:endParaRPr lang="it-IT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5F82E01B-BAF2-3443-BDD4-195E6BA8F07A}"/>
              </a:ext>
            </a:extLst>
          </p:cNvPr>
          <p:cNvSpPr/>
          <p:nvPr/>
        </p:nvSpPr>
        <p:spPr>
          <a:xfrm>
            <a:off x="5564984" y="1342160"/>
            <a:ext cx="915555" cy="483658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 algn="ctr">
              <a:lnSpc>
                <a:spcPts val="1000"/>
              </a:lnSpc>
            </a:pPr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AMINO</a:t>
            </a:r>
          </a:p>
          <a:p>
            <a:pPr algn="ctr">
              <a:lnSpc>
                <a:spcPts val="1000"/>
              </a:lnSpc>
            </a:pPr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ACIDOS &amp; </a:t>
            </a:r>
          </a:p>
          <a:p>
            <a:pPr algn="ctr">
              <a:lnSpc>
                <a:spcPts val="1000"/>
              </a:lnSpc>
            </a:pPr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PROTEINAS</a:t>
            </a:r>
            <a:endParaRPr lang="it-IT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257C5876-910B-B747-9A8E-66C5073BF975}"/>
              </a:ext>
            </a:extLst>
          </p:cNvPr>
          <p:cNvSpPr/>
          <p:nvPr/>
        </p:nvSpPr>
        <p:spPr>
          <a:xfrm>
            <a:off x="6373525" y="1452047"/>
            <a:ext cx="808540" cy="240273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 algn="ctr"/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BETAINAS</a:t>
            </a:r>
            <a:endParaRPr lang="it-IT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ttangolo 47">
            <a:extLst>
              <a:ext uri="{FF2B5EF4-FFF2-40B4-BE49-F238E27FC236}">
                <a16:creationId xmlns:a16="http://schemas.microsoft.com/office/drawing/2014/main" id="{CC5475AD-64A7-8A46-A9BF-2817759F7268}"/>
              </a:ext>
            </a:extLst>
          </p:cNvPr>
          <p:cNvSpPr/>
          <p:nvPr/>
        </p:nvSpPr>
        <p:spPr>
          <a:xfrm>
            <a:off x="7111880" y="1473033"/>
            <a:ext cx="981811" cy="240314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 algn="ctr"/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VITAMINAS</a:t>
            </a:r>
            <a:endParaRPr lang="it-IT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ttangolo 48">
            <a:extLst>
              <a:ext uri="{FF2B5EF4-FFF2-40B4-BE49-F238E27FC236}">
                <a16:creationId xmlns:a16="http://schemas.microsoft.com/office/drawing/2014/main" id="{299D09B8-3BEC-B147-ADED-120141C17923}"/>
              </a:ext>
            </a:extLst>
          </p:cNvPr>
          <p:cNvSpPr/>
          <p:nvPr/>
        </p:nvSpPr>
        <p:spPr>
          <a:xfrm>
            <a:off x="7853061" y="1415001"/>
            <a:ext cx="995679" cy="356379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 algn="ctr">
              <a:lnSpc>
                <a:spcPts val="1000"/>
              </a:lnSpc>
            </a:pPr>
            <a:r>
              <a:rPr lang="it-IT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BIO-MOLECULAS</a:t>
            </a:r>
            <a:endParaRPr lang="it-IT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0CC59C88-14B9-814B-A8D7-B6AA7FEC55A3}"/>
              </a:ext>
            </a:extLst>
          </p:cNvPr>
          <p:cNvSpPr/>
          <p:nvPr/>
        </p:nvSpPr>
        <p:spPr>
          <a:xfrm>
            <a:off x="9133303" y="1310076"/>
            <a:ext cx="2165601" cy="424969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 algn="ctr"/>
            <a:r>
              <a:rPr lang="it-IT" sz="1000" dirty="0">
                <a:solidFill>
                  <a:srgbClr val="608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AMBIENTE SOB CONDIÇÃO DE ESTRESSE</a:t>
            </a:r>
          </a:p>
        </p:txBody>
      </p:sp>
      <p:sp>
        <p:nvSpPr>
          <p:cNvPr id="52" name="Rettangolo 51">
            <a:extLst>
              <a:ext uri="{FF2B5EF4-FFF2-40B4-BE49-F238E27FC236}">
                <a16:creationId xmlns:a16="http://schemas.microsoft.com/office/drawing/2014/main" id="{A97A7B00-DD8B-5948-A8EE-7AA53E37D47A}"/>
              </a:ext>
            </a:extLst>
          </p:cNvPr>
          <p:cNvSpPr/>
          <p:nvPr/>
        </p:nvSpPr>
        <p:spPr>
          <a:xfrm>
            <a:off x="9453356" y="1899590"/>
            <a:ext cx="1845548" cy="240314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 algn="ctr"/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PRESERVA O RENDIMENTO</a:t>
            </a:r>
            <a:endParaRPr lang="it-IT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ttangolo 52">
            <a:extLst>
              <a:ext uri="{FF2B5EF4-FFF2-40B4-BE49-F238E27FC236}">
                <a16:creationId xmlns:a16="http://schemas.microsoft.com/office/drawing/2014/main" id="{1DA5558B-50ED-5B43-988F-F4F551247B76}"/>
              </a:ext>
            </a:extLst>
          </p:cNvPr>
          <p:cNvSpPr/>
          <p:nvPr/>
        </p:nvSpPr>
        <p:spPr>
          <a:xfrm>
            <a:off x="8934801" y="2864597"/>
            <a:ext cx="2565529" cy="483658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 algn="ctr">
              <a:lnSpc>
                <a:spcPts val="1000"/>
              </a:lnSpc>
            </a:pPr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MELHORA A ATIVIDADE E PRODUTIVIDADE DA PLANTA;</a:t>
            </a:r>
            <a:r>
              <a:rPr lang="it-IT" sz="9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1000"/>
              </a:lnSpc>
            </a:pPr>
            <a:r>
              <a:rPr lang="it-IT" sz="1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CARREADORA</a:t>
            </a:r>
            <a:endParaRPr lang="it-IT" sz="9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ttangolo 53">
            <a:extLst>
              <a:ext uri="{FF2B5EF4-FFF2-40B4-BE49-F238E27FC236}">
                <a16:creationId xmlns:a16="http://schemas.microsoft.com/office/drawing/2014/main" id="{DCF5AB1C-8A7E-C84F-BFA6-AC5BC9AA8C7A}"/>
              </a:ext>
            </a:extLst>
          </p:cNvPr>
          <p:cNvSpPr/>
          <p:nvPr/>
        </p:nvSpPr>
        <p:spPr>
          <a:xfrm>
            <a:off x="9133303" y="2408961"/>
            <a:ext cx="2165601" cy="424969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 algn="ctr"/>
            <a:r>
              <a:rPr lang="it-IT" sz="1000" dirty="0">
                <a:solidFill>
                  <a:srgbClr val="608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CONDIÇÕES NORMAIS DE CRESCIMENTO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690082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250"/>
          <p:cNvGraphicFramePr>
            <a:graphicFrameLocks noGrp="1"/>
          </p:cNvGraphicFramePr>
          <p:nvPr>
            <p:extLst/>
          </p:nvPr>
        </p:nvGraphicFramePr>
        <p:xfrm>
          <a:off x="621159" y="604450"/>
          <a:ext cx="9276462" cy="2184825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3905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709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69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Arial Narrow"/>
                        </a:rPr>
                        <a:t>País</a:t>
                      </a:r>
                    </a:p>
                  </a:txBody>
                  <a:tcPr marL="100834" marR="100834" marT="50419" marB="50419" horzOverflow="overflow">
                    <a:solidFill>
                      <a:srgbClr val="2442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Narrow"/>
                        </a:rPr>
                        <a:t>Brasil</a:t>
                      </a:r>
                    </a:p>
                  </a:txBody>
                  <a:tcPr marL="100834" marR="100834" marT="50419" marB="50419" horzOverflow="overflow">
                    <a:solidFill>
                      <a:srgbClr val="2442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96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40"/>
                          </a:solidFill>
                          <a:effectLst/>
                          <a:latin typeface="+mn-lt"/>
                          <a:cs typeface="Arial Narrow"/>
                        </a:rPr>
                        <a:t>CULTURA DA SOJA: ATENUADORES DE ESTRESSE ASSOCIADOS A DEFENSIVOS</a:t>
                      </a: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244240"/>
                        </a:solidFill>
                        <a:effectLst/>
                        <a:latin typeface="+mn-lt"/>
                        <a:cs typeface="Arial Narrow"/>
                      </a:endParaRPr>
                    </a:p>
                  </a:txBody>
                  <a:tcPr marL="100834" marR="100834" marT="50419" marB="50419"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244240"/>
                        </a:solidFill>
                        <a:effectLst/>
                        <a:latin typeface="+mn-lt"/>
                        <a:ea typeface="Arial Unicode MS" pitchFamily="34" charset="-128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69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40"/>
                          </a:solidFill>
                          <a:effectLst/>
                          <a:latin typeface="+mn-lt"/>
                          <a:cs typeface="Arial Narrow"/>
                        </a:rPr>
                        <a:t>Cultura</a:t>
                      </a:r>
                    </a:p>
                  </a:txBody>
                  <a:tcPr marL="100834" marR="100834" marT="50419" marB="50419"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244240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Narrow"/>
                        </a:rPr>
                        <a:t>Soja AS 3797 IPRO</a:t>
                      </a: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244240"/>
                        </a:solidFill>
                        <a:effectLst/>
                        <a:latin typeface="+mn-lt"/>
                        <a:ea typeface="Arial Unicode MS" pitchFamily="34" charset="-128"/>
                        <a:cs typeface="Arial Narrow"/>
                      </a:endParaRPr>
                    </a:p>
                  </a:txBody>
                  <a:tcPr marL="100834" marR="100834" marT="50419" marB="50419"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9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40"/>
                          </a:solidFill>
                          <a:effectLst/>
                          <a:latin typeface="+mn-lt"/>
                          <a:cs typeface="Arial Narrow"/>
                        </a:rPr>
                        <a:t>Ambiente de cultivo</a:t>
                      </a:r>
                    </a:p>
                  </a:txBody>
                  <a:tcPr marL="100834" marR="100834" marT="50419" marB="50419" anchor="ctr"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40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Narrow"/>
                        </a:rPr>
                        <a:t>Campo aberto</a:t>
                      </a:r>
                    </a:p>
                  </a:txBody>
                  <a:tcPr marL="100834" marR="100834" marT="50419" marB="50419" anchor="ctr"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9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40"/>
                          </a:solidFill>
                          <a:effectLst/>
                          <a:latin typeface="+mn-lt"/>
                          <a:cs typeface="Arial Narrow"/>
                        </a:rPr>
                        <a:t>Local</a:t>
                      </a:r>
                    </a:p>
                  </a:txBody>
                  <a:tcPr marL="100834" marR="100834" marT="50419" marB="50419" anchor="ctr"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40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Narrow"/>
                        </a:rPr>
                        <a:t>Patos de Minas / MG</a:t>
                      </a:r>
                    </a:p>
                  </a:txBody>
                  <a:tcPr marL="100834" marR="100834" marT="50419" marB="50419" anchor="ctr"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 Box 76"/>
          <p:cNvSpPr txBox="1">
            <a:spLocks noChangeArrowheads="1"/>
          </p:cNvSpPr>
          <p:nvPr/>
        </p:nvSpPr>
        <p:spPr bwMode="auto">
          <a:xfrm>
            <a:off x="621159" y="189324"/>
            <a:ext cx="6393158" cy="4412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00831" tIns="50415" rIns="100831" bIns="5041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200" b="1" dirty="0">
                <a:solidFill>
                  <a:srgbClr val="244240"/>
                </a:solidFill>
                <a:latin typeface="Arial Narrow"/>
                <a:cs typeface="Arial Narrow"/>
              </a:rPr>
              <a:t>Tab.1 Informações gerais</a:t>
            </a:r>
          </a:p>
        </p:txBody>
      </p:sp>
      <p:sp>
        <p:nvSpPr>
          <p:cNvPr id="5" name="Text Box 77"/>
          <p:cNvSpPr txBox="1">
            <a:spLocks noChangeArrowheads="1"/>
          </p:cNvSpPr>
          <p:nvPr/>
        </p:nvSpPr>
        <p:spPr bwMode="auto">
          <a:xfrm>
            <a:off x="765966" y="3463790"/>
            <a:ext cx="5216761" cy="4412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00831" tIns="50415" rIns="100831" bIns="5041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200" b="1" dirty="0">
                <a:solidFill>
                  <a:srgbClr val="244240"/>
                </a:solidFill>
                <a:latin typeface="Arial Narrow"/>
                <a:cs typeface="Arial Narrow"/>
              </a:rPr>
              <a:t>Tab.2 Época e fase fenológica do tratamento</a:t>
            </a:r>
          </a:p>
        </p:txBody>
      </p:sp>
      <p:graphicFrame>
        <p:nvGraphicFramePr>
          <p:cNvPr id="6" name="Group 20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8709200"/>
              </p:ext>
            </p:extLst>
          </p:nvPr>
        </p:nvGraphicFramePr>
        <p:xfrm>
          <a:off x="765966" y="3997306"/>
          <a:ext cx="11117675" cy="1647021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1062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6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1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61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861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730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Arial Narrow"/>
                        </a:rPr>
                        <a:t>N°</a:t>
                      </a:r>
                      <a:endParaRPr kumimoji="0" lang="it-IT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cs typeface="Arial Narrow"/>
                      </a:endParaRPr>
                    </a:p>
                  </a:txBody>
                  <a:tcPr marL="100834" marR="100834" marT="50419" marB="50419" anchor="ctr" horzOverflow="overflow">
                    <a:solidFill>
                      <a:srgbClr val="2442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Arial Narrow"/>
                        </a:rPr>
                        <a:t>Tratamentos</a:t>
                      </a:r>
                    </a:p>
                  </a:txBody>
                  <a:tcPr marL="100834" marR="100834" marT="50419" marB="50419" anchor="ctr" horzOverflow="overflow">
                    <a:solidFill>
                      <a:srgbClr val="2442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Arial Narrow"/>
                        </a:rPr>
                        <a:t>Dosagem (L/ha)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cs typeface="Arial Narrow"/>
                      </a:endParaRPr>
                    </a:p>
                  </a:txBody>
                  <a:tcPr marL="100834" marR="100834" marT="50419" marB="50419" anchor="ctr" horzOverflow="overflow">
                    <a:solidFill>
                      <a:srgbClr val="2442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Arial Narrow"/>
                        </a:rPr>
                        <a:t>Número de aplicações</a:t>
                      </a:r>
                    </a:p>
                  </a:txBody>
                  <a:tcPr marL="100834" marR="100834" marT="50419" marB="50419" anchor="ctr" horzOverflow="overflow">
                    <a:solidFill>
                      <a:srgbClr val="2442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Arial Narrow"/>
                        </a:rPr>
                        <a:t>Fase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Arial Narrow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Arial Narrow"/>
                        </a:rPr>
                        <a:t>fenológica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cs typeface="Arial Narrow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cs typeface="Arial Narrow"/>
                      </a:endParaRPr>
                    </a:p>
                  </a:txBody>
                  <a:tcPr marL="100834" marR="100834" marT="50419" marB="50419" anchor="ctr" horzOverflow="overflow">
                    <a:solidFill>
                      <a:srgbClr val="2442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9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40"/>
                          </a:solidFill>
                          <a:effectLst/>
                          <a:latin typeface="+mn-lt"/>
                          <a:cs typeface="Arial Narrow"/>
                        </a:rPr>
                        <a:t>1</a:t>
                      </a:r>
                    </a:p>
                  </a:txBody>
                  <a:tcPr marL="100834" marR="100834" marT="50419" marB="50419" anchor="ctr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40"/>
                          </a:solidFill>
                          <a:effectLst/>
                          <a:latin typeface="+mn-lt"/>
                          <a:cs typeface="Arial Narrow"/>
                        </a:rPr>
                        <a:t>Megafol</a:t>
                      </a:r>
                    </a:p>
                  </a:txBody>
                  <a:tcPr marL="100834" marR="100834" marT="50419" marB="50419" anchor="ctr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244240"/>
                          </a:solidFill>
                          <a:effectLst/>
                          <a:latin typeface="+mn-lt"/>
                          <a:ea typeface="+mn-ea"/>
                          <a:cs typeface="Arial Narrow"/>
                        </a:rPr>
                        <a:t>0,5</a:t>
                      </a:r>
                    </a:p>
                  </a:txBody>
                  <a:tcPr marL="10504" marR="10504" marT="10504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244240"/>
                          </a:solidFill>
                          <a:effectLst/>
                          <a:latin typeface="+mn-lt"/>
                          <a:ea typeface="+mn-ea"/>
                          <a:cs typeface="Arial Narrow"/>
                        </a:rPr>
                        <a:t>2</a:t>
                      </a:r>
                    </a:p>
                  </a:txBody>
                  <a:tcPr marL="10504" marR="10504" marT="10504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244240"/>
                          </a:solidFill>
                          <a:effectLst/>
                          <a:latin typeface="+mn-lt"/>
                          <a:ea typeface="+mn-ea"/>
                          <a:cs typeface="Arial Narrow"/>
                        </a:rPr>
                        <a:t>V3/V4 + R5</a:t>
                      </a:r>
                    </a:p>
                  </a:txBody>
                  <a:tcPr marL="10504" marR="10504" marT="10504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9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40"/>
                          </a:solidFill>
                          <a:effectLst/>
                          <a:latin typeface="+mn-lt"/>
                          <a:cs typeface="Arial Narrow"/>
                        </a:rPr>
                        <a:t>2</a:t>
                      </a:r>
                    </a:p>
                  </a:txBody>
                  <a:tcPr marL="100834" marR="100834" marT="50419" marB="50419" anchor="ctr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40"/>
                          </a:solidFill>
                          <a:effectLst/>
                          <a:latin typeface="+mn-lt"/>
                          <a:cs typeface="Arial Narrow"/>
                        </a:rPr>
                        <a:t>Controle</a:t>
                      </a:r>
                    </a:p>
                  </a:txBody>
                  <a:tcPr marL="100834" marR="100834" marT="50419" marB="50419" anchor="ctr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244240"/>
                          </a:solidFill>
                          <a:effectLst/>
                          <a:latin typeface="+mn-lt"/>
                          <a:ea typeface="+mn-ea"/>
                          <a:cs typeface="Arial Narrow"/>
                        </a:rPr>
                        <a:t>CONTROL</a:t>
                      </a:r>
                    </a:p>
                  </a:txBody>
                  <a:tcPr marL="10504" marR="10504" marT="10504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244240"/>
                        </a:solidFill>
                        <a:effectLst/>
                        <a:latin typeface="+mn-lt"/>
                        <a:ea typeface="+mn-ea"/>
                        <a:cs typeface="Arial Narrow"/>
                      </a:endParaRPr>
                    </a:p>
                  </a:txBody>
                  <a:tcPr marL="10504" marR="10504" marT="10504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244240"/>
                        </a:solidFill>
                        <a:effectLst/>
                        <a:latin typeface="+mn-lt"/>
                        <a:ea typeface="+mn-ea"/>
                        <a:cs typeface="Arial Narrow"/>
                      </a:endParaRPr>
                    </a:p>
                  </a:txBody>
                  <a:tcPr marL="10504" marR="10504" marT="10504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3148" y="286224"/>
            <a:ext cx="2268766" cy="153357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603" y="2249740"/>
            <a:ext cx="2931857" cy="850764"/>
          </a:xfrm>
          <a:prstGeom prst="rect">
            <a:avLst/>
          </a:prstGeom>
        </p:spPr>
      </p:pic>
      <p:pic>
        <p:nvPicPr>
          <p:cNvPr id="9" name="Immagin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3001" y="6798421"/>
            <a:ext cx="1456896" cy="42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743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2" descr="https://cdn.rcsb.org/pdb101/motm/images/94_superoxide_dismutase_heavy_metal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000" r="50000"/>
          <a:stretch/>
        </p:blipFill>
        <p:spPr bwMode="auto">
          <a:xfrm>
            <a:off x="7039896" y="22600"/>
            <a:ext cx="1523725" cy="129715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CaixaDeTexto 3"/>
          <p:cNvSpPr txBox="1"/>
          <p:nvPr/>
        </p:nvSpPr>
        <p:spPr>
          <a:xfrm>
            <a:off x="-265433" y="-30198"/>
            <a:ext cx="4593551" cy="658472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03465" tIns="51732" rIns="103465" bIns="5173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Estresse</a:t>
            </a:r>
            <a:endParaRPr lang="pt-BR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o 63"/>
          <p:cNvGrpSpPr>
            <a:grpSpLocks/>
          </p:cNvGrpSpPr>
          <p:nvPr/>
        </p:nvGrpSpPr>
        <p:grpSpPr bwMode="auto">
          <a:xfrm>
            <a:off x="3248505" y="4360894"/>
            <a:ext cx="1008659" cy="339628"/>
            <a:chOff x="3200400" y="1143000"/>
            <a:chExt cx="685800" cy="307579"/>
          </a:xfrm>
        </p:grpSpPr>
        <p:sp>
          <p:nvSpPr>
            <p:cNvPr id="50" name="Elipse 49"/>
            <p:cNvSpPr/>
            <p:nvPr/>
          </p:nvSpPr>
          <p:spPr>
            <a:xfrm>
              <a:off x="3276600" y="1143000"/>
              <a:ext cx="457200" cy="3048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79" name="CaixaDeTexto 18"/>
            <p:cNvSpPr txBox="1">
              <a:spLocks noChangeArrowheads="1"/>
            </p:cNvSpPr>
            <p:nvPr/>
          </p:nvSpPr>
          <p:spPr bwMode="auto">
            <a:xfrm>
              <a:off x="3200400" y="1143000"/>
              <a:ext cx="685800" cy="307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pt-BR" sz="1600" b="1"/>
                <a:t>H</a:t>
              </a:r>
              <a:r>
                <a:rPr lang="en-US" altLang="pt-BR" sz="1600" b="1" baseline="-25000"/>
                <a:t>2</a:t>
              </a:r>
              <a:r>
                <a:rPr lang="en-US" altLang="pt-BR" sz="1600" b="1"/>
                <a:t>O</a:t>
              </a:r>
              <a:r>
                <a:rPr lang="en-US" altLang="pt-BR" sz="1600" b="1" baseline="-25000"/>
                <a:t>2</a:t>
              </a:r>
              <a:endParaRPr lang="pt-BR" altLang="pt-BR" sz="1600" b="1" baseline="-25000"/>
            </a:p>
          </p:txBody>
        </p:sp>
      </p:grpSp>
      <p:grpSp>
        <p:nvGrpSpPr>
          <p:cNvPr id="3" name="Grupo 56"/>
          <p:cNvGrpSpPr>
            <a:grpSpLocks/>
          </p:cNvGrpSpPr>
          <p:nvPr/>
        </p:nvGrpSpPr>
        <p:grpSpPr bwMode="auto">
          <a:xfrm>
            <a:off x="4145901" y="4360894"/>
            <a:ext cx="671224" cy="339628"/>
            <a:chOff x="4114800" y="685800"/>
            <a:chExt cx="457200" cy="307579"/>
          </a:xfrm>
        </p:grpSpPr>
        <p:sp>
          <p:nvSpPr>
            <p:cNvPr id="52" name="Elipse 51"/>
            <p:cNvSpPr/>
            <p:nvPr/>
          </p:nvSpPr>
          <p:spPr>
            <a:xfrm>
              <a:off x="4114800" y="685800"/>
              <a:ext cx="381000" cy="304800"/>
            </a:xfrm>
            <a:prstGeom prst="ellipse">
              <a:avLst/>
            </a:prstGeom>
            <a:solidFill>
              <a:srgbClr val="CC99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85" name="CaixaDeTexto 19"/>
            <p:cNvSpPr txBox="1">
              <a:spLocks noChangeArrowheads="1"/>
            </p:cNvSpPr>
            <p:nvPr/>
          </p:nvSpPr>
          <p:spPr bwMode="auto">
            <a:xfrm>
              <a:off x="4114800" y="685800"/>
              <a:ext cx="457200" cy="30757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pt-BR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O</a:t>
              </a:r>
              <a:r>
                <a:rPr lang="en-US" altLang="pt-BR" sz="1600" baseline="-25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2</a:t>
              </a:r>
              <a:r>
                <a:rPr lang="en-US" altLang="pt-BR" sz="1600" baseline="30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-</a:t>
              </a:r>
              <a:endParaRPr lang="pt-BR" altLang="pt-BR" sz="1600" baseline="30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5" name="Grupo 62"/>
          <p:cNvGrpSpPr>
            <a:grpSpLocks/>
          </p:cNvGrpSpPr>
          <p:nvPr/>
        </p:nvGrpSpPr>
        <p:grpSpPr bwMode="auto">
          <a:xfrm>
            <a:off x="4032815" y="3940736"/>
            <a:ext cx="784310" cy="339628"/>
            <a:chOff x="3733800" y="1524000"/>
            <a:chExt cx="533400" cy="307579"/>
          </a:xfrm>
        </p:grpSpPr>
        <p:sp>
          <p:nvSpPr>
            <p:cNvPr id="53" name="Elipse 52"/>
            <p:cNvSpPr/>
            <p:nvPr/>
          </p:nvSpPr>
          <p:spPr>
            <a:xfrm>
              <a:off x="3733800" y="1524000"/>
              <a:ext cx="457200" cy="3048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71" name="CaixaDeTexto 21"/>
            <p:cNvSpPr txBox="1">
              <a:spLocks noChangeArrowheads="1"/>
            </p:cNvSpPr>
            <p:nvPr/>
          </p:nvSpPr>
          <p:spPr bwMode="auto">
            <a:xfrm>
              <a:off x="3733800" y="1524000"/>
              <a:ext cx="533400" cy="307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pt-BR" sz="1600" b="1"/>
                <a:t>OH</a:t>
              </a:r>
              <a:r>
                <a:rPr lang="en-US" altLang="pt-BR" sz="1600" b="1" baseline="30000"/>
                <a:t>-</a:t>
              </a:r>
              <a:endParaRPr lang="pt-BR" altLang="pt-BR" sz="1600" b="1"/>
            </a:p>
          </p:txBody>
        </p:sp>
      </p:grpSp>
      <p:sp>
        <p:nvSpPr>
          <p:cNvPr id="66" name="Elipse 65"/>
          <p:cNvSpPr/>
          <p:nvPr/>
        </p:nvSpPr>
        <p:spPr>
          <a:xfrm>
            <a:off x="8342873" y="2135851"/>
            <a:ext cx="1048788" cy="493145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103465" tIns="51732" rIns="103465" bIns="5173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endParaRPr lang="pt-BR" sz="1600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upo 76"/>
          <p:cNvGrpSpPr>
            <a:grpSpLocks/>
          </p:cNvGrpSpPr>
          <p:nvPr/>
        </p:nvGrpSpPr>
        <p:grpSpPr bwMode="auto">
          <a:xfrm>
            <a:off x="3361591" y="3940736"/>
            <a:ext cx="671224" cy="339628"/>
            <a:chOff x="4038600" y="1295400"/>
            <a:chExt cx="457200" cy="307579"/>
          </a:xfrm>
        </p:grpSpPr>
        <p:sp>
          <p:nvSpPr>
            <p:cNvPr id="78" name="Elipse 77"/>
            <p:cNvSpPr/>
            <p:nvPr/>
          </p:nvSpPr>
          <p:spPr>
            <a:xfrm>
              <a:off x="4038600" y="1295400"/>
              <a:ext cx="381000" cy="304800"/>
            </a:xfrm>
            <a:prstGeom prst="ellipse">
              <a:avLst/>
            </a:prstGeom>
            <a:solidFill>
              <a:srgbClr val="CC99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67" name="CaixaDeTexto 78"/>
            <p:cNvSpPr txBox="1">
              <a:spLocks noChangeArrowheads="1"/>
            </p:cNvSpPr>
            <p:nvPr/>
          </p:nvSpPr>
          <p:spPr bwMode="auto">
            <a:xfrm>
              <a:off x="4038600" y="1295400"/>
              <a:ext cx="457200" cy="307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pt-BR" sz="1600" b="1"/>
                <a:t>O</a:t>
              </a:r>
              <a:r>
                <a:rPr lang="en-US" altLang="pt-BR" sz="1600" b="1" baseline="-25000"/>
                <a:t>2</a:t>
              </a:r>
              <a:r>
                <a:rPr lang="en-US" altLang="pt-BR" sz="1600" b="1" baseline="30000"/>
                <a:t>1</a:t>
              </a:r>
              <a:endParaRPr lang="pt-BR" altLang="pt-BR" sz="1600" b="1" baseline="30000"/>
            </a:p>
          </p:txBody>
        </p:sp>
      </p:grpSp>
      <p:cxnSp>
        <p:nvCxnSpPr>
          <p:cNvPr id="94" name="Forma 93"/>
          <p:cNvCxnSpPr/>
          <p:nvPr/>
        </p:nvCxnSpPr>
        <p:spPr>
          <a:xfrm rot="16200000" flipH="1">
            <a:off x="2493839" y="3555459"/>
            <a:ext cx="588222" cy="921109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3" name="Conector angulado 112"/>
          <p:cNvCxnSpPr/>
          <p:nvPr/>
        </p:nvCxnSpPr>
        <p:spPr>
          <a:xfrm rot="5400000" flipH="1" flipV="1">
            <a:off x="5517905" y="3040192"/>
            <a:ext cx="1846945" cy="559962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8" name="Conector de seta reta 177"/>
          <p:cNvCxnSpPr/>
          <p:nvPr/>
        </p:nvCxnSpPr>
        <p:spPr>
          <a:xfrm flipV="1">
            <a:off x="7394405" y="2394949"/>
            <a:ext cx="915637" cy="1751"/>
          </a:xfrm>
          <a:prstGeom prst="straightConnector1">
            <a:avLst/>
          </a:prstGeom>
          <a:ln>
            <a:solidFill>
              <a:srgbClr val="99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0" name="Conector de seta reta 179"/>
          <p:cNvCxnSpPr/>
          <p:nvPr/>
        </p:nvCxnSpPr>
        <p:spPr>
          <a:xfrm flipV="1">
            <a:off x="9555819" y="2394949"/>
            <a:ext cx="864565" cy="1751"/>
          </a:xfrm>
          <a:prstGeom prst="straightConnector1">
            <a:avLst/>
          </a:prstGeom>
          <a:ln>
            <a:solidFill>
              <a:srgbClr val="99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6" name="Conector de seta reta 185"/>
          <p:cNvCxnSpPr/>
          <p:nvPr/>
        </p:nvCxnSpPr>
        <p:spPr>
          <a:xfrm flipH="1">
            <a:off x="9437259" y="1894261"/>
            <a:ext cx="534426" cy="332625"/>
          </a:xfrm>
          <a:prstGeom prst="straightConnector1">
            <a:avLst/>
          </a:prstGeom>
          <a:ln>
            <a:solidFill>
              <a:srgbClr val="99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8" name="Conector de seta reta 187"/>
          <p:cNvCxnSpPr/>
          <p:nvPr/>
        </p:nvCxnSpPr>
        <p:spPr>
          <a:xfrm flipH="1">
            <a:off x="7505668" y="1955533"/>
            <a:ext cx="474234" cy="271352"/>
          </a:xfrm>
          <a:prstGeom prst="straightConnector1">
            <a:avLst/>
          </a:prstGeom>
          <a:ln>
            <a:solidFill>
              <a:srgbClr val="99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8" name="Raio 217"/>
          <p:cNvSpPr/>
          <p:nvPr/>
        </p:nvSpPr>
        <p:spPr>
          <a:xfrm>
            <a:off x="1457359" y="612731"/>
            <a:ext cx="446874" cy="840317"/>
          </a:xfrm>
          <a:prstGeom prst="lightningBol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9" name="Raio 218"/>
          <p:cNvSpPr/>
          <p:nvPr/>
        </p:nvSpPr>
        <p:spPr>
          <a:xfrm flipH="1">
            <a:off x="2464195" y="612731"/>
            <a:ext cx="448698" cy="840317"/>
          </a:xfrm>
          <a:prstGeom prst="lightningBol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6" name="Conector de seta reta 95"/>
          <p:cNvCxnSpPr/>
          <p:nvPr/>
        </p:nvCxnSpPr>
        <p:spPr>
          <a:xfrm>
            <a:off x="4833541" y="4325881"/>
            <a:ext cx="1172818" cy="350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Retângulo 16"/>
          <p:cNvSpPr/>
          <p:nvPr/>
        </p:nvSpPr>
        <p:spPr>
          <a:xfrm>
            <a:off x="8366585" y="2189520"/>
            <a:ext cx="811680" cy="427640"/>
          </a:xfrm>
          <a:prstGeom prst="rect">
            <a:avLst/>
          </a:prstGeom>
        </p:spPr>
        <p:txBody>
          <a:bodyPr wrap="none" lIns="103465" tIns="51732" rIns="103465" bIns="5173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baseline="-25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="1" baseline="-25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pt-BR" b="1" baseline="-250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9" name="Picture 2" descr="Resultado de imagem para CHLOROPLAST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687" y="1006630"/>
            <a:ext cx="5351551" cy="2934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1" name="Conector reto 80"/>
          <p:cNvCxnSpPr/>
          <p:nvPr/>
        </p:nvCxnSpPr>
        <p:spPr>
          <a:xfrm flipH="1">
            <a:off x="1909705" y="5903225"/>
            <a:ext cx="10944" cy="512944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" name="Conector reto 81"/>
          <p:cNvCxnSpPr/>
          <p:nvPr/>
        </p:nvCxnSpPr>
        <p:spPr>
          <a:xfrm>
            <a:off x="1980840" y="5917230"/>
            <a:ext cx="158687" cy="22058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3" name="Conector reto 82"/>
          <p:cNvCxnSpPr/>
          <p:nvPr/>
        </p:nvCxnSpPr>
        <p:spPr>
          <a:xfrm>
            <a:off x="2146822" y="6137813"/>
            <a:ext cx="0" cy="257348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4" name="Elipse 83"/>
          <p:cNvSpPr/>
          <p:nvPr/>
        </p:nvSpPr>
        <p:spPr>
          <a:xfrm>
            <a:off x="1836186" y="5679634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85" name="Conector reto 84"/>
          <p:cNvCxnSpPr/>
          <p:nvPr/>
        </p:nvCxnSpPr>
        <p:spPr>
          <a:xfrm flipH="1">
            <a:off x="2285445" y="5903225"/>
            <a:ext cx="9119" cy="512944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8" name="Elipse 87"/>
          <p:cNvSpPr/>
          <p:nvPr/>
        </p:nvSpPr>
        <p:spPr>
          <a:xfrm>
            <a:off x="2211177" y="5679634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89" name="Conector reto 88"/>
          <p:cNvCxnSpPr/>
          <p:nvPr/>
        </p:nvCxnSpPr>
        <p:spPr>
          <a:xfrm flipH="1">
            <a:off x="2414947" y="5896222"/>
            <a:ext cx="10944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0" name="Conector reto 89"/>
          <p:cNvCxnSpPr/>
          <p:nvPr/>
        </p:nvCxnSpPr>
        <p:spPr>
          <a:xfrm flipH="1">
            <a:off x="2610113" y="5903225"/>
            <a:ext cx="9119" cy="512944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1" name="Conector reto 90"/>
          <p:cNvCxnSpPr/>
          <p:nvPr/>
        </p:nvCxnSpPr>
        <p:spPr>
          <a:xfrm>
            <a:off x="2679424" y="5917230"/>
            <a:ext cx="158685" cy="22058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2" name="Conector reto 91"/>
          <p:cNvCxnSpPr/>
          <p:nvPr/>
        </p:nvCxnSpPr>
        <p:spPr>
          <a:xfrm>
            <a:off x="2869117" y="6137813"/>
            <a:ext cx="0" cy="257348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3" name="Elipse 92"/>
          <p:cNvSpPr/>
          <p:nvPr/>
        </p:nvSpPr>
        <p:spPr>
          <a:xfrm>
            <a:off x="2534964" y="5679634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95" name="Conector reto 94"/>
          <p:cNvCxnSpPr/>
          <p:nvPr/>
        </p:nvCxnSpPr>
        <p:spPr>
          <a:xfrm flipH="1">
            <a:off x="3062459" y="5903225"/>
            <a:ext cx="9119" cy="512944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7" name="Elipse 96"/>
          <p:cNvSpPr/>
          <p:nvPr/>
        </p:nvSpPr>
        <p:spPr>
          <a:xfrm>
            <a:off x="2987818" y="5679634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98" name="Conector reto 97"/>
          <p:cNvCxnSpPr/>
          <p:nvPr/>
        </p:nvCxnSpPr>
        <p:spPr>
          <a:xfrm flipH="1">
            <a:off x="3190137" y="5896222"/>
            <a:ext cx="12767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9" name="Conector reto 98"/>
          <p:cNvCxnSpPr/>
          <p:nvPr/>
        </p:nvCxnSpPr>
        <p:spPr>
          <a:xfrm flipH="1">
            <a:off x="3456438" y="5903224"/>
            <a:ext cx="9119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0" name="Elipse 99"/>
          <p:cNvSpPr/>
          <p:nvPr/>
        </p:nvSpPr>
        <p:spPr>
          <a:xfrm>
            <a:off x="3382440" y="5679429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101" name="Conector reto 100"/>
          <p:cNvCxnSpPr/>
          <p:nvPr/>
        </p:nvCxnSpPr>
        <p:spPr>
          <a:xfrm flipH="1">
            <a:off x="3585940" y="5896222"/>
            <a:ext cx="10944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8" name="Conector reto 107"/>
          <p:cNvCxnSpPr/>
          <p:nvPr/>
        </p:nvCxnSpPr>
        <p:spPr>
          <a:xfrm flipH="1">
            <a:off x="3837649" y="5903225"/>
            <a:ext cx="9120" cy="512944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0" name="Conector reto 109"/>
          <p:cNvCxnSpPr/>
          <p:nvPr/>
        </p:nvCxnSpPr>
        <p:spPr>
          <a:xfrm>
            <a:off x="3906960" y="5917230"/>
            <a:ext cx="158687" cy="22058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2" name="Conector reto 111"/>
          <p:cNvCxnSpPr/>
          <p:nvPr/>
        </p:nvCxnSpPr>
        <p:spPr>
          <a:xfrm>
            <a:off x="4072942" y="6137813"/>
            <a:ext cx="0" cy="257348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4" name="Elipse 113"/>
          <p:cNvSpPr/>
          <p:nvPr/>
        </p:nvSpPr>
        <p:spPr>
          <a:xfrm>
            <a:off x="3762958" y="5679634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115" name="Conector reto 114"/>
          <p:cNvCxnSpPr/>
          <p:nvPr/>
        </p:nvCxnSpPr>
        <p:spPr>
          <a:xfrm flipH="1">
            <a:off x="4275404" y="5903225"/>
            <a:ext cx="10944" cy="512944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6" name="Elipse 115"/>
          <p:cNvSpPr/>
          <p:nvPr/>
        </p:nvSpPr>
        <p:spPr>
          <a:xfrm>
            <a:off x="4201808" y="5679634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117" name="Conector reto 116"/>
          <p:cNvCxnSpPr/>
          <p:nvPr/>
        </p:nvCxnSpPr>
        <p:spPr>
          <a:xfrm flipH="1">
            <a:off x="4406730" y="5896222"/>
            <a:ext cx="9120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8" name="Elipse 117"/>
          <p:cNvSpPr/>
          <p:nvPr/>
        </p:nvSpPr>
        <p:spPr>
          <a:xfrm>
            <a:off x="1792978" y="7108993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120" name="Conector reto 119"/>
          <p:cNvCxnSpPr/>
          <p:nvPr/>
        </p:nvCxnSpPr>
        <p:spPr>
          <a:xfrm flipH="1">
            <a:off x="1902410" y="6598237"/>
            <a:ext cx="10944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2" name="Conector reto 121"/>
          <p:cNvCxnSpPr/>
          <p:nvPr/>
        </p:nvCxnSpPr>
        <p:spPr>
          <a:xfrm flipH="1">
            <a:off x="2010023" y="6853834"/>
            <a:ext cx="85728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3" name="Conector reto 122"/>
          <p:cNvCxnSpPr/>
          <p:nvPr/>
        </p:nvCxnSpPr>
        <p:spPr>
          <a:xfrm>
            <a:off x="2095751" y="6598238"/>
            <a:ext cx="0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4" name="Elipse 123"/>
          <p:cNvSpPr/>
          <p:nvPr/>
        </p:nvSpPr>
        <p:spPr>
          <a:xfrm>
            <a:off x="2632130" y="7095984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125" name="Conector reto 124"/>
          <p:cNvCxnSpPr/>
          <p:nvPr/>
        </p:nvCxnSpPr>
        <p:spPr>
          <a:xfrm flipH="1">
            <a:off x="2743262" y="6584232"/>
            <a:ext cx="9120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6" name="Conector reto 125"/>
          <p:cNvCxnSpPr/>
          <p:nvPr/>
        </p:nvCxnSpPr>
        <p:spPr>
          <a:xfrm flipH="1">
            <a:off x="2847230" y="6839829"/>
            <a:ext cx="89374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7" name="Conector reto 126"/>
          <p:cNvCxnSpPr/>
          <p:nvPr/>
        </p:nvCxnSpPr>
        <p:spPr>
          <a:xfrm>
            <a:off x="2936604" y="6584232"/>
            <a:ext cx="0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8" name="Conector reto 127"/>
          <p:cNvCxnSpPr/>
          <p:nvPr/>
        </p:nvCxnSpPr>
        <p:spPr>
          <a:xfrm flipH="1">
            <a:off x="2341987" y="6610491"/>
            <a:ext cx="10944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9" name="Conector reto 128"/>
          <p:cNvCxnSpPr/>
          <p:nvPr/>
        </p:nvCxnSpPr>
        <p:spPr>
          <a:xfrm flipH="1">
            <a:off x="2495202" y="6612242"/>
            <a:ext cx="10944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0" name="Elipse 129"/>
          <p:cNvSpPr/>
          <p:nvPr/>
        </p:nvSpPr>
        <p:spPr>
          <a:xfrm>
            <a:off x="2258489" y="7098489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1" name="Elipse 130"/>
          <p:cNvSpPr/>
          <p:nvPr/>
        </p:nvSpPr>
        <p:spPr>
          <a:xfrm>
            <a:off x="3429268" y="7074976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132" name="Conector reto 131"/>
          <p:cNvCxnSpPr/>
          <p:nvPr/>
        </p:nvCxnSpPr>
        <p:spPr>
          <a:xfrm flipH="1">
            <a:off x="3538517" y="6563224"/>
            <a:ext cx="10944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3" name="Conector reto 132"/>
          <p:cNvCxnSpPr/>
          <p:nvPr/>
        </p:nvCxnSpPr>
        <p:spPr>
          <a:xfrm flipH="1">
            <a:off x="3646132" y="6818821"/>
            <a:ext cx="85726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4" name="Conector reto 133"/>
          <p:cNvCxnSpPr/>
          <p:nvPr/>
        </p:nvCxnSpPr>
        <p:spPr>
          <a:xfrm>
            <a:off x="3731858" y="6563225"/>
            <a:ext cx="0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5" name="Conector reto 134"/>
          <p:cNvCxnSpPr/>
          <p:nvPr/>
        </p:nvCxnSpPr>
        <p:spPr>
          <a:xfrm flipH="1">
            <a:off x="3139066" y="6589483"/>
            <a:ext cx="9119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7" name="Conector reto 136"/>
          <p:cNvCxnSpPr/>
          <p:nvPr/>
        </p:nvCxnSpPr>
        <p:spPr>
          <a:xfrm flipH="1">
            <a:off x="3294103" y="6591234"/>
            <a:ext cx="9120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9" name="Elipse 138"/>
          <p:cNvSpPr/>
          <p:nvPr/>
        </p:nvSpPr>
        <p:spPr>
          <a:xfrm>
            <a:off x="3055629" y="7077481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0" name="Elipse 139"/>
          <p:cNvSpPr/>
          <p:nvPr/>
        </p:nvSpPr>
        <p:spPr>
          <a:xfrm>
            <a:off x="3846603" y="7064472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141" name="Conector reto 140"/>
          <p:cNvCxnSpPr/>
          <p:nvPr/>
        </p:nvCxnSpPr>
        <p:spPr>
          <a:xfrm flipH="1">
            <a:off x="3956208" y="6552720"/>
            <a:ext cx="9119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2" name="Conector reto 141"/>
          <p:cNvCxnSpPr/>
          <p:nvPr/>
        </p:nvCxnSpPr>
        <p:spPr>
          <a:xfrm flipH="1">
            <a:off x="4063822" y="6808317"/>
            <a:ext cx="85728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4" name="Conector reto 143"/>
          <p:cNvCxnSpPr/>
          <p:nvPr/>
        </p:nvCxnSpPr>
        <p:spPr>
          <a:xfrm>
            <a:off x="4149549" y="6552721"/>
            <a:ext cx="0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5" name="Elipse 144"/>
          <p:cNvSpPr/>
          <p:nvPr/>
        </p:nvSpPr>
        <p:spPr>
          <a:xfrm>
            <a:off x="4256962" y="7064472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147" name="Conector reto 146"/>
          <p:cNvCxnSpPr/>
          <p:nvPr/>
        </p:nvCxnSpPr>
        <p:spPr>
          <a:xfrm flipH="1">
            <a:off x="4366602" y="6552720"/>
            <a:ext cx="9120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8" name="Conector reto 147"/>
          <p:cNvCxnSpPr/>
          <p:nvPr/>
        </p:nvCxnSpPr>
        <p:spPr>
          <a:xfrm flipH="1">
            <a:off x="4472393" y="6808317"/>
            <a:ext cx="89375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9" name="Conector reto 148"/>
          <p:cNvCxnSpPr/>
          <p:nvPr/>
        </p:nvCxnSpPr>
        <p:spPr>
          <a:xfrm>
            <a:off x="4561768" y="6552721"/>
            <a:ext cx="0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0" name="Conector reto 149"/>
          <p:cNvCxnSpPr/>
          <p:nvPr/>
        </p:nvCxnSpPr>
        <p:spPr>
          <a:xfrm flipH="1">
            <a:off x="4764229" y="6557971"/>
            <a:ext cx="9120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1" name="Conector reto 150"/>
          <p:cNvCxnSpPr/>
          <p:nvPr/>
        </p:nvCxnSpPr>
        <p:spPr>
          <a:xfrm flipH="1">
            <a:off x="4917443" y="6559722"/>
            <a:ext cx="9120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2" name="Elipse 151"/>
          <p:cNvSpPr/>
          <p:nvPr/>
        </p:nvSpPr>
        <p:spPr>
          <a:xfrm>
            <a:off x="4680457" y="7045969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153" name="Conector reto 152"/>
          <p:cNvCxnSpPr/>
          <p:nvPr/>
        </p:nvCxnSpPr>
        <p:spPr>
          <a:xfrm flipH="1">
            <a:off x="4698566" y="5903225"/>
            <a:ext cx="9120" cy="512944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4" name="Elipse 153"/>
          <p:cNvSpPr/>
          <p:nvPr/>
        </p:nvSpPr>
        <p:spPr>
          <a:xfrm>
            <a:off x="4624438" y="5679634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155" name="Conector reto 154"/>
          <p:cNvCxnSpPr/>
          <p:nvPr/>
        </p:nvCxnSpPr>
        <p:spPr>
          <a:xfrm flipH="1">
            <a:off x="4829892" y="5896222"/>
            <a:ext cx="9120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9" name="CaixaDeTexto 158"/>
          <p:cNvSpPr txBox="1"/>
          <p:nvPr/>
        </p:nvSpPr>
        <p:spPr>
          <a:xfrm>
            <a:off x="6991204" y="1068204"/>
            <a:ext cx="1610013" cy="658472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03465" tIns="51732" rIns="103465" bIns="51732">
            <a:spAutoFit/>
          </a:bodyPr>
          <a:lstStyle/>
          <a:p>
            <a:pPr algn="ctr">
              <a:defRPr/>
            </a:pP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SOD</a:t>
            </a:r>
            <a:endParaRPr lang="pt-BR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upo 56"/>
          <p:cNvGrpSpPr>
            <a:grpSpLocks/>
          </p:cNvGrpSpPr>
          <p:nvPr/>
        </p:nvGrpSpPr>
        <p:grpSpPr bwMode="auto">
          <a:xfrm>
            <a:off x="6765133" y="2218133"/>
            <a:ext cx="671224" cy="339628"/>
            <a:chOff x="4114800" y="685800"/>
            <a:chExt cx="457200" cy="307579"/>
          </a:xfrm>
        </p:grpSpPr>
        <p:sp>
          <p:nvSpPr>
            <p:cNvPr id="161" name="Elipse 160"/>
            <p:cNvSpPr/>
            <p:nvPr/>
          </p:nvSpPr>
          <p:spPr>
            <a:xfrm>
              <a:off x="4114800" y="685800"/>
              <a:ext cx="381000" cy="304800"/>
            </a:xfrm>
            <a:prstGeom prst="ellipse">
              <a:avLst/>
            </a:prstGeom>
            <a:solidFill>
              <a:srgbClr val="CC99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" name="CaixaDeTexto 19"/>
            <p:cNvSpPr txBox="1">
              <a:spLocks noChangeArrowheads="1"/>
            </p:cNvSpPr>
            <p:nvPr/>
          </p:nvSpPr>
          <p:spPr bwMode="auto">
            <a:xfrm>
              <a:off x="4114800" y="685800"/>
              <a:ext cx="457200" cy="30757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pt-BR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O</a:t>
              </a:r>
              <a:r>
                <a:rPr lang="en-US" altLang="pt-BR" sz="1600" baseline="-25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2</a:t>
              </a:r>
              <a:r>
                <a:rPr lang="en-US" altLang="pt-BR" sz="1600" baseline="30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-</a:t>
              </a:r>
              <a:endParaRPr lang="pt-BR" altLang="pt-BR" sz="1600" baseline="30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pic>
        <p:nvPicPr>
          <p:cNvPr id="7170" name="Picture 2" descr="Resultado de imagem para enzymes ascorbate peroxidase structur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6610" y="-29761"/>
            <a:ext cx="2438657" cy="149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" name="CaixaDeTexto 162"/>
          <p:cNvSpPr txBox="1"/>
          <p:nvPr/>
        </p:nvSpPr>
        <p:spPr>
          <a:xfrm>
            <a:off x="9320280" y="1068204"/>
            <a:ext cx="1610013" cy="658472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03465" tIns="51732" rIns="103465" bIns="51732">
            <a:spAutoFit/>
          </a:bodyPr>
          <a:lstStyle/>
          <a:p>
            <a:pPr algn="ctr">
              <a:defRPr/>
            </a:pP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POD</a:t>
            </a:r>
            <a:endParaRPr lang="pt-BR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10561782" y="2067833"/>
            <a:ext cx="1953018" cy="596917"/>
          </a:xfrm>
          <a:prstGeom prst="rect">
            <a:avLst/>
          </a:prstGeom>
        </p:spPr>
        <p:txBody>
          <a:bodyPr wrap="none" lIns="103465" tIns="51732" rIns="103465" bIns="51732">
            <a:spAutoFit/>
          </a:bodyPr>
          <a:lstStyle/>
          <a:p>
            <a:pPr>
              <a:defRPr/>
            </a:pP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200" b="1" baseline="-25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200" b="1" baseline="-25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 O</a:t>
            </a:r>
            <a:r>
              <a:rPr lang="en-US" sz="3200" b="1" baseline="-25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pt-BR" sz="3200" b="1" baseline="-25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7" name="Conector reto 166"/>
          <p:cNvCxnSpPr/>
          <p:nvPr/>
        </p:nvCxnSpPr>
        <p:spPr>
          <a:xfrm flipH="1">
            <a:off x="5191040" y="5911978"/>
            <a:ext cx="9120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8" name="Conector reto 167"/>
          <p:cNvCxnSpPr/>
          <p:nvPr/>
        </p:nvCxnSpPr>
        <p:spPr>
          <a:xfrm>
            <a:off x="5260351" y="5925984"/>
            <a:ext cx="158687" cy="22058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9" name="Conector reto 168"/>
          <p:cNvCxnSpPr/>
          <p:nvPr/>
        </p:nvCxnSpPr>
        <p:spPr>
          <a:xfrm>
            <a:off x="5426333" y="6146568"/>
            <a:ext cx="0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0" name="Elipse 169"/>
          <p:cNvSpPr/>
          <p:nvPr/>
        </p:nvSpPr>
        <p:spPr>
          <a:xfrm>
            <a:off x="5115982" y="5687237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171" name="Conector reto 170"/>
          <p:cNvCxnSpPr/>
          <p:nvPr/>
        </p:nvCxnSpPr>
        <p:spPr>
          <a:xfrm flipH="1">
            <a:off x="5564956" y="5911978"/>
            <a:ext cx="10944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2" name="Elipse 171"/>
          <p:cNvSpPr/>
          <p:nvPr/>
        </p:nvSpPr>
        <p:spPr>
          <a:xfrm>
            <a:off x="5490972" y="5687237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173" name="Conector reto 172"/>
          <p:cNvCxnSpPr/>
          <p:nvPr/>
        </p:nvCxnSpPr>
        <p:spPr>
          <a:xfrm flipH="1">
            <a:off x="5694458" y="5904976"/>
            <a:ext cx="10944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4" name="Conector reto 173"/>
          <p:cNvCxnSpPr/>
          <p:nvPr/>
        </p:nvCxnSpPr>
        <p:spPr>
          <a:xfrm flipH="1">
            <a:off x="5889624" y="5911978"/>
            <a:ext cx="9119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5" name="Conector reto 174"/>
          <p:cNvCxnSpPr/>
          <p:nvPr/>
        </p:nvCxnSpPr>
        <p:spPr>
          <a:xfrm>
            <a:off x="5958935" y="5925984"/>
            <a:ext cx="158685" cy="22058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6" name="Conector reto 175"/>
          <p:cNvCxnSpPr/>
          <p:nvPr/>
        </p:nvCxnSpPr>
        <p:spPr>
          <a:xfrm>
            <a:off x="6148628" y="6146568"/>
            <a:ext cx="0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7" name="Elipse 176"/>
          <p:cNvSpPr/>
          <p:nvPr/>
        </p:nvSpPr>
        <p:spPr>
          <a:xfrm>
            <a:off x="5814760" y="5687237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179" name="Conector reto 178"/>
          <p:cNvCxnSpPr/>
          <p:nvPr/>
        </p:nvCxnSpPr>
        <p:spPr>
          <a:xfrm flipH="1">
            <a:off x="6341971" y="5911978"/>
            <a:ext cx="9119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1" name="Elipse 180"/>
          <p:cNvSpPr/>
          <p:nvPr/>
        </p:nvSpPr>
        <p:spPr>
          <a:xfrm>
            <a:off x="6267614" y="5687237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182" name="Conector reto 181"/>
          <p:cNvCxnSpPr/>
          <p:nvPr/>
        </p:nvCxnSpPr>
        <p:spPr>
          <a:xfrm flipH="1">
            <a:off x="6473297" y="5904976"/>
            <a:ext cx="9119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3" name="Conector reto 182"/>
          <p:cNvCxnSpPr/>
          <p:nvPr/>
        </p:nvCxnSpPr>
        <p:spPr>
          <a:xfrm flipH="1">
            <a:off x="6735950" y="5911978"/>
            <a:ext cx="9119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5" name="Elipse 184"/>
          <p:cNvSpPr/>
          <p:nvPr/>
        </p:nvSpPr>
        <p:spPr>
          <a:xfrm>
            <a:off x="6662236" y="5687032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187" name="Conector reto 186"/>
          <p:cNvCxnSpPr/>
          <p:nvPr/>
        </p:nvCxnSpPr>
        <p:spPr>
          <a:xfrm flipH="1">
            <a:off x="6867276" y="5904976"/>
            <a:ext cx="9119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9" name="Conector reto 188"/>
          <p:cNvCxnSpPr/>
          <p:nvPr/>
        </p:nvCxnSpPr>
        <p:spPr>
          <a:xfrm flipH="1">
            <a:off x="7117160" y="5911978"/>
            <a:ext cx="9120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0" name="Conector reto 189"/>
          <p:cNvCxnSpPr/>
          <p:nvPr/>
        </p:nvCxnSpPr>
        <p:spPr>
          <a:xfrm>
            <a:off x="7186471" y="5925984"/>
            <a:ext cx="158687" cy="22058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1" name="Conector reto 190"/>
          <p:cNvCxnSpPr/>
          <p:nvPr/>
        </p:nvCxnSpPr>
        <p:spPr>
          <a:xfrm>
            <a:off x="7354277" y="6146568"/>
            <a:ext cx="0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2" name="Elipse 191"/>
          <p:cNvSpPr/>
          <p:nvPr/>
        </p:nvSpPr>
        <p:spPr>
          <a:xfrm>
            <a:off x="7042755" y="5687237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193" name="Conector reto 192"/>
          <p:cNvCxnSpPr/>
          <p:nvPr/>
        </p:nvCxnSpPr>
        <p:spPr>
          <a:xfrm flipH="1">
            <a:off x="7554915" y="5911978"/>
            <a:ext cx="9120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4" name="Elipse 193"/>
          <p:cNvSpPr/>
          <p:nvPr/>
        </p:nvSpPr>
        <p:spPr>
          <a:xfrm>
            <a:off x="7481604" y="5687237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195" name="Conector reto 194"/>
          <p:cNvCxnSpPr/>
          <p:nvPr/>
        </p:nvCxnSpPr>
        <p:spPr>
          <a:xfrm flipH="1">
            <a:off x="7686241" y="5904976"/>
            <a:ext cx="9120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6" name="Elipse 195"/>
          <p:cNvSpPr/>
          <p:nvPr/>
        </p:nvSpPr>
        <p:spPr>
          <a:xfrm>
            <a:off x="5072774" y="7116596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197" name="Conector reto 196"/>
          <p:cNvCxnSpPr/>
          <p:nvPr/>
        </p:nvCxnSpPr>
        <p:spPr>
          <a:xfrm flipH="1">
            <a:off x="5181921" y="6605240"/>
            <a:ext cx="10944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9" name="Conector reto 198"/>
          <p:cNvCxnSpPr/>
          <p:nvPr/>
        </p:nvCxnSpPr>
        <p:spPr>
          <a:xfrm flipH="1">
            <a:off x="5289535" y="6860837"/>
            <a:ext cx="85728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0" name="Conector reto 199"/>
          <p:cNvCxnSpPr/>
          <p:nvPr/>
        </p:nvCxnSpPr>
        <p:spPr>
          <a:xfrm>
            <a:off x="5375262" y="6605240"/>
            <a:ext cx="0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1" name="Elipse 200"/>
          <p:cNvSpPr/>
          <p:nvPr/>
        </p:nvSpPr>
        <p:spPr>
          <a:xfrm>
            <a:off x="5911927" y="7103586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202" name="Conector reto 201"/>
          <p:cNvCxnSpPr/>
          <p:nvPr/>
        </p:nvCxnSpPr>
        <p:spPr>
          <a:xfrm flipH="1">
            <a:off x="6022774" y="6592984"/>
            <a:ext cx="9120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3" name="Conector reto 202"/>
          <p:cNvCxnSpPr/>
          <p:nvPr/>
        </p:nvCxnSpPr>
        <p:spPr>
          <a:xfrm flipH="1">
            <a:off x="6126741" y="6848582"/>
            <a:ext cx="89374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4" name="Conector reto 203"/>
          <p:cNvCxnSpPr/>
          <p:nvPr/>
        </p:nvCxnSpPr>
        <p:spPr>
          <a:xfrm>
            <a:off x="6216115" y="6592985"/>
            <a:ext cx="0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5" name="Conector reto 204"/>
          <p:cNvCxnSpPr/>
          <p:nvPr/>
        </p:nvCxnSpPr>
        <p:spPr>
          <a:xfrm flipH="1">
            <a:off x="5623324" y="6619245"/>
            <a:ext cx="9119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6" name="Conector reto 205"/>
          <p:cNvCxnSpPr/>
          <p:nvPr/>
        </p:nvCxnSpPr>
        <p:spPr>
          <a:xfrm flipH="1">
            <a:off x="5774713" y="6619245"/>
            <a:ext cx="10944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7" name="Elipse 206"/>
          <p:cNvSpPr/>
          <p:nvPr/>
        </p:nvSpPr>
        <p:spPr>
          <a:xfrm>
            <a:off x="5538285" y="7106092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8" name="Elipse 207"/>
          <p:cNvSpPr/>
          <p:nvPr/>
        </p:nvSpPr>
        <p:spPr>
          <a:xfrm>
            <a:off x="6709064" y="7082578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209" name="Conector reto 208"/>
          <p:cNvCxnSpPr/>
          <p:nvPr/>
        </p:nvCxnSpPr>
        <p:spPr>
          <a:xfrm flipH="1">
            <a:off x="6818028" y="6571976"/>
            <a:ext cx="10944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0" name="Conector reto 209"/>
          <p:cNvCxnSpPr/>
          <p:nvPr/>
        </p:nvCxnSpPr>
        <p:spPr>
          <a:xfrm flipH="1">
            <a:off x="6925643" y="6827574"/>
            <a:ext cx="85726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1" name="Conector reto 210"/>
          <p:cNvCxnSpPr/>
          <p:nvPr/>
        </p:nvCxnSpPr>
        <p:spPr>
          <a:xfrm>
            <a:off x="7011369" y="6571977"/>
            <a:ext cx="0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2" name="Conector reto 211"/>
          <p:cNvCxnSpPr/>
          <p:nvPr/>
        </p:nvCxnSpPr>
        <p:spPr>
          <a:xfrm flipH="1">
            <a:off x="6418577" y="6598237"/>
            <a:ext cx="12767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3" name="Conector reto 212"/>
          <p:cNvCxnSpPr/>
          <p:nvPr/>
        </p:nvCxnSpPr>
        <p:spPr>
          <a:xfrm flipH="1">
            <a:off x="6573615" y="6598237"/>
            <a:ext cx="9120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4" name="Elipse 213"/>
          <p:cNvSpPr/>
          <p:nvPr/>
        </p:nvSpPr>
        <p:spPr>
          <a:xfrm>
            <a:off x="6335423" y="7085084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15" name="Elipse 214"/>
          <p:cNvSpPr/>
          <p:nvPr/>
        </p:nvSpPr>
        <p:spPr>
          <a:xfrm>
            <a:off x="7126399" y="7072074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216" name="Conector reto 215"/>
          <p:cNvCxnSpPr/>
          <p:nvPr/>
        </p:nvCxnSpPr>
        <p:spPr>
          <a:xfrm flipH="1">
            <a:off x="7235720" y="6561472"/>
            <a:ext cx="9119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7" name="Conector reto 216"/>
          <p:cNvCxnSpPr/>
          <p:nvPr/>
        </p:nvCxnSpPr>
        <p:spPr>
          <a:xfrm flipH="1">
            <a:off x="7343333" y="6817070"/>
            <a:ext cx="85728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0" name="Conector reto 219"/>
          <p:cNvCxnSpPr/>
          <p:nvPr/>
        </p:nvCxnSpPr>
        <p:spPr>
          <a:xfrm>
            <a:off x="7429061" y="6561473"/>
            <a:ext cx="0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1" name="Elipse 220"/>
          <p:cNvSpPr/>
          <p:nvPr/>
        </p:nvSpPr>
        <p:spPr>
          <a:xfrm>
            <a:off x="7536756" y="7072074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222" name="Conector reto 221"/>
          <p:cNvCxnSpPr/>
          <p:nvPr/>
        </p:nvCxnSpPr>
        <p:spPr>
          <a:xfrm flipH="1">
            <a:off x="7646113" y="6561472"/>
            <a:ext cx="9120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3" name="Conector reto 222"/>
          <p:cNvCxnSpPr/>
          <p:nvPr/>
        </p:nvCxnSpPr>
        <p:spPr>
          <a:xfrm flipH="1">
            <a:off x="7753729" y="6817070"/>
            <a:ext cx="85726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4" name="Conector reto 223"/>
          <p:cNvCxnSpPr/>
          <p:nvPr/>
        </p:nvCxnSpPr>
        <p:spPr>
          <a:xfrm>
            <a:off x="7839455" y="6561473"/>
            <a:ext cx="0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5" name="Conector reto 224"/>
          <p:cNvCxnSpPr/>
          <p:nvPr/>
        </p:nvCxnSpPr>
        <p:spPr>
          <a:xfrm flipH="1">
            <a:off x="8043741" y="6566725"/>
            <a:ext cx="10944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6" name="Conector reto 225"/>
          <p:cNvCxnSpPr/>
          <p:nvPr/>
        </p:nvCxnSpPr>
        <p:spPr>
          <a:xfrm flipH="1">
            <a:off x="8196955" y="6566725"/>
            <a:ext cx="9120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7" name="Elipse 226"/>
          <p:cNvSpPr/>
          <p:nvPr/>
        </p:nvSpPr>
        <p:spPr>
          <a:xfrm>
            <a:off x="7960255" y="7053572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228" name="Conector reto 227"/>
          <p:cNvCxnSpPr/>
          <p:nvPr/>
        </p:nvCxnSpPr>
        <p:spPr>
          <a:xfrm flipH="1">
            <a:off x="7978078" y="5911978"/>
            <a:ext cx="10944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9" name="Elipse 228"/>
          <p:cNvSpPr/>
          <p:nvPr/>
        </p:nvSpPr>
        <p:spPr>
          <a:xfrm>
            <a:off x="7904234" y="5687237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230" name="Conector reto 229"/>
          <p:cNvCxnSpPr/>
          <p:nvPr/>
        </p:nvCxnSpPr>
        <p:spPr>
          <a:xfrm flipH="1">
            <a:off x="8109404" y="5904976"/>
            <a:ext cx="9120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1" name="Conector reto 230"/>
          <p:cNvCxnSpPr/>
          <p:nvPr/>
        </p:nvCxnSpPr>
        <p:spPr>
          <a:xfrm flipH="1">
            <a:off x="8428601" y="5897973"/>
            <a:ext cx="9119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2" name="Conector reto 231"/>
          <p:cNvCxnSpPr/>
          <p:nvPr/>
        </p:nvCxnSpPr>
        <p:spPr>
          <a:xfrm>
            <a:off x="8497912" y="5911979"/>
            <a:ext cx="158685" cy="22058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3" name="Conector reto 232"/>
          <p:cNvCxnSpPr/>
          <p:nvPr/>
        </p:nvCxnSpPr>
        <p:spPr>
          <a:xfrm>
            <a:off x="8663893" y="6132562"/>
            <a:ext cx="0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4" name="Elipse 233"/>
          <p:cNvSpPr/>
          <p:nvPr/>
        </p:nvSpPr>
        <p:spPr>
          <a:xfrm>
            <a:off x="8353596" y="5673335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235" name="Conector reto 234"/>
          <p:cNvCxnSpPr/>
          <p:nvPr/>
        </p:nvCxnSpPr>
        <p:spPr>
          <a:xfrm flipH="1">
            <a:off x="8802515" y="5897973"/>
            <a:ext cx="10944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6" name="Elipse 235"/>
          <p:cNvSpPr/>
          <p:nvPr/>
        </p:nvSpPr>
        <p:spPr>
          <a:xfrm>
            <a:off x="8728584" y="5673335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237" name="Conector reto 236"/>
          <p:cNvCxnSpPr/>
          <p:nvPr/>
        </p:nvCxnSpPr>
        <p:spPr>
          <a:xfrm flipH="1">
            <a:off x="8932019" y="5890970"/>
            <a:ext cx="9119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8" name="Conector reto 237"/>
          <p:cNvCxnSpPr/>
          <p:nvPr/>
        </p:nvCxnSpPr>
        <p:spPr>
          <a:xfrm flipH="1">
            <a:off x="9127183" y="5897973"/>
            <a:ext cx="9120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9" name="Conector reto 238"/>
          <p:cNvCxnSpPr/>
          <p:nvPr/>
        </p:nvCxnSpPr>
        <p:spPr>
          <a:xfrm>
            <a:off x="9196494" y="5911979"/>
            <a:ext cx="158687" cy="22058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0" name="Conector reto 239"/>
          <p:cNvCxnSpPr/>
          <p:nvPr/>
        </p:nvCxnSpPr>
        <p:spPr>
          <a:xfrm>
            <a:off x="9386188" y="6132562"/>
            <a:ext cx="0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1" name="Elipse 240"/>
          <p:cNvSpPr/>
          <p:nvPr/>
        </p:nvSpPr>
        <p:spPr>
          <a:xfrm>
            <a:off x="9052372" y="5673335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242" name="Conector reto 241"/>
          <p:cNvCxnSpPr/>
          <p:nvPr/>
        </p:nvCxnSpPr>
        <p:spPr>
          <a:xfrm flipH="1">
            <a:off x="9579530" y="5897973"/>
            <a:ext cx="9120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3" name="Elipse 242"/>
          <p:cNvSpPr/>
          <p:nvPr/>
        </p:nvSpPr>
        <p:spPr>
          <a:xfrm>
            <a:off x="9505226" y="5673335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244" name="Conector reto 243"/>
          <p:cNvCxnSpPr/>
          <p:nvPr/>
        </p:nvCxnSpPr>
        <p:spPr>
          <a:xfrm flipH="1">
            <a:off x="9710856" y="5890970"/>
            <a:ext cx="9120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5" name="Conector reto 244"/>
          <p:cNvCxnSpPr/>
          <p:nvPr/>
        </p:nvCxnSpPr>
        <p:spPr>
          <a:xfrm flipH="1">
            <a:off x="9973509" y="5897973"/>
            <a:ext cx="9120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6" name="Elipse 245"/>
          <p:cNvSpPr/>
          <p:nvPr/>
        </p:nvSpPr>
        <p:spPr>
          <a:xfrm>
            <a:off x="9899849" y="5673130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247" name="Conector reto 246"/>
          <p:cNvCxnSpPr/>
          <p:nvPr/>
        </p:nvCxnSpPr>
        <p:spPr>
          <a:xfrm flipH="1">
            <a:off x="10104835" y="5890970"/>
            <a:ext cx="9120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8" name="Conector reto 247"/>
          <p:cNvCxnSpPr/>
          <p:nvPr/>
        </p:nvCxnSpPr>
        <p:spPr>
          <a:xfrm flipH="1">
            <a:off x="10354721" y="5897973"/>
            <a:ext cx="9119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9" name="Conector reto 248"/>
          <p:cNvCxnSpPr/>
          <p:nvPr/>
        </p:nvCxnSpPr>
        <p:spPr>
          <a:xfrm>
            <a:off x="10424032" y="5911979"/>
            <a:ext cx="158685" cy="22058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0" name="Conector reto 249"/>
          <p:cNvCxnSpPr/>
          <p:nvPr/>
        </p:nvCxnSpPr>
        <p:spPr>
          <a:xfrm>
            <a:off x="10591837" y="6132562"/>
            <a:ext cx="0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1" name="Elipse 250"/>
          <p:cNvSpPr/>
          <p:nvPr/>
        </p:nvSpPr>
        <p:spPr>
          <a:xfrm>
            <a:off x="10280367" y="5673335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252" name="Conector reto 251"/>
          <p:cNvCxnSpPr/>
          <p:nvPr/>
        </p:nvCxnSpPr>
        <p:spPr>
          <a:xfrm flipH="1">
            <a:off x="10792475" y="5897973"/>
            <a:ext cx="12767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3" name="Elipse 252"/>
          <p:cNvSpPr/>
          <p:nvPr/>
        </p:nvSpPr>
        <p:spPr>
          <a:xfrm>
            <a:off x="10719216" y="5673335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254" name="Conector reto 253"/>
          <p:cNvCxnSpPr/>
          <p:nvPr/>
        </p:nvCxnSpPr>
        <p:spPr>
          <a:xfrm flipH="1">
            <a:off x="10923802" y="5890970"/>
            <a:ext cx="9119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5" name="Elipse 254"/>
          <p:cNvSpPr/>
          <p:nvPr/>
        </p:nvSpPr>
        <p:spPr>
          <a:xfrm>
            <a:off x="8310386" y="7102694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256" name="Conector reto 255"/>
          <p:cNvCxnSpPr/>
          <p:nvPr/>
        </p:nvCxnSpPr>
        <p:spPr>
          <a:xfrm flipH="1">
            <a:off x="8419480" y="6591234"/>
            <a:ext cx="10944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7" name="Conector reto 256"/>
          <p:cNvCxnSpPr/>
          <p:nvPr/>
        </p:nvCxnSpPr>
        <p:spPr>
          <a:xfrm flipH="1">
            <a:off x="8527095" y="6846831"/>
            <a:ext cx="85726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8" name="Conector reto 257"/>
          <p:cNvCxnSpPr/>
          <p:nvPr/>
        </p:nvCxnSpPr>
        <p:spPr>
          <a:xfrm>
            <a:off x="8612821" y="6591235"/>
            <a:ext cx="0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9" name="Elipse 258"/>
          <p:cNvSpPr/>
          <p:nvPr/>
        </p:nvSpPr>
        <p:spPr>
          <a:xfrm>
            <a:off x="9149539" y="7089685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260" name="Conector reto 259"/>
          <p:cNvCxnSpPr/>
          <p:nvPr/>
        </p:nvCxnSpPr>
        <p:spPr>
          <a:xfrm flipH="1">
            <a:off x="9260335" y="6578979"/>
            <a:ext cx="9119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1" name="Conector reto 260"/>
          <p:cNvCxnSpPr/>
          <p:nvPr/>
        </p:nvCxnSpPr>
        <p:spPr>
          <a:xfrm flipH="1">
            <a:off x="9366124" y="6834576"/>
            <a:ext cx="87551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2" name="Conector reto 261"/>
          <p:cNvCxnSpPr/>
          <p:nvPr/>
        </p:nvCxnSpPr>
        <p:spPr>
          <a:xfrm>
            <a:off x="9453675" y="6578980"/>
            <a:ext cx="0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3" name="Conector reto 262"/>
          <p:cNvCxnSpPr/>
          <p:nvPr/>
        </p:nvCxnSpPr>
        <p:spPr>
          <a:xfrm flipH="1">
            <a:off x="8860882" y="6605240"/>
            <a:ext cx="9120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4" name="Conector reto 263"/>
          <p:cNvCxnSpPr/>
          <p:nvPr/>
        </p:nvCxnSpPr>
        <p:spPr>
          <a:xfrm flipH="1">
            <a:off x="9014097" y="6605240"/>
            <a:ext cx="9120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5" name="Elipse 264"/>
          <p:cNvSpPr/>
          <p:nvPr/>
        </p:nvSpPr>
        <p:spPr>
          <a:xfrm>
            <a:off x="8775897" y="7092190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66" name="Elipse 265"/>
          <p:cNvSpPr/>
          <p:nvPr/>
        </p:nvSpPr>
        <p:spPr>
          <a:xfrm>
            <a:off x="9946678" y="7068677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267" name="Conector reto 266"/>
          <p:cNvCxnSpPr/>
          <p:nvPr/>
        </p:nvCxnSpPr>
        <p:spPr>
          <a:xfrm flipH="1">
            <a:off x="10055588" y="6557971"/>
            <a:ext cx="10944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8" name="Conector reto 267"/>
          <p:cNvCxnSpPr/>
          <p:nvPr/>
        </p:nvCxnSpPr>
        <p:spPr>
          <a:xfrm flipH="1">
            <a:off x="10163202" y="6813568"/>
            <a:ext cx="85728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9" name="Conector reto 268"/>
          <p:cNvCxnSpPr/>
          <p:nvPr/>
        </p:nvCxnSpPr>
        <p:spPr>
          <a:xfrm>
            <a:off x="10248930" y="6557972"/>
            <a:ext cx="0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0" name="Conector reto 269"/>
          <p:cNvCxnSpPr/>
          <p:nvPr/>
        </p:nvCxnSpPr>
        <p:spPr>
          <a:xfrm flipH="1">
            <a:off x="9656137" y="6584232"/>
            <a:ext cx="10944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1" name="Conector reto 270"/>
          <p:cNvCxnSpPr/>
          <p:nvPr/>
        </p:nvCxnSpPr>
        <p:spPr>
          <a:xfrm flipH="1">
            <a:off x="9811176" y="6584232"/>
            <a:ext cx="9119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2" name="Elipse 271"/>
          <p:cNvSpPr/>
          <p:nvPr/>
        </p:nvSpPr>
        <p:spPr>
          <a:xfrm>
            <a:off x="9573037" y="7071182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73" name="Elipse 272"/>
          <p:cNvSpPr/>
          <p:nvPr/>
        </p:nvSpPr>
        <p:spPr>
          <a:xfrm>
            <a:off x="10364010" y="7058173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274" name="Conector reto 273"/>
          <p:cNvCxnSpPr/>
          <p:nvPr/>
        </p:nvCxnSpPr>
        <p:spPr>
          <a:xfrm flipH="1">
            <a:off x="10473279" y="6547467"/>
            <a:ext cx="10944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5" name="Conector reto 274"/>
          <p:cNvCxnSpPr/>
          <p:nvPr/>
        </p:nvCxnSpPr>
        <p:spPr>
          <a:xfrm flipH="1">
            <a:off x="10580894" y="6803064"/>
            <a:ext cx="85726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6" name="Conector reto 275"/>
          <p:cNvCxnSpPr/>
          <p:nvPr/>
        </p:nvCxnSpPr>
        <p:spPr>
          <a:xfrm>
            <a:off x="10666620" y="6547468"/>
            <a:ext cx="0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7" name="Elipse 276"/>
          <p:cNvSpPr/>
          <p:nvPr/>
        </p:nvSpPr>
        <p:spPr>
          <a:xfrm>
            <a:off x="10774370" y="7058173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278" name="Conector reto 277"/>
          <p:cNvCxnSpPr/>
          <p:nvPr/>
        </p:nvCxnSpPr>
        <p:spPr>
          <a:xfrm flipH="1">
            <a:off x="10883674" y="6547467"/>
            <a:ext cx="9119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9" name="Conector reto 278"/>
          <p:cNvCxnSpPr/>
          <p:nvPr/>
        </p:nvCxnSpPr>
        <p:spPr>
          <a:xfrm flipH="1">
            <a:off x="10991288" y="6803064"/>
            <a:ext cx="85728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0" name="Conector reto 279"/>
          <p:cNvCxnSpPr/>
          <p:nvPr/>
        </p:nvCxnSpPr>
        <p:spPr>
          <a:xfrm>
            <a:off x="11077015" y="6547468"/>
            <a:ext cx="0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1" name="Conector reto 280"/>
          <p:cNvCxnSpPr/>
          <p:nvPr/>
        </p:nvCxnSpPr>
        <p:spPr>
          <a:xfrm flipH="1">
            <a:off x="11281301" y="6552720"/>
            <a:ext cx="10944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2" name="Conector reto 281"/>
          <p:cNvCxnSpPr/>
          <p:nvPr/>
        </p:nvCxnSpPr>
        <p:spPr>
          <a:xfrm flipH="1">
            <a:off x="11434515" y="6552720"/>
            <a:ext cx="12767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3" name="Elipse 282"/>
          <p:cNvSpPr/>
          <p:nvPr/>
        </p:nvSpPr>
        <p:spPr>
          <a:xfrm>
            <a:off x="11197868" y="7039670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284" name="Conector reto 283"/>
          <p:cNvCxnSpPr/>
          <p:nvPr/>
        </p:nvCxnSpPr>
        <p:spPr>
          <a:xfrm flipH="1">
            <a:off x="11215638" y="5897973"/>
            <a:ext cx="10944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5" name="Elipse 284"/>
          <p:cNvSpPr/>
          <p:nvPr/>
        </p:nvSpPr>
        <p:spPr>
          <a:xfrm>
            <a:off x="11141848" y="5673335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286" name="Conector reto 285"/>
          <p:cNvCxnSpPr/>
          <p:nvPr/>
        </p:nvCxnSpPr>
        <p:spPr>
          <a:xfrm flipH="1">
            <a:off x="11346965" y="5890970"/>
            <a:ext cx="9119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7" name="Conector reto 286"/>
          <p:cNvCxnSpPr/>
          <p:nvPr/>
        </p:nvCxnSpPr>
        <p:spPr>
          <a:xfrm flipH="1">
            <a:off x="1909705" y="5903225"/>
            <a:ext cx="10944" cy="512944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8" name="Conector reto 287"/>
          <p:cNvCxnSpPr/>
          <p:nvPr/>
        </p:nvCxnSpPr>
        <p:spPr>
          <a:xfrm>
            <a:off x="1980840" y="5917230"/>
            <a:ext cx="158687" cy="22058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9" name="Conector reto 288"/>
          <p:cNvCxnSpPr/>
          <p:nvPr/>
        </p:nvCxnSpPr>
        <p:spPr>
          <a:xfrm>
            <a:off x="2146822" y="6137813"/>
            <a:ext cx="0" cy="257348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0" name="Elipse 289"/>
          <p:cNvSpPr/>
          <p:nvPr/>
        </p:nvSpPr>
        <p:spPr>
          <a:xfrm>
            <a:off x="1836186" y="5679634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291" name="Conector reto 290"/>
          <p:cNvCxnSpPr/>
          <p:nvPr/>
        </p:nvCxnSpPr>
        <p:spPr>
          <a:xfrm flipH="1">
            <a:off x="2285445" y="5903225"/>
            <a:ext cx="9119" cy="512944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2" name="Elipse 291"/>
          <p:cNvSpPr/>
          <p:nvPr/>
        </p:nvSpPr>
        <p:spPr>
          <a:xfrm>
            <a:off x="2211177" y="5679634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293" name="Conector reto 292"/>
          <p:cNvCxnSpPr/>
          <p:nvPr/>
        </p:nvCxnSpPr>
        <p:spPr>
          <a:xfrm flipH="1">
            <a:off x="2414947" y="5896222"/>
            <a:ext cx="10944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4" name="Conector reto 293"/>
          <p:cNvCxnSpPr/>
          <p:nvPr/>
        </p:nvCxnSpPr>
        <p:spPr>
          <a:xfrm flipH="1">
            <a:off x="2610113" y="5903225"/>
            <a:ext cx="9119" cy="512944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5" name="Conector reto 294"/>
          <p:cNvCxnSpPr/>
          <p:nvPr/>
        </p:nvCxnSpPr>
        <p:spPr>
          <a:xfrm>
            <a:off x="2679424" y="5917230"/>
            <a:ext cx="158685" cy="22058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6" name="Conector reto 295"/>
          <p:cNvCxnSpPr/>
          <p:nvPr/>
        </p:nvCxnSpPr>
        <p:spPr>
          <a:xfrm>
            <a:off x="2869117" y="6137813"/>
            <a:ext cx="0" cy="257348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7" name="Elipse 296"/>
          <p:cNvSpPr/>
          <p:nvPr/>
        </p:nvSpPr>
        <p:spPr>
          <a:xfrm>
            <a:off x="2534964" y="5679634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298" name="Conector reto 297"/>
          <p:cNvCxnSpPr/>
          <p:nvPr/>
        </p:nvCxnSpPr>
        <p:spPr>
          <a:xfrm flipH="1">
            <a:off x="3062459" y="5903225"/>
            <a:ext cx="9119" cy="512944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9" name="Elipse 298"/>
          <p:cNvSpPr/>
          <p:nvPr/>
        </p:nvSpPr>
        <p:spPr>
          <a:xfrm>
            <a:off x="2987818" y="5679634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300" name="Conector reto 299"/>
          <p:cNvCxnSpPr/>
          <p:nvPr/>
        </p:nvCxnSpPr>
        <p:spPr>
          <a:xfrm flipH="1">
            <a:off x="3190137" y="5896222"/>
            <a:ext cx="12767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1" name="Conector reto 300"/>
          <p:cNvCxnSpPr/>
          <p:nvPr/>
        </p:nvCxnSpPr>
        <p:spPr>
          <a:xfrm flipH="1">
            <a:off x="3456438" y="5903224"/>
            <a:ext cx="9119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2" name="Elipse 301"/>
          <p:cNvSpPr/>
          <p:nvPr/>
        </p:nvSpPr>
        <p:spPr>
          <a:xfrm>
            <a:off x="3382440" y="5679429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303" name="Conector reto 302"/>
          <p:cNvCxnSpPr/>
          <p:nvPr/>
        </p:nvCxnSpPr>
        <p:spPr>
          <a:xfrm flipH="1">
            <a:off x="3585940" y="5896222"/>
            <a:ext cx="10944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4" name="Elipse 303"/>
          <p:cNvSpPr/>
          <p:nvPr/>
        </p:nvSpPr>
        <p:spPr>
          <a:xfrm>
            <a:off x="1792978" y="7108993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305" name="Conector reto 304"/>
          <p:cNvCxnSpPr/>
          <p:nvPr/>
        </p:nvCxnSpPr>
        <p:spPr>
          <a:xfrm flipH="1">
            <a:off x="1902410" y="6598237"/>
            <a:ext cx="10944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6" name="Conector reto 305"/>
          <p:cNvCxnSpPr/>
          <p:nvPr/>
        </p:nvCxnSpPr>
        <p:spPr>
          <a:xfrm flipH="1">
            <a:off x="2010023" y="6853834"/>
            <a:ext cx="85728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7" name="Conector reto 306"/>
          <p:cNvCxnSpPr/>
          <p:nvPr/>
        </p:nvCxnSpPr>
        <p:spPr>
          <a:xfrm>
            <a:off x="2095751" y="6598238"/>
            <a:ext cx="0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8" name="Elipse 307"/>
          <p:cNvSpPr/>
          <p:nvPr/>
        </p:nvSpPr>
        <p:spPr>
          <a:xfrm>
            <a:off x="2632130" y="7095984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309" name="Conector reto 308"/>
          <p:cNvCxnSpPr/>
          <p:nvPr/>
        </p:nvCxnSpPr>
        <p:spPr>
          <a:xfrm flipH="1">
            <a:off x="2743262" y="6584232"/>
            <a:ext cx="9120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0" name="Conector reto 309"/>
          <p:cNvCxnSpPr/>
          <p:nvPr/>
        </p:nvCxnSpPr>
        <p:spPr>
          <a:xfrm flipH="1">
            <a:off x="2847230" y="6839829"/>
            <a:ext cx="89374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1" name="Conector reto 310"/>
          <p:cNvCxnSpPr/>
          <p:nvPr/>
        </p:nvCxnSpPr>
        <p:spPr>
          <a:xfrm>
            <a:off x="2936604" y="6584232"/>
            <a:ext cx="0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2" name="Conector reto 311"/>
          <p:cNvCxnSpPr/>
          <p:nvPr/>
        </p:nvCxnSpPr>
        <p:spPr>
          <a:xfrm flipH="1">
            <a:off x="2341987" y="6610491"/>
            <a:ext cx="10944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3" name="Conector reto 312"/>
          <p:cNvCxnSpPr/>
          <p:nvPr/>
        </p:nvCxnSpPr>
        <p:spPr>
          <a:xfrm flipH="1">
            <a:off x="2495202" y="6612242"/>
            <a:ext cx="10944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4" name="Elipse 313"/>
          <p:cNvSpPr/>
          <p:nvPr/>
        </p:nvSpPr>
        <p:spPr>
          <a:xfrm>
            <a:off x="2258489" y="7098489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15" name="Elipse 314"/>
          <p:cNvSpPr/>
          <p:nvPr/>
        </p:nvSpPr>
        <p:spPr>
          <a:xfrm>
            <a:off x="3429268" y="7074976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316" name="Conector reto 315"/>
          <p:cNvCxnSpPr/>
          <p:nvPr/>
        </p:nvCxnSpPr>
        <p:spPr>
          <a:xfrm flipH="1">
            <a:off x="3538517" y="6563224"/>
            <a:ext cx="10944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7" name="Conector reto 316"/>
          <p:cNvCxnSpPr/>
          <p:nvPr/>
        </p:nvCxnSpPr>
        <p:spPr>
          <a:xfrm flipH="1">
            <a:off x="3646132" y="6818821"/>
            <a:ext cx="85726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8" name="Conector reto 317"/>
          <p:cNvCxnSpPr/>
          <p:nvPr/>
        </p:nvCxnSpPr>
        <p:spPr>
          <a:xfrm>
            <a:off x="3731858" y="6563225"/>
            <a:ext cx="0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9" name="Conector reto 318"/>
          <p:cNvCxnSpPr/>
          <p:nvPr/>
        </p:nvCxnSpPr>
        <p:spPr>
          <a:xfrm flipH="1">
            <a:off x="3139066" y="6589483"/>
            <a:ext cx="9119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0" name="Conector reto 319"/>
          <p:cNvCxnSpPr/>
          <p:nvPr/>
        </p:nvCxnSpPr>
        <p:spPr>
          <a:xfrm flipH="1">
            <a:off x="3294103" y="6591234"/>
            <a:ext cx="9120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1" name="Elipse 320"/>
          <p:cNvSpPr/>
          <p:nvPr/>
        </p:nvSpPr>
        <p:spPr>
          <a:xfrm>
            <a:off x="3055629" y="7077481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2091" name="AutoShape 81"/>
          <p:cNvSpPr>
            <a:spLocks noChangeArrowheads="1"/>
          </p:cNvSpPr>
          <p:nvPr/>
        </p:nvSpPr>
        <p:spPr bwMode="auto">
          <a:xfrm rot="5400000">
            <a:off x="-488582" y="6150941"/>
            <a:ext cx="1666628" cy="740535"/>
          </a:xfrm>
          <a:prstGeom prst="flowChartAlternateProcess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3465" tIns="51732" rIns="103465" bIns="51732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2092" name="AutoShape 81"/>
          <p:cNvSpPr>
            <a:spLocks noChangeArrowheads="1"/>
          </p:cNvSpPr>
          <p:nvPr/>
        </p:nvSpPr>
        <p:spPr bwMode="auto">
          <a:xfrm rot="5400000">
            <a:off x="542877" y="6151853"/>
            <a:ext cx="1666628" cy="738711"/>
          </a:xfrm>
          <a:prstGeom prst="flowChartAlternateProcess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3465" tIns="51732" rIns="103465" bIns="51732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cxnSp>
        <p:nvCxnSpPr>
          <p:cNvPr id="324" name="Conector reto 323"/>
          <p:cNvCxnSpPr/>
          <p:nvPr/>
        </p:nvCxnSpPr>
        <p:spPr>
          <a:xfrm>
            <a:off x="11077015" y="6547468"/>
            <a:ext cx="0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5" name="Conector reto 324"/>
          <p:cNvCxnSpPr/>
          <p:nvPr/>
        </p:nvCxnSpPr>
        <p:spPr>
          <a:xfrm flipH="1">
            <a:off x="11281301" y="6552720"/>
            <a:ext cx="10944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6" name="Conector reto 325"/>
          <p:cNvCxnSpPr/>
          <p:nvPr/>
        </p:nvCxnSpPr>
        <p:spPr>
          <a:xfrm flipH="1">
            <a:off x="11434515" y="6552720"/>
            <a:ext cx="12767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7" name="Elipse 326"/>
          <p:cNvSpPr/>
          <p:nvPr/>
        </p:nvSpPr>
        <p:spPr>
          <a:xfrm>
            <a:off x="11197868" y="7039670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328" name="Conector reto 327"/>
          <p:cNvCxnSpPr/>
          <p:nvPr/>
        </p:nvCxnSpPr>
        <p:spPr>
          <a:xfrm flipH="1">
            <a:off x="11215638" y="5897973"/>
            <a:ext cx="10944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9" name="Elipse 328"/>
          <p:cNvSpPr/>
          <p:nvPr/>
        </p:nvSpPr>
        <p:spPr>
          <a:xfrm>
            <a:off x="11141848" y="5673335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330" name="Conector reto 329"/>
          <p:cNvCxnSpPr/>
          <p:nvPr/>
        </p:nvCxnSpPr>
        <p:spPr>
          <a:xfrm flipH="1">
            <a:off x="11346965" y="5890970"/>
            <a:ext cx="9119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1" name="Conector reto 330"/>
          <p:cNvCxnSpPr/>
          <p:nvPr/>
        </p:nvCxnSpPr>
        <p:spPr>
          <a:xfrm flipH="1">
            <a:off x="11591378" y="5911978"/>
            <a:ext cx="9119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2" name="Elipse 331"/>
          <p:cNvSpPr/>
          <p:nvPr/>
        </p:nvSpPr>
        <p:spPr>
          <a:xfrm>
            <a:off x="11516839" y="5687236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333" name="Conector reto 332"/>
          <p:cNvCxnSpPr/>
          <p:nvPr/>
        </p:nvCxnSpPr>
        <p:spPr>
          <a:xfrm flipH="1">
            <a:off x="11719056" y="5904976"/>
            <a:ext cx="12767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4" name="Conector reto 333"/>
          <p:cNvCxnSpPr/>
          <p:nvPr/>
        </p:nvCxnSpPr>
        <p:spPr>
          <a:xfrm flipH="1">
            <a:off x="11985357" y="5911978"/>
            <a:ext cx="9119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5" name="Elipse 334"/>
          <p:cNvSpPr/>
          <p:nvPr/>
        </p:nvSpPr>
        <p:spPr>
          <a:xfrm>
            <a:off x="11911460" y="5687031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336" name="Conector reto 335"/>
          <p:cNvCxnSpPr/>
          <p:nvPr/>
        </p:nvCxnSpPr>
        <p:spPr>
          <a:xfrm flipH="1">
            <a:off x="12116683" y="5904976"/>
            <a:ext cx="9119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7" name="Conector reto 336"/>
          <p:cNvCxnSpPr/>
          <p:nvPr/>
        </p:nvCxnSpPr>
        <p:spPr>
          <a:xfrm flipH="1">
            <a:off x="12366567" y="5911978"/>
            <a:ext cx="9120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8" name="Conector reto 337"/>
          <p:cNvCxnSpPr/>
          <p:nvPr/>
        </p:nvCxnSpPr>
        <p:spPr>
          <a:xfrm>
            <a:off x="12435878" y="5925984"/>
            <a:ext cx="158687" cy="22058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9" name="Conector reto 338"/>
          <p:cNvCxnSpPr/>
          <p:nvPr/>
        </p:nvCxnSpPr>
        <p:spPr>
          <a:xfrm>
            <a:off x="12603684" y="6146568"/>
            <a:ext cx="0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0" name="Elipse 339"/>
          <p:cNvSpPr/>
          <p:nvPr/>
        </p:nvSpPr>
        <p:spPr>
          <a:xfrm>
            <a:off x="12291979" y="5687236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341" name="Conector reto 340"/>
          <p:cNvCxnSpPr/>
          <p:nvPr/>
        </p:nvCxnSpPr>
        <p:spPr>
          <a:xfrm flipH="1">
            <a:off x="12804322" y="5911978"/>
            <a:ext cx="9120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2" name="Elipse 341"/>
          <p:cNvSpPr/>
          <p:nvPr/>
        </p:nvSpPr>
        <p:spPr>
          <a:xfrm>
            <a:off x="12730828" y="5687236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343" name="Conector reto 342"/>
          <p:cNvCxnSpPr/>
          <p:nvPr/>
        </p:nvCxnSpPr>
        <p:spPr>
          <a:xfrm flipH="1">
            <a:off x="12935648" y="5904976"/>
            <a:ext cx="9120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4" name="Conector reto 343"/>
          <p:cNvCxnSpPr/>
          <p:nvPr/>
        </p:nvCxnSpPr>
        <p:spPr>
          <a:xfrm>
            <a:off x="11465522" y="6608742"/>
            <a:ext cx="0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5" name="Elipse 344"/>
          <p:cNvSpPr/>
          <p:nvPr/>
        </p:nvSpPr>
        <p:spPr>
          <a:xfrm>
            <a:off x="11958292" y="7082577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346" name="Conector reto 345"/>
          <p:cNvCxnSpPr/>
          <p:nvPr/>
        </p:nvCxnSpPr>
        <p:spPr>
          <a:xfrm flipH="1">
            <a:off x="12067435" y="6571976"/>
            <a:ext cx="10944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7" name="Conector reto 346"/>
          <p:cNvCxnSpPr/>
          <p:nvPr/>
        </p:nvCxnSpPr>
        <p:spPr>
          <a:xfrm flipH="1">
            <a:off x="12175050" y="6827574"/>
            <a:ext cx="85726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8" name="Conector reto 347"/>
          <p:cNvCxnSpPr/>
          <p:nvPr/>
        </p:nvCxnSpPr>
        <p:spPr>
          <a:xfrm>
            <a:off x="12260776" y="6571977"/>
            <a:ext cx="0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9" name="Conector reto 348"/>
          <p:cNvCxnSpPr/>
          <p:nvPr/>
        </p:nvCxnSpPr>
        <p:spPr>
          <a:xfrm flipH="1">
            <a:off x="11667985" y="6598237"/>
            <a:ext cx="9119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0" name="Conector reto 349"/>
          <p:cNvCxnSpPr/>
          <p:nvPr/>
        </p:nvCxnSpPr>
        <p:spPr>
          <a:xfrm flipH="1">
            <a:off x="11823022" y="6598237"/>
            <a:ext cx="9120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1" name="Elipse 350"/>
          <p:cNvSpPr/>
          <p:nvPr/>
        </p:nvSpPr>
        <p:spPr>
          <a:xfrm>
            <a:off x="11584647" y="7085083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52" name="Elipse 351"/>
          <p:cNvSpPr/>
          <p:nvPr/>
        </p:nvSpPr>
        <p:spPr>
          <a:xfrm>
            <a:off x="12375623" y="7072073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353" name="Conector reto 352"/>
          <p:cNvCxnSpPr/>
          <p:nvPr/>
        </p:nvCxnSpPr>
        <p:spPr>
          <a:xfrm flipH="1">
            <a:off x="12485127" y="6561472"/>
            <a:ext cx="9119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4" name="Conector reto 353"/>
          <p:cNvCxnSpPr/>
          <p:nvPr/>
        </p:nvCxnSpPr>
        <p:spPr>
          <a:xfrm flipH="1">
            <a:off x="12592740" y="6817070"/>
            <a:ext cx="85728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5" name="Conector reto 354"/>
          <p:cNvCxnSpPr/>
          <p:nvPr/>
        </p:nvCxnSpPr>
        <p:spPr>
          <a:xfrm>
            <a:off x="12678467" y="6561473"/>
            <a:ext cx="0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6" name="Elipse 355"/>
          <p:cNvSpPr/>
          <p:nvPr/>
        </p:nvSpPr>
        <p:spPr>
          <a:xfrm>
            <a:off x="12785982" y="7072073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357" name="Conector reto 356"/>
          <p:cNvCxnSpPr/>
          <p:nvPr/>
        </p:nvCxnSpPr>
        <p:spPr>
          <a:xfrm flipH="1">
            <a:off x="12895520" y="6561472"/>
            <a:ext cx="9120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8" name="Conector reto 357"/>
          <p:cNvCxnSpPr/>
          <p:nvPr/>
        </p:nvCxnSpPr>
        <p:spPr>
          <a:xfrm flipH="1">
            <a:off x="13003136" y="6817070"/>
            <a:ext cx="85726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9" name="Conector reto 358"/>
          <p:cNvCxnSpPr/>
          <p:nvPr/>
        </p:nvCxnSpPr>
        <p:spPr>
          <a:xfrm>
            <a:off x="13088862" y="6561473"/>
            <a:ext cx="0" cy="255596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0" name="Conector reto 359"/>
          <p:cNvCxnSpPr/>
          <p:nvPr/>
        </p:nvCxnSpPr>
        <p:spPr>
          <a:xfrm flipH="1">
            <a:off x="13293148" y="6566725"/>
            <a:ext cx="10944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1" name="Conector reto 360"/>
          <p:cNvCxnSpPr/>
          <p:nvPr/>
        </p:nvCxnSpPr>
        <p:spPr>
          <a:xfrm flipH="1">
            <a:off x="13446362" y="6566725"/>
            <a:ext cx="9120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2" name="Elipse 361"/>
          <p:cNvSpPr/>
          <p:nvPr/>
        </p:nvSpPr>
        <p:spPr>
          <a:xfrm>
            <a:off x="13209478" y="7053571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363" name="Conector reto 362"/>
          <p:cNvCxnSpPr/>
          <p:nvPr/>
        </p:nvCxnSpPr>
        <p:spPr>
          <a:xfrm flipH="1">
            <a:off x="13227484" y="5911978"/>
            <a:ext cx="9120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4" name="Elipse 363"/>
          <p:cNvSpPr/>
          <p:nvPr/>
        </p:nvSpPr>
        <p:spPr>
          <a:xfrm>
            <a:off x="13153460" y="5687236"/>
            <a:ext cx="288747" cy="2382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3465" tIns="51732" rIns="103465" bIns="51732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365" name="Conector reto 364"/>
          <p:cNvCxnSpPr/>
          <p:nvPr/>
        </p:nvCxnSpPr>
        <p:spPr>
          <a:xfrm flipH="1">
            <a:off x="13358811" y="5904976"/>
            <a:ext cx="9120" cy="511193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159" name="Retângulo 4"/>
          <p:cNvSpPr>
            <a:spLocks noChangeArrowheads="1"/>
          </p:cNvSpPr>
          <p:nvPr/>
        </p:nvSpPr>
        <p:spPr bwMode="auto">
          <a:xfrm>
            <a:off x="9791111" y="7305504"/>
            <a:ext cx="3693555" cy="30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492" tIns="51746" rIns="103492" bIns="5174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70000"/>
              </a:lnSpc>
              <a:spcBef>
                <a:spcPct val="20000"/>
              </a:spcBef>
              <a:buFont typeface="Arial" charset="0"/>
              <a:buNone/>
            </a:pPr>
            <a:r>
              <a:rPr lang="pt-BR" altLang="pt-BR" sz="1800" b="1"/>
              <a:t>Fagan (2018)</a:t>
            </a:r>
          </a:p>
        </p:txBody>
      </p:sp>
    </p:spTree>
    <p:extLst>
      <p:ext uri="{BB962C8B-B14F-4D97-AF65-F5344CB8AC3E}">
        <p14:creationId xmlns:p14="http://schemas.microsoft.com/office/powerpoint/2010/main" val="22686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-0.01354 0.0669 C -0.01667 0.08102 -0.01823 0.10209 -0.01823 0.12408 C -0.01823 0.14908 -0.01667 0.16899 -0.01354 0.18311 L 3.33333E-6 0.25 " pathEditMode="relative" rAng="0" ptsTypes="FffFF">
                                      <p:cBhvr>
                                        <p:cTn id="8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1250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-0.01354 0.0669 C -0.01666 0.08102 -0.01823 0.10209 -0.01823 0.12408 C -0.01823 0.14908 -0.01666 0.16899 -0.01354 0.18311 L -3.33333E-6 0.25 " pathEditMode="relative" rAng="0" ptsTypes="FffFF">
                                      <p:cBhvr>
                                        <p:cTn id="8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1250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01354 0.0669 C -0.01667 0.08102 -0.01823 0.10208 -0.01823 0.12407 C -0.01823 0.14907 -0.01667 0.16898 -0.01354 0.1831 L 3.33333E-6 0.25 " pathEditMode="relative" rAng="0" ptsTypes="FffFF">
                                      <p:cBhvr>
                                        <p:cTn id="8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12500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-0.01354 0.0669 C -0.01667 0.08102 -0.01823 0.10208 -0.01823 0.12407 C -0.01823 0.14907 -0.01667 0.16898 -0.01354 0.1831 L 0 0.25 " pathEditMode="relative" rAng="0" ptsTypes="FffFF">
                                      <p:cBhvr>
                                        <p:cTn id="8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8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4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7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0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3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6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9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2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5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8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1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4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7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0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3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6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9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2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5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8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1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4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218" grpId="0" animBg="1"/>
      <p:bldP spid="2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000"/>
          <a:stretch/>
        </p:blipFill>
        <p:spPr>
          <a:xfrm rot="10800000">
            <a:off x="2274970" y="128619"/>
            <a:ext cx="10314909" cy="7116596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7278180" y="2113840"/>
            <a:ext cx="4288466" cy="11911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lIns="100831" tIns="50415" rIns="100831" bIns="50415"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3386796" y="2113840"/>
            <a:ext cx="3653137" cy="11911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lIns="100831" tIns="50415" rIns="100831" bIns="50415"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975301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250"/>
          <p:cNvGraphicFramePr>
            <a:graphicFrameLocks noGrp="1"/>
          </p:cNvGraphicFramePr>
          <p:nvPr>
            <p:extLst/>
          </p:nvPr>
        </p:nvGraphicFramePr>
        <p:xfrm>
          <a:off x="925653" y="611906"/>
          <a:ext cx="10084524" cy="1429358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4245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8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742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Atividade Superóxido </a:t>
                      </a:r>
                      <a:r>
                        <a:rPr lang="pt-BR" sz="2200" b="1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dismutase</a:t>
                      </a:r>
                      <a:r>
                        <a:rPr lang="pt-BR" sz="22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* (SOD) (</a:t>
                      </a:r>
                      <a:r>
                        <a:rPr lang="pt-BR" sz="2200" b="1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μmol</a:t>
                      </a:r>
                      <a:r>
                        <a:rPr lang="pt-BR" sz="22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min</a:t>
                      </a:r>
                      <a:r>
                        <a:rPr lang="pt-BR" sz="22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lang="pt-BR" sz="22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pt-BR" sz="2200" b="1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μg</a:t>
                      </a:r>
                      <a:r>
                        <a:rPr lang="pt-BR" sz="22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proteína</a:t>
                      </a:r>
                      <a:r>
                        <a:rPr lang="pt-BR" sz="22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lang="pt-BR" sz="22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pt-BR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b">
                    <a:solidFill>
                      <a:srgbClr val="24424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rgbClr val="2442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421"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u="none" strike="noStrike" dirty="0">
                          <a:effectLst/>
                          <a:latin typeface="+mn-lt"/>
                        </a:rPr>
                        <a:t>Testemunha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u="none" strike="noStrike" dirty="0">
                          <a:effectLst/>
                          <a:latin typeface="+mn-lt"/>
                        </a:rPr>
                        <a:t>18,47 c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516"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u="none" strike="noStrike" dirty="0" err="1">
                          <a:effectLst/>
                          <a:latin typeface="+mn-lt"/>
                        </a:rPr>
                        <a:t>Megafol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u="none" strike="noStrike" dirty="0">
                          <a:effectLst/>
                          <a:latin typeface="+mn-lt"/>
                        </a:rPr>
                        <a:t>24,28 a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Group 250"/>
          <p:cNvGraphicFramePr>
            <a:graphicFrameLocks noGrp="1"/>
          </p:cNvGraphicFramePr>
          <p:nvPr>
            <p:extLst/>
          </p:nvPr>
        </p:nvGraphicFramePr>
        <p:xfrm>
          <a:off x="925653" y="2438309"/>
          <a:ext cx="10084524" cy="1429358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4245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8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742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Atividade da enzima </a:t>
                      </a:r>
                      <a:r>
                        <a:rPr lang="pt-BR" sz="2200" b="1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catalase</a:t>
                      </a:r>
                      <a:r>
                        <a:rPr lang="pt-BR" sz="22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(CAT) (</a:t>
                      </a:r>
                      <a:r>
                        <a:rPr lang="pt-BR" sz="2200" b="1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μmol</a:t>
                      </a:r>
                      <a:r>
                        <a:rPr lang="pt-BR" sz="22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min</a:t>
                      </a:r>
                      <a:r>
                        <a:rPr lang="pt-BR" sz="22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lang="pt-BR" sz="22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pt-BR" sz="2200" b="1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μg</a:t>
                      </a:r>
                      <a:r>
                        <a:rPr lang="pt-BR" sz="22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proteína</a:t>
                      </a:r>
                      <a:r>
                        <a:rPr lang="pt-BR" sz="22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lang="pt-BR" sz="22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pt-BR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b">
                    <a:solidFill>
                      <a:srgbClr val="24424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rgbClr val="2442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421"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u="none" strike="noStrike" dirty="0">
                          <a:effectLst/>
                          <a:latin typeface="+mn-lt"/>
                        </a:rPr>
                        <a:t>Testemunha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u="none" strike="noStrike" dirty="0">
                          <a:effectLst/>
                          <a:latin typeface="+mn-lt"/>
                        </a:rPr>
                        <a:t>97,21 b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516"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u="none" strike="noStrike">
                          <a:effectLst/>
                          <a:latin typeface="+mn-lt"/>
                        </a:rPr>
                        <a:t>Megafol</a:t>
                      </a:r>
                      <a:endParaRPr lang="pt-BR" sz="2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u="none" strike="noStrike" dirty="0">
                          <a:effectLst/>
                          <a:latin typeface="+mn-lt"/>
                        </a:rPr>
                        <a:t>153,89 a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Group 250"/>
          <p:cNvGraphicFramePr>
            <a:graphicFrameLocks noGrp="1"/>
          </p:cNvGraphicFramePr>
          <p:nvPr>
            <p:extLst/>
          </p:nvPr>
        </p:nvGraphicFramePr>
        <p:xfrm>
          <a:off x="925653" y="4285945"/>
          <a:ext cx="10084524" cy="1429358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4245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8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742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Atividade </a:t>
                      </a:r>
                      <a:r>
                        <a:rPr lang="pt-BR" sz="2200" b="1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Peroxidase</a:t>
                      </a:r>
                      <a:r>
                        <a:rPr lang="pt-BR" sz="22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(POD) (µmol </a:t>
                      </a:r>
                      <a:r>
                        <a:rPr lang="pt-BR" sz="2200" b="1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purpurogalina</a:t>
                      </a:r>
                      <a:r>
                        <a:rPr lang="pt-BR" sz="22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min</a:t>
                      </a:r>
                      <a:r>
                        <a:rPr lang="pt-BR" sz="22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lang="pt-BR" sz="22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mg proteína</a:t>
                      </a:r>
                      <a:r>
                        <a:rPr lang="pt-BR" sz="22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lang="pt-BR" sz="22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pt-BR" sz="2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b">
                    <a:solidFill>
                      <a:srgbClr val="24424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rgbClr val="2442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421"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u="none" strike="noStrike" dirty="0">
                          <a:effectLst/>
                          <a:latin typeface="+mn-lt"/>
                        </a:rPr>
                        <a:t>Testemunha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u="none" strike="noStrike" dirty="0">
                          <a:effectLst/>
                          <a:latin typeface="+mn-lt"/>
                        </a:rPr>
                        <a:t>1,00 b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516"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u="none" strike="noStrike" dirty="0" err="1">
                          <a:effectLst/>
                          <a:latin typeface="+mn-lt"/>
                        </a:rPr>
                        <a:t>Megafol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u="none" strike="noStrike" dirty="0">
                          <a:effectLst/>
                          <a:latin typeface="+mn-lt"/>
                        </a:rPr>
                        <a:t>1,69 a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Elipse 9"/>
          <p:cNvSpPr/>
          <p:nvPr/>
        </p:nvSpPr>
        <p:spPr bwMode="auto">
          <a:xfrm>
            <a:off x="10295526" y="1049905"/>
            <a:ext cx="2540982" cy="1229586"/>
          </a:xfrm>
          <a:prstGeom prst="ellipse">
            <a:avLst/>
          </a:prstGeom>
          <a:solidFill>
            <a:srgbClr val="A9C78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831" tIns="50415" rIns="100831" bIns="50415" numCol="1" rtlCol="0" anchor="ctr" anchorCtr="0" compatLnSpc="1">
            <a:prstTxWarp prst="textNoShape">
              <a:avLst/>
            </a:prstTxWarp>
          </a:bodyPr>
          <a:lstStyle/>
          <a:p>
            <a:pPr algn="ctr" defTabSz="1008309" eaLnBrk="0" hangingPunct="0"/>
            <a:r>
              <a:rPr lang="pt-BR" sz="2600" b="1" dirty="0">
                <a:latin typeface="Arial" charset="0"/>
                <a:ea typeface="ＭＳ Ｐゴシック" pitchFamily="1" charset="-128"/>
              </a:rPr>
              <a:t>+31,45%</a:t>
            </a:r>
          </a:p>
        </p:txBody>
      </p:sp>
      <p:sp>
        <p:nvSpPr>
          <p:cNvPr id="11" name="Elipse 10"/>
          <p:cNvSpPr/>
          <p:nvPr/>
        </p:nvSpPr>
        <p:spPr bwMode="auto">
          <a:xfrm>
            <a:off x="10295526" y="2804662"/>
            <a:ext cx="2540982" cy="1229586"/>
          </a:xfrm>
          <a:prstGeom prst="ellipse">
            <a:avLst/>
          </a:prstGeom>
          <a:solidFill>
            <a:srgbClr val="A9C78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831" tIns="50415" rIns="100831" bIns="50415" numCol="1" rtlCol="0" anchor="ctr" anchorCtr="0" compatLnSpc="1">
            <a:prstTxWarp prst="textNoShape">
              <a:avLst/>
            </a:prstTxWarp>
          </a:bodyPr>
          <a:lstStyle/>
          <a:p>
            <a:pPr algn="ctr" defTabSz="1008309" eaLnBrk="0" hangingPunct="0"/>
            <a:r>
              <a:rPr lang="pt-BR" sz="2600" b="1" dirty="0">
                <a:latin typeface="Arial" charset="0"/>
                <a:ea typeface="ＭＳ Ｐゴシック" pitchFamily="1" charset="-128"/>
              </a:rPr>
              <a:t>+58,30%</a:t>
            </a:r>
          </a:p>
        </p:txBody>
      </p:sp>
      <p:sp>
        <p:nvSpPr>
          <p:cNvPr id="12" name="Elipse 11"/>
          <p:cNvSpPr/>
          <p:nvPr/>
        </p:nvSpPr>
        <p:spPr bwMode="auto">
          <a:xfrm>
            <a:off x="10295526" y="4537059"/>
            <a:ext cx="2540982" cy="1229586"/>
          </a:xfrm>
          <a:prstGeom prst="ellipse">
            <a:avLst/>
          </a:prstGeom>
          <a:solidFill>
            <a:srgbClr val="A9C78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831" tIns="50415" rIns="100831" bIns="50415" numCol="1" rtlCol="0" anchor="ctr" anchorCtr="0" compatLnSpc="1">
            <a:prstTxWarp prst="textNoShape">
              <a:avLst/>
            </a:prstTxWarp>
          </a:bodyPr>
          <a:lstStyle/>
          <a:p>
            <a:pPr algn="ctr" defTabSz="1008309" eaLnBrk="0" hangingPunct="0"/>
            <a:r>
              <a:rPr lang="pt-BR" sz="2600" b="1" dirty="0">
                <a:latin typeface="Arial" charset="0"/>
                <a:ea typeface="ＭＳ Ｐゴシック" pitchFamily="1" charset="-128"/>
              </a:rPr>
              <a:t>+69,00%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389365" y="6811443"/>
            <a:ext cx="9925712" cy="407291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r>
              <a:rPr lang="pt-BR" sz="2000" dirty="0">
                <a:solidFill>
                  <a:srgbClr val="000000"/>
                </a:solidFill>
                <a:latin typeface="+mn-lt"/>
              </a:rPr>
              <a:t>*A determinação da atividade das enzimas antioxidantes efetuou-se aos 115 DAS </a:t>
            </a:r>
            <a:endParaRPr lang="pt-BR" sz="2000" dirty="0">
              <a:latin typeface="+mn-lt"/>
            </a:endParaRPr>
          </a:p>
        </p:txBody>
      </p:sp>
      <p:sp>
        <p:nvSpPr>
          <p:cNvPr id="14" name="Text Box 77"/>
          <p:cNvSpPr txBox="1">
            <a:spLocks noChangeArrowheads="1"/>
          </p:cNvSpPr>
          <p:nvPr/>
        </p:nvSpPr>
        <p:spPr bwMode="auto">
          <a:xfrm>
            <a:off x="363062" y="48772"/>
            <a:ext cx="7788510" cy="4412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00831" tIns="50415" rIns="100831" bIns="5041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200" b="1" dirty="0">
                <a:solidFill>
                  <a:srgbClr val="244240"/>
                </a:solidFill>
                <a:latin typeface="Arial Narrow"/>
                <a:cs typeface="Arial Narrow"/>
              </a:rPr>
              <a:t>Tab.3 Resultados dos efeitos fisiológicos com uso do Megafol </a:t>
            </a:r>
          </a:p>
        </p:txBody>
      </p:sp>
      <p:pic>
        <p:nvPicPr>
          <p:cNvPr id="15" name="Immagin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4235" y="247562"/>
            <a:ext cx="1456896" cy="42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4728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250"/>
          <p:cNvGraphicFramePr>
            <a:graphicFrameLocks noGrp="1"/>
          </p:cNvGraphicFramePr>
          <p:nvPr>
            <p:extLst/>
          </p:nvPr>
        </p:nvGraphicFramePr>
        <p:xfrm>
          <a:off x="874204" y="525663"/>
          <a:ext cx="10084524" cy="1429358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4245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8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742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Peroxidação</a:t>
                      </a:r>
                      <a:r>
                        <a:rPr lang="pt-BR" sz="2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lipídica (</a:t>
                      </a:r>
                      <a:r>
                        <a:rPr lang="pt-BR" sz="2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nmol</a:t>
                      </a:r>
                      <a:r>
                        <a:rPr lang="pt-BR" sz="2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TBARS g MF</a:t>
                      </a:r>
                      <a:r>
                        <a:rPr lang="pt-BR" sz="22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lang="pt-BR" sz="2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pt-BR" sz="2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b">
                    <a:solidFill>
                      <a:srgbClr val="24424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rgbClr val="2442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421"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u="none" strike="noStrike" dirty="0">
                          <a:effectLst/>
                        </a:rPr>
                        <a:t>Testemunha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u="none" strike="noStrike" dirty="0">
                          <a:effectLst/>
                        </a:rPr>
                        <a:t>34,22 a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516"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u="none" strike="noStrike">
                          <a:effectLst/>
                        </a:rPr>
                        <a:t>Megafol</a:t>
                      </a:r>
                      <a:endParaRPr lang="pt-BR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u="none" strike="noStrike" dirty="0">
                          <a:effectLst/>
                        </a:rPr>
                        <a:t>27,78 b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Group 250"/>
          <p:cNvGraphicFramePr>
            <a:graphicFrameLocks noGrp="1"/>
          </p:cNvGraphicFramePr>
          <p:nvPr>
            <p:extLst/>
          </p:nvPr>
        </p:nvGraphicFramePr>
        <p:xfrm>
          <a:off x="834721" y="2277690"/>
          <a:ext cx="10084524" cy="1429358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4245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8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742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Valor SPAD (43 DAS)</a:t>
                      </a:r>
                      <a:endParaRPr lang="pt-BR" sz="2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b">
                    <a:solidFill>
                      <a:srgbClr val="24424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rgbClr val="2442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421"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u="none" strike="noStrike" dirty="0">
                          <a:effectLst/>
                        </a:rPr>
                        <a:t>Testemunha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u="none" strike="noStrike" dirty="0">
                          <a:effectLst/>
                        </a:rPr>
                        <a:t>35,68 </a:t>
                      </a:r>
                      <a:r>
                        <a:rPr lang="pt-BR" sz="2200" u="none" strike="noStrike" dirty="0" err="1">
                          <a:effectLst/>
                        </a:rPr>
                        <a:t>ab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516"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u="none" strike="noStrike">
                          <a:effectLst/>
                        </a:rPr>
                        <a:t>Megafol</a:t>
                      </a:r>
                      <a:endParaRPr lang="pt-BR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u="none" strike="noStrike" dirty="0">
                          <a:effectLst/>
                        </a:rPr>
                        <a:t>36,25 a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Group 250"/>
          <p:cNvGraphicFramePr>
            <a:graphicFrameLocks noGrp="1"/>
          </p:cNvGraphicFramePr>
          <p:nvPr>
            <p:extLst/>
          </p:nvPr>
        </p:nvGraphicFramePr>
        <p:xfrm>
          <a:off x="819173" y="4029718"/>
          <a:ext cx="10084524" cy="1429358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4245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8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742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Proteína total solúvel mg.g</a:t>
                      </a:r>
                      <a:r>
                        <a:rPr lang="pt-BR" sz="22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lang="pt-BR" sz="2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MF</a:t>
                      </a:r>
                      <a:endParaRPr lang="pt-BR" sz="2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b">
                    <a:solidFill>
                      <a:srgbClr val="24424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rgbClr val="2442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421"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u="none" strike="noStrike" dirty="0">
                          <a:effectLst/>
                        </a:rPr>
                        <a:t>Testemunha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u="none" strike="noStrike" dirty="0">
                          <a:effectLst/>
                        </a:rPr>
                        <a:t>33,84 b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516"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u="none" strike="noStrike">
                          <a:effectLst/>
                        </a:rPr>
                        <a:t>Megafol</a:t>
                      </a:r>
                      <a:endParaRPr lang="pt-BR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u="none" strike="noStrike" dirty="0">
                          <a:effectLst/>
                        </a:rPr>
                        <a:t>35,39 a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Group 250"/>
          <p:cNvGraphicFramePr>
            <a:graphicFrameLocks noGrp="1"/>
          </p:cNvGraphicFramePr>
          <p:nvPr>
            <p:extLst/>
          </p:nvPr>
        </p:nvGraphicFramePr>
        <p:xfrm>
          <a:off x="786074" y="5781745"/>
          <a:ext cx="10084524" cy="1429358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4245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8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742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Produtividade (scs.ha</a:t>
                      </a:r>
                      <a:r>
                        <a:rPr lang="pt-BR" sz="22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lang="pt-BR" sz="2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pt-BR" sz="2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b">
                    <a:solidFill>
                      <a:srgbClr val="24424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rgbClr val="2442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421"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u="none" strike="noStrike" dirty="0">
                          <a:effectLst/>
                        </a:rPr>
                        <a:t>Testemunha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u="none" strike="noStrike" dirty="0">
                          <a:effectLst/>
                        </a:rPr>
                        <a:t>87,76 b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516"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u="none" strike="noStrike" dirty="0" err="1">
                          <a:effectLst/>
                        </a:rPr>
                        <a:t>Megafol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u="none" strike="noStrike" dirty="0">
                          <a:effectLst/>
                        </a:rPr>
                        <a:t>93,40 a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4" marR="10504" marT="10504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Elipse 10"/>
          <p:cNvSpPr/>
          <p:nvPr/>
        </p:nvSpPr>
        <p:spPr bwMode="auto">
          <a:xfrm>
            <a:off x="10136714" y="805300"/>
            <a:ext cx="2540982" cy="1229586"/>
          </a:xfrm>
          <a:prstGeom prst="ellipse">
            <a:avLst/>
          </a:prstGeom>
          <a:solidFill>
            <a:srgbClr val="A9C78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831" tIns="50415" rIns="100831" bIns="50415" numCol="1" rtlCol="0" anchor="ctr" anchorCtr="0" compatLnSpc="1">
            <a:prstTxWarp prst="textNoShape">
              <a:avLst/>
            </a:prstTxWarp>
          </a:bodyPr>
          <a:lstStyle/>
          <a:p>
            <a:pPr algn="ctr" defTabSz="1008309" eaLnBrk="0" hangingPunct="0"/>
            <a:r>
              <a:rPr lang="pt-BR" sz="3200" b="1" dirty="0">
                <a:ea typeface="ＭＳ Ｐゴシック" pitchFamily="1" charset="-128"/>
              </a:rPr>
              <a:t>- 18,81</a:t>
            </a:r>
            <a:r>
              <a:rPr lang="pt-BR" sz="3200" b="1" dirty="0">
                <a:latin typeface="Arial" charset="0"/>
                <a:ea typeface="ＭＳ Ｐゴシック" pitchFamily="1" charset="-128"/>
              </a:rPr>
              <a:t>%</a:t>
            </a:r>
          </a:p>
        </p:txBody>
      </p:sp>
      <p:sp>
        <p:nvSpPr>
          <p:cNvPr id="12" name="Elipse 11"/>
          <p:cNvSpPr/>
          <p:nvPr/>
        </p:nvSpPr>
        <p:spPr bwMode="auto">
          <a:xfrm>
            <a:off x="10136714" y="2638797"/>
            <a:ext cx="2540982" cy="1229586"/>
          </a:xfrm>
          <a:prstGeom prst="ellipse">
            <a:avLst/>
          </a:prstGeom>
          <a:solidFill>
            <a:srgbClr val="A9C78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831" tIns="50415" rIns="100831" bIns="50415" numCol="1" rtlCol="0" anchor="ctr" anchorCtr="0" compatLnSpc="1">
            <a:prstTxWarp prst="textNoShape">
              <a:avLst/>
            </a:prstTxWarp>
          </a:bodyPr>
          <a:lstStyle/>
          <a:p>
            <a:pPr algn="ctr" defTabSz="1008309" eaLnBrk="0" hangingPunct="0"/>
            <a:r>
              <a:rPr lang="pt-BR" sz="3200" b="1" dirty="0">
                <a:ea typeface="ＭＳ Ｐゴシック" pitchFamily="1" charset="-128"/>
              </a:rPr>
              <a:t>+ 1,60 </a:t>
            </a:r>
            <a:r>
              <a:rPr lang="pt-BR" sz="3200" b="1" dirty="0">
                <a:latin typeface="Arial" charset="0"/>
                <a:ea typeface="ＭＳ Ｐゴシック" pitchFamily="1" charset="-128"/>
              </a:rPr>
              <a:t>%</a:t>
            </a:r>
          </a:p>
        </p:txBody>
      </p:sp>
      <p:sp>
        <p:nvSpPr>
          <p:cNvPr id="13" name="Elipse 12"/>
          <p:cNvSpPr/>
          <p:nvPr/>
        </p:nvSpPr>
        <p:spPr bwMode="auto">
          <a:xfrm>
            <a:off x="10136714" y="4345409"/>
            <a:ext cx="2540982" cy="1229586"/>
          </a:xfrm>
          <a:prstGeom prst="ellipse">
            <a:avLst/>
          </a:prstGeom>
          <a:solidFill>
            <a:srgbClr val="A9C78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831" tIns="50415" rIns="100831" bIns="50415" numCol="1" rtlCol="0" anchor="ctr" anchorCtr="0" compatLnSpc="1">
            <a:prstTxWarp prst="textNoShape">
              <a:avLst/>
            </a:prstTxWarp>
          </a:bodyPr>
          <a:lstStyle/>
          <a:p>
            <a:pPr algn="ctr" defTabSz="1008309" eaLnBrk="0" hangingPunct="0"/>
            <a:r>
              <a:rPr lang="pt-BR" sz="3200" b="1" dirty="0">
                <a:ea typeface="ＭＳ Ｐゴシック" pitchFamily="1" charset="-128"/>
              </a:rPr>
              <a:t>+ 4,58 </a:t>
            </a:r>
            <a:r>
              <a:rPr lang="pt-BR" sz="3200" b="1" dirty="0">
                <a:latin typeface="Arial" charset="0"/>
                <a:ea typeface="ＭＳ Ｐゴシック" pitchFamily="1" charset="-128"/>
              </a:rPr>
              <a:t>%</a:t>
            </a:r>
          </a:p>
        </p:txBody>
      </p:sp>
      <p:sp>
        <p:nvSpPr>
          <p:cNvPr id="14" name="Elipse 13"/>
          <p:cNvSpPr/>
          <p:nvPr/>
        </p:nvSpPr>
        <p:spPr bwMode="auto">
          <a:xfrm>
            <a:off x="10136714" y="6052021"/>
            <a:ext cx="2540982" cy="1229586"/>
          </a:xfrm>
          <a:prstGeom prst="ellipse">
            <a:avLst/>
          </a:prstGeom>
          <a:solidFill>
            <a:srgbClr val="A9C78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831" tIns="50415" rIns="100831" bIns="50415" numCol="1" rtlCol="0" anchor="ctr" anchorCtr="0" compatLnSpc="1">
            <a:prstTxWarp prst="textNoShape">
              <a:avLst/>
            </a:prstTxWarp>
          </a:bodyPr>
          <a:lstStyle/>
          <a:p>
            <a:pPr algn="ctr" defTabSz="1008309" eaLnBrk="0" hangingPunct="0"/>
            <a:r>
              <a:rPr lang="pt-BR" sz="3200" b="1" dirty="0">
                <a:ea typeface="ＭＳ Ｐゴシック" pitchFamily="1" charset="-128"/>
              </a:rPr>
              <a:t>+ 5,64 </a:t>
            </a:r>
            <a:r>
              <a:rPr lang="pt-BR" sz="3200" b="1" dirty="0" err="1">
                <a:ea typeface="ＭＳ Ｐゴシック" pitchFamily="1" charset="-128"/>
              </a:rPr>
              <a:t>scs</a:t>
            </a:r>
            <a:r>
              <a:rPr lang="pt-BR" sz="3200" b="1" dirty="0">
                <a:ea typeface="ＭＳ Ｐゴシック" pitchFamily="1" charset="-128"/>
              </a:rPr>
              <a:t>/ha</a:t>
            </a:r>
            <a:endParaRPr lang="pt-BR" sz="3200" b="1" dirty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15" name="Text Box 77"/>
          <p:cNvSpPr txBox="1">
            <a:spLocks noChangeArrowheads="1"/>
          </p:cNvSpPr>
          <p:nvPr/>
        </p:nvSpPr>
        <p:spPr bwMode="auto">
          <a:xfrm>
            <a:off x="363062" y="48772"/>
            <a:ext cx="9773652" cy="4412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00831" tIns="50415" rIns="100831" bIns="50415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2200" b="1" dirty="0">
                <a:solidFill>
                  <a:srgbClr val="244240"/>
                </a:solidFill>
                <a:latin typeface="Arial Narrow"/>
                <a:cs typeface="Arial Narrow"/>
              </a:rPr>
              <a:t>Tab.3 Resultados dos efeitos fisiológicos e em produtividade com uso do Megafol </a:t>
            </a:r>
          </a:p>
        </p:txBody>
      </p:sp>
      <p:pic>
        <p:nvPicPr>
          <p:cNvPr id="16" name="Immagin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4829" y="235051"/>
            <a:ext cx="1456896" cy="42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794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Resultado de imagem para universidade de rio verd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94695" y="258181"/>
            <a:ext cx="1459436" cy="122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08547" y="446254"/>
            <a:ext cx="8975299" cy="532702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 lvl="0" algn="ctr" eaLnBrk="1" hangingPunct="1"/>
            <a:r>
              <a:rPr lang="it-IT" sz="2800" b="1" dirty="0">
                <a:solidFill>
                  <a:srgbClr val="244240"/>
                </a:solidFill>
                <a:cs typeface="Arial Narrow"/>
              </a:rPr>
              <a:t>Ensaio de recuperação de estresse com Megafol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796716" y="6459697"/>
            <a:ext cx="5155308" cy="409591"/>
          </a:xfrm>
          <a:prstGeom prst="rect">
            <a:avLst/>
          </a:prstGeom>
          <a:noFill/>
        </p:spPr>
        <p:txBody>
          <a:bodyPr wrap="none" lIns="100831" tIns="50415" rIns="100831" bIns="50415" rtlCol="0">
            <a:spAutoFit/>
          </a:bodyPr>
          <a:lstStyle/>
          <a:p>
            <a:r>
              <a:rPr lang="pt-BR" sz="2000" b="1" dirty="0" err="1"/>
              <a:t>Fitotoxidez</a:t>
            </a:r>
            <a:r>
              <a:rPr lang="pt-BR" sz="2000" b="1" dirty="0"/>
              <a:t> causada pela aplicação de </a:t>
            </a:r>
            <a:r>
              <a:rPr lang="pt-BR" sz="2000" b="1" dirty="0" err="1"/>
              <a:t>Lactofen</a:t>
            </a:r>
            <a:endParaRPr lang="pt-BR" sz="2000" b="1" dirty="0"/>
          </a:p>
        </p:txBody>
      </p:sp>
      <p:pic>
        <p:nvPicPr>
          <p:cNvPr id="6" name="Imagem 5" descr="Uma imagem contendo grama, céu, ao ar livre, campo&#10;&#10;Descrição gerada com muito alta confiança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716" y="978956"/>
            <a:ext cx="9213461" cy="542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1256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2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418319"/>
              </p:ext>
            </p:extLst>
          </p:nvPr>
        </p:nvGraphicFramePr>
        <p:xfrm>
          <a:off x="525409" y="741400"/>
          <a:ext cx="12228478" cy="2648784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32605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83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839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5057">
                <a:tc>
                  <a:txBody>
                    <a:bodyPr/>
                    <a:lstStyle/>
                    <a:p>
                      <a:pPr algn="ctr" fontAlgn="ctr"/>
                      <a:endParaRPr lang="pt-BR" sz="2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ctr">
                    <a:solidFill>
                      <a:srgbClr val="2442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2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ctr">
                    <a:solidFill>
                      <a:srgbClr val="2442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DOSES DE MEGAFOL (L.ha</a:t>
                      </a:r>
                      <a:r>
                        <a:rPr lang="pt-BR" sz="28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lang="pt-BR" sz="2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pt-BR" sz="2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ctr">
                    <a:solidFill>
                      <a:srgbClr val="2442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888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Época de aplicação (DAA)</a:t>
                      </a:r>
                      <a:endParaRPr lang="pt-BR" sz="2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ctr">
                    <a:solidFill>
                      <a:srgbClr val="2442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10504" marR="10504" marT="10504" marB="0" anchor="ctr">
                    <a:solidFill>
                      <a:schemeClr val="accent1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0,33 </a:t>
                      </a:r>
                      <a:endParaRPr lang="pt-BR" sz="2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ctr">
                    <a:solidFill>
                      <a:srgbClr val="2442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7421">
                <a:tc>
                  <a:txBody>
                    <a:bodyPr/>
                    <a:lstStyle/>
                    <a:p>
                      <a:pPr algn="ctr" fontAlgn="ctr"/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PROD (</a:t>
                      </a:r>
                      <a:r>
                        <a:rPr lang="pt-BR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scs</a:t>
                      </a:r>
                      <a:r>
                        <a:rPr lang="pt-B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/ha)</a:t>
                      </a:r>
                    </a:p>
                  </a:txBody>
                  <a:tcPr marL="10504" marR="10504" marT="10504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742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u="none" strike="noStrike" dirty="0">
                          <a:effectLst/>
                          <a:latin typeface="+mn-lt"/>
                        </a:rPr>
                        <a:t>3 DAA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u="none" strike="noStrike" dirty="0">
                          <a:effectLst/>
                          <a:latin typeface="+mn-lt"/>
                        </a:rPr>
                        <a:t>63,2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u="none" strike="noStrike" dirty="0">
                          <a:effectLst/>
                          <a:latin typeface="+mn-lt"/>
                        </a:rPr>
                        <a:t>73,8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504" marR="10504" marT="10504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Elipse 3"/>
          <p:cNvSpPr/>
          <p:nvPr/>
        </p:nvSpPr>
        <p:spPr bwMode="auto">
          <a:xfrm>
            <a:off x="5369157" y="2989351"/>
            <a:ext cx="1270491" cy="39704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831" tIns="50415" rIns="100831" bIns="50415" numCol="1" rtlCol="0" anchor="t" anchorCtr="0" compatLnSpc="1">
            <a:prstTxWarp prst="textNoShape">
              <a:avLst/>
            </a:prstTxWarp>
          </a:bodyPr>
          <a:lstStyle/>
          <a:p>
            <a:pPr defTabSz="1008309" eaLnBrk="0" hangingPunct="0"/>
            <a:endParaRPr lang="pt-BR" sz="2600" b="1">
              <a:latin typeface="Arial" charset="0"/>
              <a:ea typeface="ＭＳ Ｐゴシック" pitchFamily="1" charset="-128"/>
            </a:endParaRPr>
          </a:p>
        </p:txBody>
      </p:sp>
      <p:sp>
        <p:nvSpPr>
          <p:cNvPr id="5" name="Elipse 4"/>
          <p:cNvSpPr/>
          <p:nvPr/>
        </p:nvSpPr>
        <p:spPr bwMode="auto">
          <a:xfrm>
            <a:off x="5989461" y="3894624"/>
            <a:ext cx="3255634" cy="1349950"/>
          </a:xfrm>
          <a:prstGeom prst="ellipse">
            <a:avLst/>
          </a:prstGeom>
          <a:solidFill>
            <a:srgbClr val="A9C78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831" tIns="50415" rIns="100831" bIns="50415" numCol="1" rtlCol="0" anchor="ctr" anchorCtr="0" compatLnSpc="1">
            <a:prstTxWarp prst="textNoShape">
              <a:avLst/>
            </a:prstTxWarp>
          </a:bodyPr>
          <a:lstStyle/>
          <a:p>
            <a:pPr algn="ctr" defTabSz="1008309" eaLnBrk="0" hangingPunct="0"/>
            <a:r>
              <a:rPr lang="pt-BR" sz="3200" b="1" dirty="0">
                <a:latin typeface="Arial" charset="0"/>
                <a:ea typeface="ＭＳ Ｐゴシック" pitchFamily="1" charset="-128"/>
              </a:rPr>
              <a:t>+ 10,6 </a:t>
            </a:r>
            <a:r>
              <a:rPr lang="pt-BR" sz="3200" b="1" dirty="0" err="1">
                <a:latin typeface="Arial" charset="0"/>
                <a:ea typeface="ＭＳ Ｐゴシック" pitchFamily="1" charset="-128"/>
              </a:rPr>
              <a:t>scs</a:t>
            </a:r>
            <a:r>
              <a:rPr lang="pt-BR" sz="3200" b="1" dirty="0">
                <a:latin typeface="Arial" charset="0"/>
                <a:ea typeface="ＭＳ Ｐゴシック" pitchFamily="1" charset="-128"/>
              </a:rPr>
              <a:t>/ha</a:t>
            </a:r>
          </a:p>
        </p:txBody>
      </p:sp>
      <p:sp>
        <p:nvSpPr>
          <p:cNvPr id="6" name="Elipse 5"/>
          <p:cNvSpPr/>
          <p:nvPr/>
        </p:nvSpPr>
        <p:spPr bwMode="auto">
          <a:xfrm>
            <a:off x="9977903" y="2958007"/>
            <a:ext cx="1270491" cy="39704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831" tIns="50415" rIns="100831" bIns="50415" numCol="1" rtlCol="0" anchor="t" anchorCtr="0" compatLnSpc="1">
            <a:prstTxWarp prst="textNoShape">
              <a:avLst/>
            </a:prstTxWarp>
          </a:bodyPr>
          <a:lstStyle/>
          <a:p>
            <a:pPr defTabSz="1008309" eaLnBrk="0" hangingPunct="0"/>
            <a:endParaRPr lang="pt-BR" sz="2600" b="1">
              <a:latin typeface="Arial" charset="0"/>
              <a:ea typeface="ＭＳ Ｐゴシック" pitchFamily="1" charset="-128"/>
            </a:endParaRPr>
          </a:p>
        </p:txBody>
      </p:sp>
      <p:pic>
        <p:nvPicPr>
          <p:cNvPr id="8" name="Picture 4" descr="Resultado de imagem para universidade de rio verd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98" y="5369602"/>
            <a:ext cx="2143954" cy="180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77"/>
          <p:cNvSpPr txBox="1">
            <a:spLocks noChangeArrowheads="1"/>
          </p:cNvSpPr>
          <p:nvPr/>
        </p:nvSpPr>
        <p:spPr bwMode="auto">
          <a:xfrm>
            <a:off x="525409" y="300167"/>
            <a:ext cx="6393158" cy="4412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00831" tIns="50415" rIns="100831" bIns="5041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200" b="1" dirty="0">
                <a:solidFill>
                  <a:srgbClr val="244240"/>
                </a:solidFill>
                <a:latin typeface="+mn-lt"/>
                <a:cs typeface="Arial Narrow"/>
              </a:rPr>
              <a:t>Resultados</a:t>
            </a:r>
          </a:p>
        </p:txBody>
      </p:sp>
      <p:pic>
        <p:nvPicPr>
          <p:cNvPr id="10" name="Immagin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3001" y="6719552"/>
            <a:ext cx="1456896" cy="42050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619682" y="6719551"/>
            <a:ext cx="7686577" cy="378814"/>
          </a:xfrm>
          <a:prstGeom prst="rect">
            <a:avLst/>
          </a:prstGeom>
          <a:noFill/>
        </p:spPr>
        <p:txBody>
          <a:bodyPr wrap="none" lIns="100831" tIns="50415" rIns="100831" bIns="50415" rtlCol="0">
            <a:spAutoFit/>
          </a:bodyPr>
          <a:lstStyle/>
          <a:p>
            <a:r>
              <a:rPr lang="pt-BR" sz="1800" dirty="0"/>
              <a:t>Produtividade área sem indução estresse – 73,3 </a:t>
            </a:r>
            <a:r>
              <a:rPr lang="pt-BR" sz="1800" dirty="0" err="1"/>
              <a:t>scs</a:t>
            </a:r>
            <a:r>
              <a:rPr lang="pt-BR" sz="1800" dirty="0"/>
              <a:t>/ha </a:t>
            </a:r>
            <a:r>
              <a:rPr lang="pt-BR" sz="1800" dirty="0">
                <a:sym typeface="Wingdings" panose="05000000000000000000" pitchFamily="2" charset="2"/>
              </a:rPr>
              <a:t> 100% de recuperação</a:t>
            </a: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273944004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106" y="11464"/>
            <a:ext cx="10692273" cy="7564984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657354" y="179992"/>
            <a:ext cx="10015647" cy="563419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r>
              <a:rPr lang="en-US" sz="3000" cap="all" spc="-150" dirty="0">
                <a:ln w="19050">
                  <a:noFill/>
                </a:ln>
                <a:solidFill>
                  <a:srgbClr val="375B49"/>
                </a:solidFill>
                <a:latin typeface="Arial" pitchFamily="34" charset="0"/>
                <a:cs typeface="Arial" pitchFamily="34" charset="0"/>
              </a:rPr>
              <a:t>OUTRAS FUNÇÕES DO MEGAFOL| </a:t>
            </a:r>
            <a:r>
              <a:rPr lang="en-US" sz="2400" cap="all" spc="-150" dirty="0">
                <a:ln w="19050">
                  <a:noFill/>
                </a:ln>
                <a:solidFill>
                  <a:srgbClr val="375B49"/>
                </a:solidFill>
                <a:latin typeface="Arial" pitchFamily="34" charset="0"/>
                <a:cs typeface="Arial" pitchFamily="34" charset="0"/>
              </a:rPr>
              <a:t>CAMPOS EXPERIMENTAIS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6105" y="6976136"/>
            <a:ext cx="1456896" cy="420504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1681908" y="6964607"/>
            <a:ext cx="885062" cy="225000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>
              <a:lnSpc>
                <a:spcPct val="80000"/>
              </a:lnSpc>
            </a:pPr>
            <a:r>
              <a:rPr lang="it-IT" sz="1000" dirty="0">
                <a:solidFill>
                  <a:srgbClr val="375B49"/>
                </a:solidFill>
                <a:latin typeface="Arial" pitchFamily="34" charset="0"/>
                <a:cs typeface="Arial" pitchFamily="34" charset="0"/>
              </a:rPr>
              <a:t>33</a:t>
            </a:r>
          </a:p>
        </p:txBody>
      </p:sp>
      <p:graphicFrame>
        <p:nvGraphicFramePr>
          <p:cNvPr id="28" name="Tabella 27">
            <a:extLst>
              <a:ext uri="{FF2B5EF4-FFF2-40B4-BE49-F238E27FC236}">
                <a16:creationId xmlns:a16="http://schemas.microsoft.com/office/drawing/2014/main" id="{F1D9038C-328C-D640-8C45-ECB0E42EF74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927240" y="978569"/>
          <a:ext cx="4782273" cy="5630775"/>
        </p:xfrm>
        <a:graphic>
          <a:graphicData uri="http://schemas.openxmlformats.org/drawingml/2006/table">
            <a:tbl>
              <a:tblPr>
                <a:effectLst/>
                <a:tableStyleId>{93296810-A885-4BE3-A3E7-6D5BEEA58F35}</a:tableStyleId>
              </a:tblPr>
              <a:tblGrid>
                <a:gridCol w="3222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0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0084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PARÂMETRO ↓  PRODUTO →</a:t>
                      </a:r>
                    </a:p>
                  </a:txBody>
                  <a:tcPr marL="7808" marR="7808" marT="7809" marB="0" anchor="ctr">
                    <a:solidFill>
                      <a:srgbClr val="375B4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MEGAFOL</a:t>
                      </a:r>
                    </a:p>
                  </a:txBody>
                  <a:tcPr marL="7808" marR="7808" marT="7809" marB="0" anchor="ctr">
                    <a:solidFill>
                      <a:srgbClr val="375B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5987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>
                          <a:solidFill>
                            <a:srgbClr val="375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Número total de ensaios</a:t>
                      </a:r>
                      <a:endParaRPr lang="it-IT" sz="1400" b="1" i="0" u="none" strike="noStrike" dirty="0">
                        <a:solidFill>
                          <a:srgbClr val="375B4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8" marR="7808" marT="7809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u="none" strike="noStrike" dirty="0">
                          <a:solidFill>
                            <a:srgbClr val="375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292</a:t>
                      </a:r>
                      <a:endParaRPr lang="it-IT" sz="1800" b="1" i="0" u="none" strike="noStrike" dirty="0">
                        <a:solidFill>
                          <a:srgbClr val="375B4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8" marR="7808" marT="7809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5987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>
                          <a:solidFill>
                            <a:srgbClr val="375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Número total de países</a:t>
                      </a:r>
                      <a:endParaRPr lang="it-IT" sz="1400" b="1" i="0" u="none" strike="noStrike" dirty="0">
                        <a:solidFill>
                          <a:srgbClr val="375B4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8" marR="7808" marT="7809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u="none" strike="noStrike" dirty="0">
                          <a:solidFill>
                            <a:srgbClr val="375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it-IT" sz="1800" b="1" i="0" u="none" strike="noStrike" dirty="0">
                        <a:solidFill>
                          <a:srgbClr val="375B4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8" marR="7808" marT="7809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5987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>
                          <a:solidFill>
                            <a:srgbClr val="375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Número total de culturas</a:t>
                      </a:r>
                      <a:endParaRPr lang="it-IT" sz="1400" b="1" i="0" u="none" strike="noStrike" dirty="0">
                        <a:solidFill>
                          <a:srgbClr val="375B4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8" marR="7808" marT="7809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u="none" strike="noStrike" dirty="0">
                          <a:solidFill>
                            <a:srgbClr val="375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lang="it-IT" sz="1800" b="1" i="0" u="none" strike="noStrike" dirty="0">
                        <a:solidFill>
                          <a:srgbClr val="375B4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8" marR="7808" marT="7809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59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solidFill>
                            <a:srgbClr val="375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Número</a:t>
                      </a:r>
                      <a:r>
                        <a:rPr lang="en-US" sz="1400" u="none" strike="noStrike" dirty="0">
                          <a:solidFill>
                            <a:srgbClr val="375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n-US" sz="1400" u="none" strike="noStrike" dirty="0" err="1">
                          <a:solidFill>
                            <a:srgbClr val="375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ensaios</a:t>
                      </a:r>
                      <a:r>
                        <a:rPr lang="en-US" sz="1400" u="none" strike="noStrike" dirty="0">
                          <a:solidFill>
                            <a:srgbClr val="375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com </a:t>
                      </a:r>
                      <a:r>
                        <a:rPr lang="en-US" sz="1400" u="none" strike="noStrike" dirty="0" err="1">
                          <a:solidFill>
                            <a:srgbClr val="375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produção</a:t>
                      </a:r>
                      <a:endParaRPr lang="en-US" sz="1400" b="1" i="0" u="none" strike="noStrike" dirty="0">
                        <a:solidFill>
                          <a:srgbClr val="375B4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8" marR="7808" marT="7809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u="none" strike="noStrike" dirty="0">
                          <a:solidFill>
                            <a:srgbClr val="375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</a:t>
                      </a:r>
                      <a:endParaRPr lang="it-IT" sz="1800" b="1" i="0" u="none" strike="noStrike" dirty="0">
                        <a:solidFill>
                          <a:srgbClr val="375B4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8" marR="7808" marT="7809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5987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u="none" strike="noStrike" cap="all" baseline="0" dirty="0">
                          <a:solidFill>
                            <a:srgbClr val="375B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Média no aumento de produtividade</a:t>
                      </a:r>
                      <a:endParaRPr lang="it-IT" sz="1400" b="1" i="0" u="none" strike="noStrike" cap="all" baseline="0" dirty="0">
                        <a:solidFill>
                          <a:srgbClr val="375B4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8" marR="7808" marT="7809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b="1" u="none" strike="noStrike" dirty="0">
                          <a:solidFill>
                            <a:srgbClr val="375B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it-IT" sz="1800" b="1" i="0" u="none" strike="noStrike" dirty="0">
                        <a:solidFill>
                          <a:srgbClr val="375B4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8" marR="7808" marT="7809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0" name="Picture 2">
            <a:extLst>
              <a:ext uri="{FF2B5EF4-FFF2-40B4-BE49-F238E27FC236}">
                <a16:creationId xmlns:a16="http://schemas.microsoft.com/office/drawing/2014/main" id="{F67A323D-7A01-5B44-8784-97FAED69B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6413" y="1561818"/>
            <a:ext cx="1553890" cy="32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Rettangolo 31">
            <a:extLst>
              <a:ext uri="{FF2B5EF4-FFF2-40B4-BE49-F238E27FC236}">
                <a16:creationId xmlns:a16="http://schemas.microsoft.com/office/drawing/2014/main" id="{0F6DA345-7C7C-9D47-9088-6000B59608EC}"/>
              </a:ext>
            </a:extLst>
          </p:cNvPr>
          <p:cNvSpPr/>
          <p:nvPr/>
        </p:nvSpPr>
        <p:spPr>
          <a:xfrm>
            <a:off x="4578315" y="1550667"/>
            <a:ext cx="1684475" cy="3422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100831" tIns="50415" rIns="100831" bIns="50415">
            <a:spAutoFit/>
          </a:bodyPr>
          <a:lstStyle/>
          <a:p>
            <a:pPr>
              <a:lnSpc>
                <a:spcPts val="188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600" cap="all" dirty="0">
                <a:solidFill>
                  <a:srgbClr val="235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tratado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950478" y="6391995"/>
            <a:ext cx="3117891" cy="255703"/>
          </a:xfrm>
          <a:prstGeom prst="rect">
            <a:avLst/>
          </a:prstGeom>
          <a:noFill/>
        </p:spPr>
        <p:txBody>
          <a:bodyPr wrap="none" lIns="100831" tIns="50415" rIns="100831" bIns="50415" rtlCol="0">
            <a:spAutoFit/>
          </a:bodyPr>
          <a:lstStyle/>
          <a:p>
            <a:r>
              <a:rPr lang="it-IT" sz="1000" i="1" dirty="0">
                <a:latin typeface="Arial" panose="020B0604020202020204" pitchFamily="34" charset="0"/>
                <a:cs typeface="Arial" panose="020B0604020202020204" pitchFamily="34" charset="0"/>
              </a:rPr>
              <a:t>Trials made in USA under </a:t>
            </a:r>
            <a:r>
              <a:rPr lang="it-IT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drougth</a:t>
            </a:r>
            <a:r>
              <a:rPr lang="it-IT" sz="1000" i="1" dirty="0">
                <a:latin typeface="Arial" panose="020B0604020202020204" pitchFamily="34" charset="0"/>
                <a:cs typeface="Arial" panose="020B0604020202020204" pitchFamily="34" charset="0"/>
              </a:rPr>
              <a:t> stress </a:t>
            </a:r>
            <a:r>
              <a:rPr lang="it-IT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endParaRPr lang="it-IT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965702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E084D9-C714-7645-B740-7999AECFF464}" type="slidenum">
              <a:rPr lang="it-IT" smtClean="0"/>
              <a:pPr>
                <a:defRPr/>
              </a:pPr>
              <a:t>85</a:t>
            </a:fld>
            <a:endParaRPr lang="it-IT"/>
          </a:p>
        </p:txBody>
      </p:sp>
      <p:sp>
        <p:nvSpPr>
          <p:cNvPr id="4" name="AutoShape 2" descr="https://webmail.valagro.com/owa/service.svc/s/GetFileAttachment?id=AQMkADBiY2Y5N2ZkLWRlNmMtNDk2OC05MGI1LWE5ODczNzQ2NWIyZQBGAAAD74M9TEO0eE22wTflnmc8PQcACiPR5JmF0UGrhKF6xsHodQAAAgEMAAAACiPR5JmF0UGrhKF6xsHodQABPYZyAwAAAAESABAAQcfaAds2nkSErQQyMGg%2FxA%3D%3D&amp;X-OWA-CANARY=g6S9_Y6W_0GkQamjdM1jbYdiVL6VrdYINmdKGtI27PTMRPtJZm5irs16i_U3rFugJkBBPWKSgC0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CaixaDeTexto 5"/>
          <p:cNvSpPr txBox="1"/>
          <p:nvPr/>
        </p:nvSpPr>
        <p:spPr>
          <a:xfrm>
            <a:off x="11396330" y="5274223"/>
            <a:ext cx="1709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1,2 L/ha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1119285" y="1809128"/>
            <a:ext cx="21948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+ 9,2 </a:t>
            </a:r>
            <a:r>
              <a:rPr lang="en-GB" sz="3200" b="1" dirty="0" err="1"/>
              <a:t>scs</a:t>
            </a:r>
            <a:r>
              <a:rPr lang="en-GB" sz="3200" b="1" dirty="0"/>
              <a:t>/ha</a:t>
            </a:r>
          </a:p>
        </p:txBody>
      </p:sp>
      <p:sp>
        <p:nvSpPr>
          <p:cNvPr id="12" name="Rettangolo 6"/>
          <p:cNvSpPr/>
          <p:nvPr/>
        </p:nvSpPr>
        <p:spPr>
          <a:xfrm>
            <a:off x="351194" y="179991"/>
            <a:ext cx="12598521" cy="610937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r>
              <a:rPr lang="en-US" sz="3300" b="1" cap="all" spc="-165" dirty="0">
                <a:ln w="19050">
                  <a:noFill/>
                </a:ln>
                <a:solidFill>
                  <a:srgbClr val="375B49"/>
                </a:solidFill>
                <a:latin typeface="Arial" pitchFamily="34" charset="0"/>
                <a:cs typeface="Arial" pitchFamily="34" charset="0"/>
              </a:rPr>
              <a:t>CASOS DE SUCESSO MEGAFOL - HELENA/EUA </a:t>
            </a:r>
            <a:endParaRPr lang="it-IT" sz="600" spc="-165" dirty="0">
              <a:ln w="19050">
                <a:noFill/>
              </a:ln>
              <a:solidFill>
                <a:srgbClr val="375B4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FE2E3AE-1EF0-440E-A29A-D976E5DCF4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65" t="43626" r="3528"/>
          <a:stretch/>
        </p:blipFill>
        <p:spPr>
          <a:xfrm>
            <a:off x="1028130" y="1374397"/>
            <a:ext cx="8719374" cy="48287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1" name="CaixaDeTexto 4">
            <a:extLst>
              <a:ext uri="{FF2B5EF4-FFF2-40B4-BE49-F238E27FC236}">
                <a16:creationId xmlns:a16="http://schemas.microsoft.com/office/drawing/2014/main" id="{F914B7DD-14A0-4EC9-9BA1-D65DCB455C32}"/>
              </a:ext>
            </a:extLst>
          </p:cNvPr>
          <p:cNvSpPr txBox="1"/>
          <p:nvPr/>
        </p:nvSpPr>
        <p:spPr>
          <a:xfrm>
            <a:off x="1766062" y="935307"/>
            <a:ext cx="6935374" cy="403187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r>
              <a:rPr lang="pt-BR" sz="2800" b="1" dirty="0">
                <a:solidFill>
                  <a:srgbClr val="C00000"/>
                </a:solidFill>
              </a:rPr>
              <a:t>Produtividade MEGAFOL em Milho (Helena)</a:t>
            </a:r>
          </a:p>
        </p:txBody>
      </p:sp>
      <p:cxnSp>
        <p:nvCxnSpPr>
          <p:cNvPr id="5" name="Conector de seta reta 4"/>
          <p:cNvCxnSpPr/>
          <p:nvPr/>
        </p:nvCxnSpPr>
        <p:spPr>
          <a:xfrm>
            <a:off x="8717298" y="5550568"/>
            <a:ext cx="2679032" cy="160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>
            <a:off x="9747504" y="2085473"/>
            <a:ext cx="1203158" cy="160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28144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E084D9-C714-7645-B740-7999AECFF464}" type="slidenum">
              <a:rPr lang="it-IT" smtClean="0"/>
              <a:pPr>
                <a:defRPr/>
              </a:pPr>
              <a:t>86</a:t>
            </a:fld>
            <a:endParaRPr lang="it-IT"/>
          </a:p>
        </p:txBody>
      </p:sp>
      <p:sp>
        <p:nvSpPr>
          <p:cNvPr id="4" name="Rettangolo 6"/>
          <p:cNvSpPr/>
          <p:nvPr/>
        </p:nvSpPr>
        <p:spPr>
          <a:xfrm>
            <a:off x="351194" y="179991"/>
            <a:ext cx="12598521" cy="610937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r>
              <a:rPr lang="en-US" sz="3300" b="1" cap="all" spc="-165" dirty="0">
                <a:ln w="19050">
                  <a:noFill/>
                </a:ln>
                <a:solidFill>
                  <a:srgbClr val="375B49"/>
                </a:solidFill>
                <a:latin typeface="Arial" pitchFamily="34" charset="0"/>
                <a:cs typeface="Arial" pitchFamily="34" charset="0"/>
              </a:rPr>
              <a:t>CASOS DE SUCESSO MEGAFOL  - HELENA /EUA</a:t>
            </a:r>
            <a:endParaRPr lang="it-IT" sz="600" spc="-165" dirty="0">
              <a:ln w="19050">
                <a:noFill/>
              </a:ln>
              <a:solidFill>
                <a:srgbClr val="375B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0754883" y="6048674"/>
            <a:ext cx="1709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1,2 L/ha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0754883" y="2609704"/>
            <a:ext cx="21948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+ 2,5 </a:t>
            </a:r>
            <a:r>
              <a:rPr lang="en-GB" sz="3200" b="1" dirty="0" err="1"/>
              <a:t>scs</a:t>
            </a:r>
            <a:r>
              <a:rPr lang="en-GB" sz="3200" b="1" dirty="0"/>
              <a:t>/ha</a:t>
            </a:r>
          </a:p>
        </p:txBody>
      </p:sp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9A0AEFD3-217C-4C57-85F8-D480BDE2B7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87" t="44010" r="1931"/>
          <a:stretch/>
        </p:blipFill>
        <p:spPr>
          <a:xfrm>
            <a:off x="818614" y="2294020"/>
            <a:ext cx="8186892" cy="451792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1" name="CaixaDeTexto 12">
            <a:extLst>
              <a:ext uri="{FF2B5EF4-FFF2-40B4-BE49-F238E27FC236}">
                <a16:creationId xmlns:a16="http://schemas.microsoft.com/office/drawing/2014/main" id="{453EEC0A-0A54-4643-85DC-F14549B863C0}"/>
              </a:ext>
            </a:extLst>
          </p:cNvPr>
          <p:cNvSpPr txBox="1"/>
          <p:nvPr/>
        </p:nvSpPr>
        <p:spPr>
          <a:xfrm>
            <a:off x="1266985" y="1142027"/>
            <a:ext cx="7227319" cy="403187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r>
              <a:rPr lang="pt-BR" sz="2800" b="1" dirty="0">
                <a:solidFill>
                  <a:srgbClr val="C00000"/>
                </a:solidFill>
              </a:rPr>
              <a:t>Produtividade MEGAFOL em Soja (Helena)</a:t>
            </a:r>
          </a:p>
        </p:txBody>
      </p:sp>
      <p:cxnSp>
        <p:nvCxnSpPr>
          <p:cNvPr id="8" name="Conector de seta reta 7"/>
          <p:cNvCxnSpPr/>
          <p:nvPr/>
        </p:nvCxnSpPr>
        <p:spPr>
          <a:xfrm>
            <a:off x="8494304" y="2878792"/>
            <a:ext cx="206942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/>
          <p:cNvCxnSpPr/>
          <p:nvPr/>
        </p:nvCxnSpPr>
        <p:spPr>
          <a:xfrm>
            <a:off x="7665990" y="6373146"/>
            <a:ext cx="2679032" cy="160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4533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E084D9-C714-7645-B740-7999AECFF464}" type="slidenum">
              <a:rPr lang="it-IT" smtClean="0"/>
              <a:pPr>
                <a:defRPr/>
              </a:pPr>
              <a:t>87</a:t>
            </a:fld>
            <a:endParaRPr lang="it-IT"/>
          </a:p>
        </p:txBody>
      </p:sp>
      <p:sp>
        <p:nvSpPr>
          <p:cNvPr id="5" name="Rettangolo 6"/>
          <p:cNvSpPr/>
          <p:nvPr/>
        </p:nvSpPr>
        <p:spPr>
          <a:xfrm>
            <a:off x="7393681" y="343941"/>
            <a:ext cx="4236846" cy="610937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r>
              <a:rPr lang="en-US" sz="3300" b="1" cap="all" spc="-165" dirty="0">
                <a:ln w="19050">
                  <a:noFill/>
                </a:ln>
                <a:solidFill>
                  <a:srgbClr val="375B49"/>
                </a:solidFill>
                <a:latin typeface="Arial" pitchFamily="34" charset="0"/>
                <a:cs typeface="Arial" pitchFamily="34" charset="0"/>
              </a:rPr>
              <a:t>CASOS DE SUCESSO</a:t>
            </a:r>
            <a:endParaRPr lang="it-IT" sz="600" spc="-165" dirty="0">
              <a:ln w="19050">
                <a:noFill/>
              </a:ln>
              <a:solidFill>
                <a:srgbClr val="375B4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Immagine 2">
            <a:extLst>
              <a:ext uri="{FF2B5EF4-FFF2-40B4-BE49-F238E27FC236}">
                <a16:creationId xmlns:a16="http://schemas.microsoft.com/office/drawing/2014/main" id="{68B50A76-2F95-F543-A2F4-24F2763B0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011" y="1676773"/>
            <a:ext cx="3505220" cy="581861"/>
          </a:xfrm>
          <a:prstGeom prst="rect">
            <a:avLst/>
          </a:prstGeom>
        </p:spPr>
      </p:pic>
      <p:sp>
        <p:nvSpPr>
          <p:cNvPr id="8" name="Rettangolo arrotondato 3"/>
          <p:cNvSpPr/>
          <p:nvPr/>
        </p:nvSpPr>
        <p:spPr>
          <a:xfrm>
            <a:off x="6605327" y="2507616"/>
            <a:ext cx="6545180" cy="1454786"/>
          </a:xfrm>
          <a:prstGeom prst="roundRect">
            <a:avLst/>
          </a:prstGeom>
          <a:solidFill>
            <a:srgbClr val="70AC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831" tIns="50415" rIns="100831" bIns="50415" rtlCol="0" anchor="ctr"/>
          <a:lstStyle/>
          <a:p>
            <a:pPr algn="ctr"/>
            <a:r>
              <a:rPr lang="en-US" sz="3600" b="1" cap="all" spc="-165" dirty="0">
                <a:ln w="19050"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RECORDE MUNDIAL DE PRODUTIVIDADE DE MILHO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286724" y="4603287"/>
            <a:ext cx="3930884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433 </a:t>
            </a:r>
            <a:r>
              <a:rPr lang="en-GB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scs</a:t>
            </a:r>
            <a:r>
              <a:rPr lang="en-GB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/ha</a:t>
            </a:r>
          </a:p>
        </p:txBody>
      </p:sp>
      <p:pic>
        <p:nvPicPr>
          <p:cNvPr id="9" name="Content Placeholder 18">
            <a:extLst>
              <a:ext uri="{FF2B5EF4-FFF2-40B4-BE49-F238E27FC236}">
                <a16:creationId xmlns:a16="http://schemas.microsoft.com/office/drawing/2014/main" id="{B98B6FA6-A026-4C97-86B6-BFDE9BA8CF4D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/>
          <a:srcRect l="15985" t="2633" r="18531" b="6016"/>
          <a:stretch/>
        </p:blipFill>
        <p:spPr>
          <a:xfrm>
            <a:off x="411142" y="406477"/>
            <a:ext cx="5716941" cy="6703462"/>
          </a:xfrm>
          <a:prstGeom prst="rect">
            <a:avLst/>
          </a:prstGeom>
        </p:spPr>
      </p:pic>
      <p:cxnSp>
        <p:nvCxnSpPr>
          <p:cNvPr id="10" name="Conector de seta reta 9"/>
          <p:cNvCxnSpPr/>
          <p:nvPr/>
        </p:nvCxnSpPr>
        <p:spPr>
          <a:xfrm>
            <a:off x="2823411" y="3235009"/>
            <a:ext cx="4267200" cy="17380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882998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7"/>
          <p:cNvSpPr txBox="1"/>
          <p:nvPr/>
        </p:nvSpPr>
        <p:spPr>
          <a:xfrm>
            <a:off x="1914255" y="138344"/>
            <a:ext cx="8934105" cy="614776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defTabSz="520663">
              <a:lnSpc>
                <a:spcPts val="3999"/>
              </a:lnSpc>
            </a:pPr>
            <a:r>
              <a:rPr lang="en-US" sz="2800" dirty="0">
                <a:solidFill>
                  <a:srgbClr val="083D31"/>
                </a:solidFill>
                <a:latin typeface="DIN-Black"/>
                <a:cs typeface="DIN-Regular"/>
              </a:rPr>
              <a:t>INSTRUÇÕES DE USO</a:t>
            </a:r>
            <a:endParaRPr lang="it-IT" sz="2800" dirty="0">
              <a:solidFill>
                <a:srgbClr val="083D31"/>
              </a:solidFill>
              <a:latin typeface="DIN-Regular"/>
              <a:cs typeface="DIN-Regular"/>
            </a:endParaRPr>
          </a:p>
        </p:txBody>
      </p:sp>
      <p:sp>
        <p:nvSpPr>
          <p:cNvPr id="5" name="Rettangolo 21"/>
          <p:cNvSpPr/>
          <p:nvPr/>
        </p:nvSpPr>
        <p:spPr>
          <a:xfrm>
            <a:off x="2036620" y="982134"/>
            <a:ext cx="9406575" cy="1507066"/>
          </a:xfrm>
          <a:prstGeom prst="rect">
            <a:avLst/>
          </a:prstGeom>
          <a:solidFill>
            <a:srgbClr val="E1EEC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831" tIns="50415" rIns="100831" bIns="50415" rtlCol="0" anchor="ctr"/>
          <a:lstStyle/>
          <a:p>
            <a:pPr algn="ctr" defTabSz="520663"/>
            <a:endParaRPr lang="it-IT">
              <a:solidFill>
                <a:prstClr val="white"/>
              </a:solidFill>
            </a:endParaRPr>
          </a:p>
        </p:txBody>
      </p:sp>
      <p:pic>
        <p:nvPicPr>
          <p:cNvPr id="6" name="Immagine 2" descr="infografica24.psd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888" y="855256"/>
            <a:ext cx="3590000" cy="1876395"/>
          </a:xfrm>
          <a:prstGeom prst="rect">
            <a:avLst/>
          </a:prstGeom>
        </p:spPr>
      </p:pic>
      <p:sp>
        <p:nvSpPr>
          <p:cNvPr id="7" name="CasellaDiTesto 1"/>
          <p:cNvSpPr txBox="1"/>
          <p:nvPr/>
        </p:nvSpPr>
        <p:spPr>
          <a:xfrm>
            <a:off x="2134369" y="1129270"/>
            <a:ext cx="5556108" cy="1209810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defTabSz="574176"/>
            <a:r>
              <a:rPr lang="pt-BR" sz="1800" dirty="0">
                <a:solidFill>
                  <a:srgbClr val="608D26"/>
                </a:solidFill>
                <a:latin typeface="DIN-Light"/>
              </a:rPr>
              <a:t>Realizamos vários ensaios experimentais em todo o mundo. Esta abordagem permitiu definir os melhores métodos de aplicação, tempo e taxas em diferentes condições e latitudes.</a:t>
            </a:r>
            <a:endParaRPr lang="it-IT" sz="1800" dirty="0">
              <a:solidFill>
                <a:srgbClr val="608D26"/>
              </a:solidFill>
              <a:latin typeface="DIN-Light"/>
            </a:endParaRPr>
          </a:p>
        </p:txBody>
      </p:sp>
      <p:pic>
        <p:nvPicPr>
          <p:cNvPr id="8" name="Immagine 4" descr="infografica25.ps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824" y="3585268"/>
            <a:ext cx="615672" cy="746760"/>
          </a:xfrm>
          <a:prstGeom prst="rect">
            <a:avLst/>
          </a:prstGeom>
        </p:spPr>
      </p:pic>
      <p:graphicFrame>
        <p:nvGraphicFramePr>
          <p:cNvPr id="9" name="Segnaposto contenuto 3">
            <a:extLst>
              <a:ext uri="{FF2B5EF4-FFF2-40B4-BE49-F238E27FC236}">
                <a16:creationId xmlns:a16="http://schemas.microsoft.com/office/drawing/2014/main" id="{F8EA5ACC-A2B9-48A5-95C9-1DB7C43A01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0963893"/>
              </p:ext>
            </p:extLst>
          </p:nvPr>
        </p:nvGraphicFramePr>
        <p:xfrm>
          <a:off x="1914256" y="2731650"/>
          <a:ext cx="10346389" cy="247245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521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4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168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32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1415">
                <a:tc>
                  <a:txBody>
                    <a:bodyPr/>
                    <a:lstStyle/>
                    <a:p>
                      <a:pPr algn="ctr"/>
                      <a:r>
                        <a:rPr lang="it-IT" sz="1500" b="0" i="0" dirty="0">
                          <a:solidFill>
                            <a:schemeClr val="bg1"/>
                          </a:solidFill>
                          <a:latin typeface="DIN-Medium"/>
                          <a:cs typeface="DIN-Medium"/>
                        </a:rPr>
                        <a:t>METODO</a:t>
                      </a:r>
                      <a:r>
                        <a:rPr lang="it-IT" sz="1500" b="0" i="0" baseline="0" dirty="0">
                          <a:solidFill>
                            <a:schemeClr val="bg1"/>
                          </a:solidFill>
                          <a:latin typeface="DIN-Medium"/>
                          <a:cs typeface="DIN-Medium"/>
                        </a:rPr>
                        <a:t> DE APLICAÇÃO</a:t>
                      </a:r>
                      <a:endParaRPr lang="it-IT" sz="1500" b="0" i="0" dirty="0">
                        <a:solidFill>
                          <a:schemeClr val="bg1"/>
                        </a:solidFill>
                        <a:latin typeface="DIN-Medium"/>
                        <a:cs typeface="DIN-Medium"/>
                      </a:endParaRPr>
                    </a:p>
                  </a:txBody>
                  <a:tcPr marL="100834" marR="100834" marT="50419" marB="50419" anchor="ctr">
                    <a:solidFill>
                      <a:srgbClr val="083D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b="0" i="0" dirty="0">
                          <a:solidFill>
                            <a:schemeClr val="bg1"/>
                          </a:solidFill>
                          <a:latin typeface="DIN-Medium"/>
                          <a:cs typeface="DIN-Medium"/>
                        </a:rPr>
                        <a:t>CULTURA</a:t>
                      </a:r>
                    </a:p>
                  </a:txBody>
                  <a:tcPr marL="100834" marR="100834" marT="50419" marB="50419" anchor="ctr">
                    <a:solidFill>
                      <a:srgbClr val="083D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b="0" i="0" dirty="0">
                          <a:solidFill>
                            <a:schemeClr val="bg1"/>
                          </a:solidFill>
                          <a:latin typeface="DIN-Medium"/>
                          <a:cs typeface="DIN-Medium"/>
                        </a:rPr>
                        <a:t>FASE</a:t>
                      </a:r>
                    </a:p>
                  </a:txBody>
                  <a:tcPr marL="100834" marR="100834" marT="50419" marB="50419" anchor="ctr">
                    <a:solidFill>
                      <a:srgbClr val="083D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b="0" i="0" dirty="0">
                          <a:solidFill>
                            <a:schemeClr val="bg1"/>
                          </a:solidFill>
                          <a:latin typeface="DIN-Medium"/>
                          <a:cs typeface="DIN-Medium"/>
                        </a:rPr>
                        <a:t>DOSE</a:t>
                      </a:r>
                    </a:p>
                  </a:txBody>
                  <a:tcPr marL="100834" marR="100834" marT="50419" marB="50419" anchor="ctr">
                    <a:solidFill>
                      <a:srgbClr val="083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085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500" b="0" i="0" dirty="0">
                        <a:solidFill>
                          <a:srgbClr val="083D31"/>
                        </a:solidFill>
                        <a:effectLst/>
                        <a:latin typeface="DIN-Regular"/>
                        <a:cs typeface="DIN-Regular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it-IT" sz="1500" b="0" i="0" dirty="0">
                        <a:solidFill>
                          <a:srgbClr val="083D31"/>
                        </a:solidFill>
                        <a:effectLst/>
                        <a:latin typeface="DIN-Regular"/>
                        <a:cs typeface="DIN-Regular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it-IT" sz="1500" b="0" i="0" dirty="0">
                        <a:solidFill>
                          <a:srgbClr val="083D31"/>
                        </a:solidFill>
                        <a:effectLst/>
                        <a:latin typeface="DIN-Regular"/>
                        <a:cs typeface="DIN-Regular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it-IT" sz="1500" b="0" i="0" dirty="0">
                        <a:solidFill>
                          <a:srgbClr val="083D31"/>
                        </a:solidFill>
                        <a:effectLst/>
                        <a:latin typeface="DIN-Regular"/>
                        <a:cs typeface="DIN-Regular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it-IT" sz="1500" b="0" i="0" dirty="0">
                        <a:solidFill>
                          <a:srgbClr val="083D31"/>
                        </a:solidFill>
                        <a:effectLst/>
                        <a:latin typeface="DIN-Regular"/>
                        <a:cs typeface="DIN-Regular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0" i="0" dirty="0" err="1">
                          <a:solidFill>
                            <a:srgbClr val="083D31"/>
                          </a:solidFill>
                          <a:effectLst/>
                          <a:latin typeface="DIN-Regular"/>
                          <a:cs typeface="DIN-Regular"/>
                        </a:rPr>
                        <a:t>Foliar</a:t>
                      </a:r>
                      <a:endParaRPr lang="it-IT" sz="1500" b="0" i="0" dirty="0">
                        <a:solidFill>
                          <a:srgbClr val="083D31"/>
                        </a:solidFill>
                        <a:effectLst/>
                        <a:latin typeface="DIN-Regular"/>
                        <a:ea typeface="Calibri" panose="020F0502020204030204" pitchFamily="34" charset="0"/>
                        <a:cs typeface="DIN-Regular"/>
                      </a:endParaRPr>
                    </a:p>
                  </a:txBody>
                  <a:tcPr marL="100834" marR="100834" marT="50419" marB="50419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Soja</a:t>
                      </a:r>
                    </a:p>
                  </a:txBody>
                  <a:tcPr marL="100834" marR="100834" marT="50419" marB="5041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aplicações: a 1ª em V3/V4, a 2ª em R5</a:t>
                      </a:r>
                      <a:endParaRPr lang="it-IT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834" marR="100834" marT="50419" marB="50419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0,5 L/ha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739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Milho</a:t>
                      </a:r>
                    </a:p>
                  </a:txBody>
                  <a:tcPr marL="100834" marR="100834" marT="50419" marB="5041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aplicação até V7</a:t>
                      </a:r>
                      <a:endParaRPr lang="it-IT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834" marR="100834" marT="50419" marB="50419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0,5</a:t>
                      </a:r>
                      <a:r>
                        <a:rPr lang="it-IT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- 1</a:t>
                      </a:r>
                      <a:r>
                        <a:rPr lang="it-IT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L/ha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73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Trigo</a:t>
                      </a:r>
                    </a:p>
                  </a:txBody>
                  <a:tcPr marL="100834" marR="100834" marT="50419" marB="5041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aplicação folha bandeira</a:t>
                      </a:r>
                    </a:p>
                  </a:txBody>
                  <a:tcPr marL="100834" marR="100834" marT="50419" marB="50419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0,5 – 1 L/ha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0746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Algodão </a:t>
                      </a:r>
                    </a:p>
                  </a:txBody>
                  <a:tcPr marL="100834" marR="100834" marT="50419" marB="5041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aplicações. 30,</a:t>
                      </a:r>
                      <a:r>
                        <a:rPr lang="pt-BR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45, 60 e 75</a:t>
                      </a:r>
                      <a:r>
                        <a:rPr lang="pt-B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DAE</a:t>
                      </a:r>
                      <a:endParaRPr lang="it-IT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834" marR="100834" marT="50419" marB="50419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0,3 L/ha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it-IT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Immagine 4" descr="infografica25.ps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4361" y="3585267"/>
            <a:ext cx="615672" cy="74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39960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846247" y="1399161"/>
            <a:ext cx="1916526" cy="441232"/>
          </a:xfrm>
          <a:prstGeom prst="rect">
            <a:avLst/>
          </a:prstGeom>
        </p:spPr>
        <p:txBody>
          <a:bodyPr wrap="none" lIns="100831" tIns="50415" rIns="100831" bIns="50415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2200" kern="0" dirty="0">
                <a:solidFill>
                  <a:schemeClr val="bg2">
                    <a:lumMod val="75000"/>
                  </a:schemeClr>
                </a:solidFill>
                <a:latin typeface="+mj-lt"/>
                <a:cs typeface="Arial"/>
                <a:sym typeface="Arial"/>
              </a:rPr>
              <a:t>NO PASSADO: </a:t>
            </a:r>
            <a:endParaRPr lang="en-US" sz="2200" kern="0" dirty="0">
              <a:solidFill>
                <a:schemeClr val="bg2">
                  <a:lumMod val="75000"/>
                </a:scheme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3430" y="2153546"/>
            <a:ext cx="5537239" cy="131024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reccia a destra 19"/>
          <p:cNvSpPr/>
          <p:nvPr/>
        </p:nvSpPr>
        <p:spPr bwMode="auto">
          <a:xfrm rot="5400000">
            <a:off x="8945610" y="3702028"/>
            <a:ext cx="952906" cy="635246"/>
          </a:xfrm>
          <a:prstGeom prst="rightArrow">
            <a:avLst/>
          </a:prstGeom>
          <a:solidFill>
            <a:srgbClr val="23575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831" tIns="50415" rIns="100831" bIns="50415" numCol="1" rtlCol="0" anchor="t" anchorCtr="0" compatLnSpc="1">
            <a:prstTxWarp prst="textNoShape">
              <a:avLst/>
            </a:prstTxWarp>
          </a:bodyPr>
          <a:lstStyle/>
          <a:p>
            <a:endParaRPr lang="it-IT">
              <a:ea typeface="ＭＳ Ｐゴシック" pitchFamily="1" charset="-128"/>
            </a:endParaRPr>
          </a:p>
        </p:txBody>
      </p:sp>
      <p:pic>
        <p:nvPicPr>
          <p:cNvPr id="2" name="Picture 1" descr="snake_oil_a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813" y="1875613"/>
            <a:ext cx="2723949" cy="4208668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3949" y="843299"/>
            <a:ext cx="3335039" cy="1040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6563457" y="2034431"/>
            <a:ext cx="5876022" cy="1508768"/>
          </a:xfrm>
          <a:prstGeom prst="rect">
            <a:avLst/>
          </a:prstGeom>
          <a:noFill/>
          <a:ln w="9525" cap="flat" cmpd="sng" algn="ctr">
            <a:solidFill>
              <a:srgbClr val="0066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831" tIns="50415" rIns="100831" bIns="50415" numCol="1" rtlCol="0" anchor="t" anchorCtr="0" compatLnSpc="1">
            <a:prstTxWarp prst="textNoShape">
              <a:avLst/>
            </a:prstTxWarp>
          </a:bodyPr>
          <a:lstStyle/>
          <a:p>
            <a:pPr defTabSz="1008309" eaLnBrk="0" hangingPunct="0"/>
            <a:endParaRPr lang="en-US" sz="2600" b="1">
              <a:latin typeface="Arial" charset="0"/>
              <a:ea typeface="ＭＳ Ｐゴシック" pitchFamily="1" charset="-128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6166429" y="4575513"/>
            <a:ext cx="6908297" cy="1734827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831" tIns="50415" rIns="100831" bIns="50415" numCol="1" rtlCol="0" anchor="t" anchorCtr="0" compatLnSpc="1">
            <a:prstTxWarp prst="textNoShape">
              <a:avLst/>
            </a:prstTxWarp>
          </a:bodyPr>
          <a:lstStyle/>
          <a:p>
            <a:pPr defTabSz="1008309" eaLnBrk="0" hangingPunct="0"/>
            <a:endParaRPr lang="en-US" sz="2600" b="1">
              <a:latin typeface="Arial" charset="0"/>
              <a:ea typeface="ＭＳ Ｐゴシック" pitchFamily="1" charset="-128"/>
            </a:endParaRPr>
          </a:p>
        </p:txBody>
      </p:sp>
      <p:sp>
        <p:nvSpPr>
          <p:cNvPr id="21" name="Rettangolo 13"/>
          <p:cNvSpPr/>
          <p:nvPr/>
        </p:nvSpPr>
        <p:spPr>
          <a:xfrm>
            <a:off x="6325241" y="4681176"/>
            <a:ext cx="6273050" cy="1332921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 algn="ctr"/>
            <a:r>
              <a:rPr lang="pt-BR" sz="2000" b="1" dirty="0"/>
              <a:t>A presença de alguns produtos desqualificados no mercado compromete o mercado para todos os participantes, o que faz com que muitos </a:t>
            </a:r>
            <a:r>
              <a:rPr lang="pt-BR" sz="2000" b="1" dirty="0" err="1"/>
              <a:t>bioestimulantes</a:t>
            </a:r>
            <a:r>
              <a:rPr lang="pt-BR" sz="2000" b="1" dirty="0"/>
              <a:t>, como um todo, sejam considerados “água de batata”.</a:t>
            </a:r>
            <a:endParaRPr lang="en-US" sz="2000" b="1" dirty="0"/>
          </a:p>
        </p:txBody>
      </p:sp>
      <p:pic>
        <p:nvPicPr>
          <p:cNvPr id="4" name="Picture 3" descr="seo-snake-oil-1288x724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01"/>
          <a:stretch/>
        </p:blipFill>
        <p:spPr>
          <a:xfrm>
            <a:off x="3457288" y="4575513"/>
            <a:ext cx="2550330" cy="1508768"/>
          </a:xfrm>
          <a:prstGeom prst="rect">
            <a:avLst/>
          </a:prstGeom>
          <a:ln w="19050" cmpd="sng">
            <a:solidFill>
              <a:schemeClr val="accent4">
                <a:lumMod val="95000"/>
                <a:lumOff val="5000"/>
              </a:schemeClr>
            </a:solidFill>
          </a:ln>
        </p:spPr>
      </p:pic>
      <p:sp>
        <p:nvSpPr>
          <p:cNvPr id="16" name="CasellaDiTesto 1">
            <a:extLst>
              <a:ext uri="{FF2B5EF4-FFF2-40B4-BE49-F238E27FC236}">
                <a16:creationId xmlns:a16="http://schemas.microsoft.com/office/drawing/2014/main" id="{80BDBE06-B155-40B8-B89D-1749B361E20E}"/>
              </a:ext>
            </a:extLst>
          </p:cNvPr>
          <p:cNvSpPr txBox="1"/>
          <p:nvPr/>
        </p:nvSpPr>
        <p:spPr>
          <a:xfrm>
            <a:off x="476434" y="605072"/>
            <a:ext cx="13074725" cy="441232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Arial"/>
              </a:rPr>
              <a:t>DEFINITION</a:t>
            </a:r>
            <a:endParaRPr lang="it-IT" sz="2200" dirty="0">
              <a:solidFill>
                <a:schemeClr val="bg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17" name="CasellaDiTesto 5">
            <a:extLst>
              <a:ext uri="{FF2B5EF4-FFF2-40B4-BE49-F238E27FC236}">
                <a16:creationId xmlns:a16="http://schemas.microsoft.com/office/drawing/2014/main" id="{0C81A969-F283-4BE5-8DF4-47F1CBB9E781}"/>
              </a:ext>
            </a:extLst>
          </p:cNvPr>
          <p:cNvSpPr txBox="1"/>
          <p:nvPr/>
        </p:nvSpPr>
        <p:spPr>
          <a:xfrm>
            <a:off x="463831" y="208028"/>
            <a:ext cx="9752287" cy="576995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lvl="0">
              <a:defRPr/>
            </a:pPr>
            <a:r>
              <a:rPr lang="en-US" sz="3100" dirty="0">
                <a:ln w="19050"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BIOESTIMULANTES DE PLANTAS</a:t>
            </a:r>
          </a:p>
        </p:txBody>
      </p:sp>
    </p:spTree>
    <p:extLst>
      <p:ext uri="{BB962C8B-B14F-4D97-AF65-F5344CB8AC3E}">
        <p14:creationId xmlns:p14="http://schemas.microsoft.com/office/powerpoint/2010/main" val="69046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" grpId="0" animBg="1"/>
      <p:bldP spid="19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65" r="11622"/>
          <a:stretch/>
        </p:blipFill>
        <p:spPr>
          <a:xfrm rot="10800000">
            <a:off x="210155" y="765104"/>
            <a:ext cx="6194451" cy="5636811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9" r="3169"/>
          <a:stretch/>
        </p:blipFill>
        <p:spPr>
          <a:xfrm rot="10800000">
            <a:off x="6801685" y="763890"/>
            <a:ext cx="6404605" cy="5636810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360597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3"/>
          <p:cNvSpPr txBox="1"/>
          <p:nvPr/>
        </p:nvSpPr>
        <p:spPr>
          <a:xfrm>
            <a:off x="23658" y="311365"/>
            <a:ext cx="4620819" cy="434161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defTabSz="520663">
              <a:lnSpc>
                <a:spcPct val="90000"/>
              </a:lnSpc>
            </a:pPr>
            <a:r>
              <a:rPr lang="en-US" sz="2400" dirty="0">
                <a:solidFill>
                  <a:srgbClr val="163D28"/>
                </a:solidFill>
                <a:latin typeface="DIN-Black"/>
                <a:cs typeface="DIN-Black"/>
              </a:rPr>
              <a:t>- O QUE É	</a:t>
            </a:r>
            <a:r>
              <a:rPr lang="en-US" sz="2400" b="1" dirty="0">
                <a:solidFill>
                  <a:srgbClr val="163D28"/>
                </a:solidFill>
                <a:latin typeface="DIN-Black"/>
                <a:cs typeface="DIN-Black"/>
              </a:rPr>
              <a:t>ALFANUTRITEK</a:t>
            </a:r>
            <a:r>
              <a:rPr lang="en-US" sz="2400" dirty="0">
                <a:solidFill>
                  <a:srgbClr val="163D28"/>
                </a:solidFill>
                <a:latin typeface="DIN-Black"/>
                <a:cs typeface="DIN-Black"/>
              </a:rPr>
              <a:t> ?	   </a:t>
            </a:r>
          </a:p>
        </p:txBody>
      </p:sp>
      <p:cxnSp>
        <p:nvCxnSpPr>
          <p:cNvPr id="7" name="Connettore 1 15"/>
          <p:cNvCxnSpPr/>
          <p:nvPr/>
        </p:nvCxnSpPr>
        <p:spPr>
          <a:xfrm>
            <a:off x="4296080" y="152402"/>
            <a:ext cx="0" cy="131433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asellaDiTesto 8"/>
          <p:cNvSpPr txBox="1"/>
          <p:nvPr/>
        </p:nvSpPr>
        <p:spPr>
          <a:xfrm>
            <a:off x="4433581" y="355206"/>
            <a:ext cx="8837048" cy="780641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defTabSz="520663"/>
            <a:r>
              <a:rPr lang="pt-BR" sz="2200" b="1" dirty="0">
                <a:solidFill>
                  <a:srgbClr val="608D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SOLUÇÕES NUTRICIONAIS FEITAS SOB MEDIDA PARA AS PRINCIPAIS FASES DE CRESCIMENTO DA CULTURA</a:t>
            </a:r>
          </a:p>
        </p:txBody>
      </p:sp>
      <p:pic>
        <p:nvPicPr>
          <p:cNvPr id="9" name="E128C970-CFD4-40B4-8574-5D09C94217BE" descr="C586A3E7-6C3B-493B-8D0F-7D979197545A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286"/>
          <a:stretch/>
        </p:blipFill>
        <p:spPr bwMode="auto">
          <a:xfrm>
            <a:off x="442302" y="745527"/>
            <a:ext cx="3316057" cy="1038432"/>
          </a:xfrm>
          <a:prstGeom prst="rect">
            <a:avLst/>
          </a:prstGeom>
          <a:solidFill>
            <a:srgbClr val="146E58"/>
          </a:solidFill>
          <a:ln>
            <a:noFill/>
          </a:ln>
          <a:extLst/>
        </p:spPr>
      </p:pic>
      <p:sp>
        <p:nvSpPr>
          <p:cNvPr id="10" name="Rettangolo arrotondato 49">
            <a:extLst>
              <a:ext uri="{FF2B5EF4-FFF2-40B4-BE49-F238E27FC236}">
                <a16:creationId xmlns:a16="http://schemas.microsoft.com/office/drawing/2014/main" id="{7A9F62B3-B5DB-4A63-A1F0-F2B25AF699D8}"/>
              </a:ext>
            </a:extLst>
          </p:cNvPr>
          <p:cNvSpPr/>
          <p:nvPr/>
        </p:nvSpPr>
        <p:spPr bwMode="gray">
          <a:xfrm>
            <a:off x="206866" y="2303455"/>
            <a:ext cx="3363004" cy="752242"/>
          </a:xfrm>
          <a:prstGeom prst="roundRect">
            <a:avLst/>
          </a:prstGeom>
          <a:solidFill>
            <a:schemeClr val="tx2">
              <a:lumMod val="95000"/>
            </a:schemeClr>
          </a:solidFill>
          <a:ln w="9525" cap="flat" cmpd="sng" algn="ctr">
            <a:solidFill>
              <a:srgbClr val="808080"/>
            </a:solidFill>
            <a:prstDash val="solid"/>
          </a:ln>
          <a:effectLst/>
        </p:spPr>
        <p:txBody>
          <a:bodyPr lIns="111196" tIns="55598" rIns="111196" bIns="55598" rtlCol="0" anchor="ctr" anchorCtr="0"/>
          <a:lstStyle/>
          <a:p>
            <a:pPr algn="ctr" defTabSz="11119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kern="0" dirty="0">
                <a:solidFill>
                  <a:schemeClr val="bg1"/>
                </a:solidFill>
                <a:latin typeface="Arial"/>
              </a:rPr>
              <a:t>Tratamento de semente </a:t>
            </a:r>
            <a:endParaRPr lang="en-US" b="1" kern="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1" name="Rettangolo arrotondato 46">
            <a:extLst>
              <a:ext uri="{FF2B5EF4-FFF2-40B4-BE49-F238E27FC236}">
                <a16:creationId xmlns:a16="http://schemas.microsoft.com/office/drawing/2014/main" id="{348E2078-A353-485C-A13D-A5A79C12C30E}"/>
              </a:ext>
            </a:extLst>
          </p:cNvPr>
          <p:cNvSpPr/>
          <p:nvPr/>
        </p:nvSpPr>
        <p:spPr bwMode="gray">
          <a:xfrm>
            <a:off x="3569871" y="2303455"/>
            <a:ext cx="3362904" cy="752242"/>
          </a:xfrm>
          <a:prstGeom prst="roundRect">
            <a:avLst/>
          </a:prstGeom>
          <a:solidFill>
            <a:srgbClr val="146E58"/>
          </a:solidFill>
          <a:ln w="9525" cap="flat" cmpd="sng" algn="ctr">
            <a:solidFill>
              <a:srgbClr val="808080"/>
            </a:solidFill>
            <a:prstDash val="solid"/>
          </a:ln>
          <a:effectLst/>
        </p:spPr>
        <p:txBody>
          <a:bodyPr lIns="111196" tIns="55598" rIns="111196" bIns="55598" rtlCol="0" anchor="ctr" anchorCtr="0"/>
          <a:lstStyle/>
          <a:p>
            <a:pPr algn="ctr">
              <a:defRPr/>
            </a:pPr>
            <a:r>
              <a:rPr lang="it-IT" sz="2000" b="1" kern="0" dirty="0">
                <a:solidFill>
                  <a:schemeClr val="bg1"/>
                </a:solidFill>
              </a:rPr>
              <a:t>CoMo (10% Mo+ 1,5% Co)</a:t>
            </a:r>
          </a:p>
        </p:txBody>
      </p:sp>
      <p:sp>
        <p:nvSpPr>
          <p:cNvPr id="12" name="Rettangolo arrotondato 49">
            <a:extLst>
              <a:ext uri="{FF2B5EF4-FFF2-40B4-BE49-F238E27FC236}">
                <a16:creationId xmlns:a16="http://schemas.microsoft.com/office/drawing/2014/main" id="{65D68825-D6E1-47A6-A25B-3E6C94C3D91B}"/>
              </a:ext>
            </a:extLst>
          </p:cNvPr>
          <p:cNvSpPr/>
          <p:nvPr/>
        </p:nvSpPr>
        <p:spPr bwMode="gray">
          <a:xfrm>
            <a:off x="206866" y="3403505"/>
            <a:ext cx="3363004" cy="895213"/>
          </a:xfrm>
          <a:prstGeom prst="roundRect">
            <a:avLst/>
          </a:prstGeom>
          <a:solidFill>
            <a:schemeClr val="tx2">
              <a:lumMod val="95000"/>
            </a:schemeClr>
          </a:solidFill>
          <a:ln w="9525" cap="flat" cmpd="sng" algn="ctr">
            <a:solidFill>
              <a:srgbClr val="808080"/>
            </a:solidFill>
            <a:prstDash val="solid"/>
          </a:ln>
          <a:effectLst/>
        </p:spPr>
        <p:txBody>
          <a:bodyPr lIns="111196" tIns="55598" rIns="111196" bIns="55598" rtlCol="0" anchor="ctr" anchorCtr="0"/>
          <a:lstStyle/>
          <a:p>
            <a:pPr algn="ctr" defTabSz="11119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kern="0" dirty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Vegetativo/Reprodutivo </a:t>
            </a:r>
            <a:endParaRPr lang="en-US" b="1" kern="0" dirty="0">
              <a:solidFill>
                <a:schemeClr val="bg1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3" name="Rettangolo arrotondato 46">
            <a:extLst>
              <a:ext uri="{FF2B5EF4-FFF2-40B4-BE49-F238E27FC236}">
                <a16:creationId xmlns:a16="http://schemas.microsoft.com/office/drawing/2014/main" id="{7704AD45-06C8-4AC7-A509-611D19FD0B8C}"/>
              </a:ext>
            </a:extLst>
          </p:cNvPr>
          <p:cNvSpPr/>
          <p:nvPr/>
        </p:nvSpPr>
        <p:spPr bwMode="gray">
          <a:xfrm>
            <a:off x="3569870" y="3403505"/>
            <a:ext cx="3399437" cy="895213"/>
          </a:xfrm>
          <a:prstGeom prst="roundRect">
            <a:avLst/>
          </a:prstGeom>
          <a:solidFill>
            <a:srgbClr val="146E58"/>
          </a:solidFill>
          <a:ln w="9525" cap="flat" cmpd="sng" algn="ctr">
            <a:solidFill>
              <a:srgbClr val="808080"/>
            </a:solidFill>
            <a:prstDash val="solid"/>
          </a:ln>
          <a:effectLst/>
        </p:spPr>
        <p:txBody>
          <a:bodyPr lIns="111196" tIns="55598" rIns="111196" bIns="55598" rtlCol="0" anchor="ctr" anchorCtr="0"/>
          <a:lstStyle/>
          <a:p>
            <a:pPr algn="ctr">
              <a:defRPr/>
            </a:pPr>
            <a:r>
              <a:rPr lang="it-IT" sz="2000" b="1" kern="0" dirty="0">
                <a:solidFill>
                  <a:schemeClr val="bg1"/>
                </a:solidFill>
              </a:rPr>
              <a:t>ALFANUTRITEK NCaMg</a:t>
            </a:r>
          </a:p>
          <a:p>
            <a:pPr algn="ctr">
              <a:defRPr/>
            </a:pPr>
            <a:r>
              <a:rPr lang="pt-BR" sz="2000" i="1" kern="0" dirty="0">
                <a:solidFill>
                  <a:schemeClr val="bg1"/>
                </a:solidFill>
              </a:rPr>
              <a:t>(N 18 + Ca 7 + Mg 2)</a:t>
            </a:r>
            <a:endParaRPr lang="pl-PL" sz="2000" i="1" kern="0" dirty="0">
              <a:solidFill>
                <a:schemeClr val="bg1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206866" y="6073901"/>
            <a:ext cx="12828327" cy="943279"/>
          </a:xfrm>
          <a:prstGeom prst="rect">
            <a:avLst/>
          </a:prstGeom>
        </p:spPr>
        <p:txBody>
          <a:bodyPr wrap="square" lIns="111196" tIns="55598" rIns="111196" bIns="55598">
            <a:spAutoFit/>
          </a:bodyPr>
          <a:lstStyle/>
          <a:p>
            <a:pPr marL="347488" indent="-347488" algn="just">
              <a:lnSpc>
                <a:spcPct val="150000"/>
              </a:lnSpc>
              <a:buClr>
                <a:srgbClr val="608D26"/>
              </a:buClr>
              <a:buFont typeface="Wingdings" panose="05000000000000000000" pitchFamily="2" charset="2"/>
              <a:buChar char="ü"/>
            </a:pPr>
            <a:r>
              <a:rPr lang="pt-BR" sz="1800" b="1" dirty="0">
                <a:solidFill>
                  <a:srgbClr val="969696"/>
                </a:solidFill>
                <a:cs typeface="Arial" panose="020B0604020202020204" pitchFamily="34" charset="0"/>
              </a:rPr>
              <a:t>Aditivos de origem vegetal , ação no metabolismo da planta, maior translocação e absorção;</a:t>
            </a:r>
          </a:p>
          <a:p>
            <a:pPr marL="347488" indent="-347488" algn="just">
              <a:lnSpc>
                <a:spcPct val="150000"/>
              </a:lnSpc>
              <a:buClr>
                <a:srgbClr val="608D26"/>
              </a:buClr>
              <a:buFont typeface="Wingdings" panose="05000000000000000000" pitchFamily="2" charset="2"/>
              <a:buChar char="ü"/>
            </a:pPr>
            <a:r>
              <a:rPr lang="pt-BR" sz="1800" b="1" dirty="0">
                <a:solidFill>
                  <a:srgbClr val="969696"/>
                </a:solidFill>
                <a:cs typeface="Arial" panose="020B0604020202020204" pitchFamily="34" charset="0"/>
              </a:rPr>
              <a:t>Facilidade e compatibilidade de mistura.</a:t>
            </a:r>
            <a:endParaRPr lang="en-US" sz="1800" b="1" dirty="0">
              <a:solidFill>
                <a:srgbClr val="0C8446"/>
              </a:solidFill>
              <a:cs typeface="Arial" panose="020B0604020202020204" pitchFamily="34" charset="0"/>
            </a:endParaRPr>
          </a:p>
        </p:txBody>
      </p:sp>
      <p:pic>
        <p:nvPicPr>
          <p:cNvPr id="16" name="Immagin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00" t="19551" r="21651" b="5901"/>
          <a:stretch/>
        </p:blipFill>
        <p:spPr>
          <a:xfrm>
            <a:off x="10531211" y="1804350"/>
            <a:ext cx="2214974" cy="2665341"/>
          </a:xfrm>
          <a:prstGeom prst="rect">
            <a:avLst/>
          </a:prstGeom>
        </p:spPr>
      </p:pic>
      <p:sp>
        <p:nvSpPr>
          <p:cNvPr id="15" name="Rettangolo arrotondato 49">
            <a:extLst>
              <a:ext uri="{FF2B5EF4-FFF2-40B4-BE49-F238E27FC236}">
                <a16:creationId xmlns:a16="http://schemas.microsoft.com/office/drawing/2014/main" id="{65D68825-D6E1-47A6-A25B-3E6C94C3D91B}"/>
              </a:ext>
            </a:extLst>
          </p:cNvPr>
          <p:cNvSpPr/>
          <p:nvPr/>
        </p:nvSpPr>
        <p:spPr bwMode="gray">
          <a:xfrm>
            <a:off x="206867" y="4614684"/>
            <a:ext cx="3363004" cy="895213"/>
          </a:xfrm>
          <a:prstGeom prst="roundRect">
            <a:avLst/>
          </a:prstGeom>
          <a:solidFill>
            <a:schemeClr val="tx2">
              <a:lumMod val="95000"/>
            </a:schemeClr>
          </a:solidFill>
          <a:ln w="9525" cap="flat" cmpd="sng" algn="ctr">
            <a:solidFill>
              <a:srgbClr val="808080"/>
            </a:solidFill>
            <a:prstDash val="solid"/>
          </a:ln>
          <a:effectLst/>
        </p:spPr>
        <p:txBody>
          <a:bodyPr lIns="111196" tIns="55598" rIns="111196" bIns="55598" rtlCol="0" anchor="ctr" anchorCtr="0"/>
          <a:lstStyle/>
          <a:p>
            <a:pPr algn="ctr" defTabSz="11119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kern="0" dirty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Reprodutivo </a:t>
            </a:r>
            <a:endParaRPr lang="en-US" b="1" kern="0" dirty="0">
              <a:solidFill>
                <a:schemeClr val="bg1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7" name="Rettangolo arrotondato 46">
            <a:extLst>
              <a:ext uri="{FF2B5EF4-FFF2-40B4-BE49-F238E27FC236}">
                <a16:creationId xmlns:a16="http://schemas.microsoft.com/office/drawing/2014/main" id="{7704AD45-06C8-4AC7-A509-611D19FD0B8C}"/>
              </a:ext>
            </a:extLst>
          </p:cNvPr>
          <p:cNvSpPr/>
          <p:nvPr/>
        </p:nvSpPr>
        <p:spPr bwMode="gray">
          <a:xfrm>
            <a:off x="3569871" y="4614684"/>
            <a:ext cx="3399437" cy="895213"/>
          </a:xfrm>
          <a:prstGeom prst="roundRect">
            <a:avLst/>
          </a:prstGeom>
          <a:solidFill>
            <a:srgbClr val="146E58"/>
          </a:solidFill>
          <a:ln w="9525" cap="flat" cmpd="sng" algn="ctr">
            <a:solidFill>
              <a:srgbClr val="808080"/>
            </a:solidFill>
            <a:prstDash val="solid"/>
          </a:ln>
          <a:effectLst/>
        </p:spPr>
        <p:txBody>
          <a:bodyPr lIns="111196" tIns="55598" rIns="111196" bIns="55598" rtlCol="0" anchor="ctr" anchorCtr="0"/>
          <a:lstStyle/>
          <a:p>
            <a:pPr algn="ctr">
              <a:defRPr/>
            </a:pPr>
            <a:r>
              <a:rPr lang="it-IT" sz="2000" b="1" kern="0" dirty="0">
                <a:solidFill>
                  <a:schemeClr val="bg1"/>
                </a:solidFill>
              </a:rPr>
              <a:t>ALFANUTRITEK R</a:t>
            </a:r>
          </a:p>
          <a:p>
            <a:pPr algn="ctr">
              <a:defRPr/>
            </a:pPr>
            <a:r>
              <a:rPr lang="pt-BR" sz="2000" i="1" kern="0" dirty="0">
                <a:solidFill>
                  <a:schemeClr val="bg1"/>
                </a:solidFill>
              </a:rPr>
              <a:t>(P 8 + K  18 + B 0,1 + </a:t>
            </a:r>
            <a:r>
              <a:rPr lang="pt-BR" sz="2000" i="1" kern="0" dirty="0" err="1">
                <a:solidFill>
                  <a:schemeClr val="bg1"/>
                </a:solidFill>
              </a:rPr>
              <a:t>Mo</a:t>
            </a:r>
            <a:r>
              <a:rPr lang="pt-BR" sz="2000" i="1" kern="0" dirty="0">
                <a:solidFill>
                  <a:schemeClr val="bg1"/>
                </a:solidFill>
              </a:rPr>
              <a:t> 0,01)</a:t>
            </a:r>
            <a:endParaRPr lang="pl-PL" sz="2000" i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26006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E084D9-C714-7645-B740-7999AECFF46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asellaDiTesto 3"/>
          <p:cNvSpPr txBox="1"/>
          <p:nvPr/>
        </p:nvSpPr>
        <p:spPr>
          <a:xfrm>
            <a:off x="23659" y="418318"/>
            <a:ext cx="4279069" cy="434161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defTabSz="520663">
              <a:lnSpc>
                <a:spcPct val="90000"/>
              </a:lnSpc>
            </a:pPr>
            <a:r>
              <a:rPr lang="en-US" sz="2400" dirty="0">
                <a:solidFill>
                  <a:srgbClr val="163D28"/>
                </a:solidFill>
                <a:latin typeface="DIN-Black"/>
                <a:cs typeface="DIN-Black"/>
              </a:rPr>
              <a:t>- O QUE É	            		    ?</a:t>
            </a:r>
          </a:p>
        </p:txBody>
      </p:sp>
      <p:cxnSp>
        <p:nvCxnSpPr>
          <p:cNvPr id="7" name="Connettore 1 15"/>
          <p:cNvCxnSpPr/>
          <p:nvPr/>
        </p:nvCxnSpPr>
        <p:spPr>
          <a:xfrm>
            <a:off x="4189131" y="152402"/>
            <a:ext cx="0" cy="131433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asellaDiTesto 8"/>
          <p:cNvSpPr txBox="1"/>
          <p:nvPr/>
        </p:nvSpPr>
        <p:spPr>
          <a:xfrm>
            <a:off x="4302728" y="152402"/>
            <a:ext cx="8837048" cy="1459459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algn="just" defTabSz="520663"/>
            <a:r>
              <a:rPr lang="pt-BR" sz="2200" dirty="0">
                <a:solidFill>
                  <a:srgbClr val="608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fertilizante foliar hidrossolúvel </a:t>
            </a:r>
            <a:r>
              <a:rPr lang="pt-BR" sz="2200" b="1" dirty="0">
                <a:solidFill>
                  <a:srgbClr val="608D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específico para grandes culturas</a:t>
            </a:r>
            <a:r>
              <a:rPr lang="pt-BR" sz="2200" dirty="0">
                <a:solidFill>
                  <a:srgbClr val="608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Com uma </a:t>
            </a:r>
            <a:r>
              <a:rPr lang="pt-BR" sz="2200" b="1" dirty="0">
                <a:solidFill>
                  <a:srgbClr val="608D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combinação de macro e micronutrientes  </a:t>
            </a:r>
            <a:r>
              <a:rPr lang="pt-BR" sz="2200" dirty="0">
                <a:solidFill>
                  <a:srgbClr val="608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maximizar o rendimento  e a qualidade da cultura.</a:t>
            </a:r>
          </a:p>
          <a:p>
            <a:pPr algn="just" defTabSz="520663"/>
            <a:endParaRPr lang="pt-BR" sz="2200" dirty="0">
              <a:solidFill>
                <a:srgbClr val="608D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063" y="302181"/>
            <a:ext cx="1628880" cy="649843"/>
          </a:xfrm>
          <a:prstGeom prst="rect">
            <a:avLst/>
          </a:prstGeom>
        </p:spPr>
      </p:pic>
      <p:graphicFrame>
        <p:nvGraphicFramePr>
          <p:cNvPr id="12" name="Tabella 30">
            <a:extLst>
              <a:ext uri="{FF2B5EF4-FFF2-40B4-BE49-F238E27FC236}">
                <a16:creationId xmlns:a16="http://schemas.microsoft.com/office/drawing/2014/main" id="{26B72CF2-6823-4149-A222-9C54015BA5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046582"/>
              </p:ext>
            </p:extLst>
          </p:nvPr>
        </p:nvGraphicFramePr>
        <p:xfrm>
          <a:off x="253865" y="3581989"/>
          <a:ext cx="9613550" cy="1480387"/>
        </p:xfrm>
        <a:graphic>
          <a:graphicData uri="http://schemas.openxmlformats.org/drawingml/2006/table">
            <a:tbl>
              <a:tblPr/>
              <a:tblGrid>
                <a:gridCol w="1086599">
                  <a:extLst>
                    <a:ext uri="{9D8B030D-6E8A-4147-A177-3AD203B41FA5}">
                      <a16:colId xmlns:a16="http://schemas.microsoft.com/office/drawing/2014/main" val="3842792758"/>
                    </a:ext>
                  </a:extLst>
                </a:gridCol>
                <a:gridCol w="947439">
                  <a:extLst>
                    <a:ext uri="{9D8B030D-6E8A-4147-A177-3AD203B41FA5}">
                      <a16:colId xmlns:a16="http://schemas.microsoft.com/office/drawing/2014/main" val="1132254603"/>
                    </a:ext>
                  </a:extLst>
                </a:gridCol>
                <a:gridCol w="947439">
                  <a:extLst>
                    <a:ext uri="{9D8B030D-6E8A-4147-A177-3AD203B41FA5}">
                      <a16:colId xmlns:a16="http://schemas.microsoft.com/office/drawing/2014/main" val="2046883035"/>
                    </a:ext>
                  </a:extLst>
                </a:gridCol>
                <a:gridCol w="947439">
                  <a:extLst>
                    <a:ext uri="{9D8B030D-6E8A-4147-A177-3AD203B41FA5}">
                      <a16:colId xmlns:a16="http://schemas.microsoft.com/office/drawing/2014/main" val="3036889344"/>
                    </a:ext>
                  </a:extLst>
                </a:gridCol>
                <a:gridCol w="947439">
                  <a:extLst>
                    <a:ext uri="{9D8B030D-6E8A-4147-A177-3AD203B41FA5}">
                      <a16:colId xmlns:a16="http://schemas.microsoft.com/office/drawing/2014/main" val="241583620"/>
                    </a:ext>
                  </a:extLst>
                </a:gridCol>
                <a:gridCol w="947439">
                  <a:extLst>
                    <a:ext uri="{9D8B030D-6E8A-4147-A177-3AD203B41FA5}">
                      <a16:colId xmlns:a16="http://schemas.microsoft.com/office/drawing/2014/main" val="3253230617"/>
                    </a:ext>
                  </a:extLst>
                </a:gridCol>
                <a:gridCol w="947439">
                  <a:extLst>
                    <a:ext uri="{9D8B030D-6E8A-4147-A177-3AD203B41FA5}">
                      <a16:colId xmlns:a16="http://schemas.microsoft.com/office/drawing/2014/main" val="3858826757"/>
                    </a:ext>
                  </a:extLst>
                </a:gridCol>
                <a:gridCol w="947439">
                  <a:extLst>
                    <a:ext uri="{9D8B030D-6E8A-4147-A177-3AD203B41FA5}">
                      <a16:colId xmlns:a16="http://schemas.microsoft.com/office/drawing/2014/main" val="1501799727"/>
                    </a:ext>
                  </a:extLst>
                </a:gridCol>
                <a:gridCol w="947439">
                  <a:extLst>
                    <a:ext uri="{9D8B030D-6E8A-4147-A177-3AD203B41FA5}">
                      <a16:colId xmlns:a16="http://schemas.microsoft.com/office/drawing/2014/main" val="1363212671"/>
                    </a:ext>
                  </a:extLst>
                </a:gridCol>
                <a:gridCol w="947439">
                  <a:extLst>
                    <a:ext uri="{9D8B030D-6E8A-4147-A177-3AD203B41FA5}">
                      <a16:colId xmlns:a16="http://schemas.microsoft.com/office/drawing/2014/main" val="781246890"/>
                    </a:ext>
                  </a:extLst>
                </a:gridCol>
              </a:tblGrid>
              <a:tr h="527712"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L="11583" marR="11583" marT="11584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84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 marL="11583" marR="11583" marT="11584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84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K</a:t>
                      </a:r>
                    </a:p>
                  </a:txBody>
                  <a:tcPr marL="11583" marR="11583" marT="11584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84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11583" marR="11583" marT="11584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84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Cu</a:t>
                      </a:r>
                    </a:p>
                  </a:txBody>
                  <a:tcPr marL="11583" marR="11583" marT="11584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84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Fe</a:t>
                      </a:r>
                    </a:p>
                  </a:txBody>
                  <a:tcPr marL="11583" marR="11583" marT="11584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84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Mg</a:t>
                      </a:r>
                    </a:p>
                  </a:txBody>
                  <a:tcPr marL="11583" marR="11583" marT="11584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84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Mn</a:t>
                      </a:r>
                    </a:p>
                  </a:txBody>
                  <a:tcPr marL="11583" marR="11583" marT="11584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84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Mo</a:t>
                      </a:r>
                      <a:endParaRPr lang="it-IT" sz="2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11583" marR="11583" marT="11584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84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Zn</a:t>
                      </a:r>
                    </a:p>
                  </a:txBody>
                  <a:tcPr marL="11583" marR="11583" marT="11584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84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675"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1583" marR="11583" marT="11584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11583" marR="11583" marT="11584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11583" marR="11583" marT="11584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11583" marR="11583" marT="11584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11583" marR="11583" marT="11584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11583" marR="11583" marT="11584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1,0</a:t>
                      </a:r>
                    </a:p>
                  </a:txBody>
                  <a:tcPr marL="11583" marR="11583" marT="11584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0,5</a:t>
                      </a:r>
                    </a:p>
                  </a:txBody>
                  <a:tcPr marL="11583" marR="11583" marT="11584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0,1</a:t>
                      </a:r>
                    </a:p>
                  </a:txBody>
                  <a:tcPr marL="11583" marR="11583" marT="11584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11583" marR="11583" marT="11584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458441"/>
                  </a:ext>
                </a:extLst>
              </a:tr>
            </a:tbl>
          </a:graphicData>
        </a:graphic>
      </p:graphicFrame>
      <p:pic>
        <p:nvPicPr>
          <p:cNvPr id="13" name="Picture 2" descr="Risultati immagini per energy ico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742" y="5184455"/>
            <a:ext cx="685375" cy="68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tangolo 19"/>
          <p:cNvSpPr/>
          <p:nvPr/>
        </p:nvSpPr>
        <p:spPr>
          <a:xfrm>
            <a:off x="1130339" y="5261067"/>
            <a:ext cx="5136363" cy="1459459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r>
              <a:rPr lang="en-US" sz="2200" b="1" dirty="0" err="1">
                <a:solidFill>
                  <a:srgbClr val="585757"/>
                </a:solidFill>
                <a:cs typeface="Arial" panose="020B0604020202020204" pitchFamily="34" charset="0"/>
              </a:rPr>
              <a:t>Suplemento</a:t>
            </a:r>
            <a:r>
              <a:rPr lang="en-US" sz="2200" b="1" dirty="0">
                <a:solidFill>
                  <a:srgbClr val="585757"/>
                </a:solidFill>
                <a:cs typeface="Arial" panose="020B0604020202020204" pitchFamily="34" charset="0"/>
              </a:rPr>
              <a:t> de </a:t>
            </a:r>
            <a:r>
              <a:rPr lang="en-US" sz="2200" b="1" dirty="0" err="1">
                <a:solidFill>
                  <a:srgbClr val="585757"/>
                </a:solidFill>
                <a:cs typeface="Arial" panose="020B0604020202020204" pitchFamily="34" charset="0"/>
              </a:rPr>
              <a:t>energia</a:t>
            </a:r>
            <a:endParaRPr lang="en-US" sz="2200" b="1" dirty="0">
              <a:solidFill>
                <a:srgbClr val="585757"/>
              </a:solidFill>
              <a:cs typeface="Arial" panose="020B0604020202020204" pitchFamily="34" charset="0"/>
            </a:endParaRPr>
          </a:p>
          <a:p>
            <a:endParaRPr lang="en-US" sz="2200" b="1" dirty="0">
              <a:solidFill>
                <a:srgbClr val="585757"/>
              </a:solidFill>
              <a:cs typeface="Arial" panose="020B0604020202020204" pitchFamily="34" charset="0"/>
            </a:endParaRPr>
          </a:p>
          <a:p>
            <a:endParaRPr lang="en-US" sz="2200" b="1" dirty="0">
              <a:solidFill>
                <a:srgbClr val="585757"/>
              </a:solidFill>
              <a:cs typeface="Arial" panose="020B0604020202020204" pitchFamily="34" charset="0"/>
            </a:endParaRPr>
          </a:p>
          <a:p>
            <a:r>
              <a:rPr lang="en-US" sz="2200" b="1" dirty="0" err="1">
                <a:solidFill>
                  <a:srgbClr val="585757"/>
                </a:solidFill>
                <a:cs typeface="Arial" panose="020B0604020202020204" pitchFamily="34" charset="0"/>
              </a:rPr>
              <a:t>Aumento</a:t>
            </a:r>
            <a:r>
              <a:rPr lang="en-US" sz="2200" b="1" dirty="0">
                <a:solidFill>
                  <a:srgbClr val="585757"/>
                </a:solidFill>
                <a:cs typeface="Arial" panose="020B0604020202020204" pitchFamily="34" charset="0"/>
              </a:rPr>
              <a:t> do peso de </a:t>
            </a:r>
            <a:r>
              <a:rPr lang="en-US" sz="2200" b="1" dirty="0" err="1">
                <a:solidFill>
                  <a:srgbClr val="585757"/>
                </a:solidFill>
                <a:cs typeface="Arial" panose="020B0604020202020204" pitchFamily="34" charset="0"/>
              </a:rPr>
              <a:t>grãos</a:t>
            </a:r>
            <a:endParaRPr lang="en-GB" sz="2200" b="1" dirty="0"/>
          </a:p>
        </p:txBody>
      </p:sp>
      <p:pic>
        <p:nvPicPr>
          <p:cNvPr id="15" name="Picture 2" descr="Risultati immagini per rice grain icon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837" y="6165623"/>
            <a:ext cx="696279" cy="55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tangolo 20"/>
          <p:cNvSpPr/>
          <p:nvPr/>
        </p:nvSpPr>
        <p:spPr>
          <a:xfrm>
            <a:off x="160137" y="1963087"/>
            <a:ext cx="12841342" cy="1247683"/>
          </a:xfrm>
          <a:prstGeom prst="rect">
            <a:avLst/>
          </a:prstGeom>
        </p:spPr>
        <p:txBody>
          <a:bodyPr wrap="square" lIns="100831" tIns="50415" rIns="100831" bIns="50415">
            <a:spAutoFit/>
          </a:bodyPr>
          <a:lstStyle/>
          <a:p>
            <a:pPr algn="just" defTabSz="520663"/>
            <a:r>
              <a:rPr lang="pt-BR" sz="2600" b="1" dirty="0">
                <a:solidFill>
                  <a:srgbClr val="083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OPIFOL MATURAÇÃO</a:t>
            </a:r>
            <a:r>
              <a:rPr lang="pt-BR" sz="1800" b="1" dirty="0">
                <a:solidFill>
                  <a:srgbClr val="083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pt-BR" sz="1800" dirty="0">
                <a:solidFill>
                  <a:srgbClr val="083D31"/>
                </a:solidFill>
              </a:rPr>
              <a:t>Graças à alta porcentagem de K e graças à presença de N, P, Mn, </a:t>
            </a:r>
            <a:r>
              <a:rPr lang="pt-BR" sz="1800" dirty="0" err="1">
                <a:solidFill>
                  <a:srgbClr val="083D31"/>
                </a:solidFill>
              </a:rPr>
              <a:t>Mo</a:t>
            </a:r>
            <a:r>
              <a:rPr lang="pt-BR" sz="1800" dirty="0">
                <a:solidFill>
                  <a:srgbClr val="083D31"/>
                </a:solidFill>
              </a:rPr>
              <a:t> e Mg </a:t>
            </a:r>
            <a:r>
              <a:rPr lang="pt-BR" sz="1800" dirty="0" err="1">
                <a:solidFill>
                  <a:srgbClr val="083D31"/>
                </a:solidFill>
              </a:rPr>
              <a:t>Opifol</a:t>
            </a:r>
            <a:r>
              <a:rPr lang="pt-BR" sz="1800" dirty="0">
                <a:solidFill>
                  <a:srgbClr val="083D31"/>
                </a:solidFill>
              </a:rPr>
              <a:t> Maturação desempenha um papel essencial na fotossíntese e metabolismo das plantas. </a:t>
            </a:r>
            <a:r>
              <a:rPr lang="pt-BR" sz="1800" dirty="0" err="1">
                <a:solidFill>
                  <a:srgbClr val="083D31"/>
                </a:solidFill>
              </a:rPr>
              <a:t>Opifol</a:t>
            </a:r>
            <a:r>
              <a:rPr lang="pt-BR" sz="1800" dirty="0">
                <a:solidFill>
                  <a:srgbClr val="083D31"/>
                </a:solidFill>
              </a:rPr>
              <a:t> Maturação é importante na formação e translocação de carboidratos que fornecem energia para o melhor desenvolvimento dos grãos</a:t>
            </a:r>
          </a:p>
          <a:p>
            <a:pPr algn="just" defTabSz="520663"/>
            <a:endParaRPr lang="en-US" sz="1200" dirty="0">
              <a:solidFill>
                <a:srgbClr val="58595B"/>
              </a:solidFill>
              <a:latin typeface="DIN-Light"/>
            </a:endParaRPr>
          </a:p>
        </p:txBody>
      </p:sp>
      <p:pic>
        <p:nvPicPr>
          <p:cNvPr id="17" name="Immagine 17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170" r="21755"/>
          <a:stretch/>
        </p:blipFill>
        <p:spPr>
          <a:xfrm>
            <a:off x="10687696" y="3210769"/>
            <a:ext cx="1630985" cy="346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11111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E084D9-C714-7645-B740-7999AECFF464}" type="slidenum">
              <a:rPr lang="it-IT" smtClean="0"/>
              <a:pPr>
                <a:defRPr/>
              </a:pPr>
              <a:t>92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23658" y="311365"/>
            <a:ext cx="4620819" cy="434161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defTabSz="520663">
              <a:lnSpc>
                <a:spcPct val="90000"/>
              </a:lnSpc>
            </a:pPr>
            <a:r>
              <a:rPr lang="en-US" sz="2400" dirty="0">
                <a:solidFill>
                  <a:srgbClr val="163D28"/>
                </a:solidFill>
                <a:latin typeface="DIN-Black"/>
                <a:cs typeface="DIN-Black"/>
              </a:rPr>
              <a:t>- O QUE É	</a:t>
            </a:r>
            <a:r>
              <a:rPr lang="en-US" sz="2400" b="1" dirty="0">
                <a:solidFill>
                  <a:srgbClr val="163D28"/>
                </a:solidFill>
                <a:latin typeface="DIN-Black"/>
                <a:cs typeface="DIN-Black"/>
              </a:rPr>
              <a:t>TRINADOR</a:t>
            </a:r>
            <a:r>
              <a:rPr lang="en-US" sz="2400" dirty="0">
                <a:solidFill>
                  <a:srgbClr val="163D28"/>
                </a:solidFill>
                <a:latin typeface="DIN-Black"/>
                <a:cs typeface="DIN-Black"/>
              </a:rPr>
              <a:t> ?	   </a:t>
            </a:r>
          </a:p>
        </p:txBody>
      </p:sp>
      <p:cxnSp>
        <p:nvCxnSpPr>
          <p:cNvPr id="5" name="Connettore 1 15"/>
          <p:cNvCxnSpPr/>
          <p:nvPr/>
        </p:nvCxnSpPr>
        <p:spPr>
          <a:xfrm>
            <a:off x="4296080" y="152402"/>
            <a:ext cx="0" cy="131433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sellaDiTesto 8"/>
          <p:cNvSpPr txBox="1"/>
          <p:nvPr/>
        </p:nvSpPr>
        <p:spPr>
          <a:xfrm>
            <a:off x="4433581" y="355206"/>
            <a:ext cx="8837048" cy="1117477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defTabSz="520663"/>
            <a:r>
              <a:rPr lang="pt-BR" sz="2200" b="1" dirty="0">
                <a:solidFill>
                  <a:srgbClr val="608D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SOLUÇÕES NUTRICIONAIS A BASE DE MICRONUTRIENTES FEITAS SOB MEDIDA PARA AS PRINCIPAIS FASES DE CRESCIMENTO DA CULTURA</a:t>
            </a:r>
          </a:p>
        </p:txBody>
      </p:sp>
      <p:sp>
        <p:nvSpPr>
          <p:cNvPr id="7" name="Rettangolo arrotondato 49">
            <a:extLst>
              <a:ext uri="{FF2B5EF4-FFF2-40B4-BE49-F238E27FC236}">
                <a16:creationId xmlns:a16="http://schemas.microsoft.com/office/drawing/2014/main" id="{65D68825-D6E1-47A6-A25B-3E6C94C3D91B}"/>
              </a:ext>
            </a:extLst>
          </p:cNvPr>
          <p:cNvSpPr/>
          <p:nvPr/>
        </p:nvSpPr>
        <p:spPr bwMode="gray">
          <a:xfrm>
            <a:off x="652564" y="2217960"/>
            <a:ext cx="3643515" cy="89521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rgbClr val="808080"/>
            </a:solidFill>
            <a:prstDash val="solid"/>
          </a:ln>
          <a:effectLst/>
        </p:spPr>
        <p:txBody>
          <a:bodyPr lIns="111196" tIns="55598" rIns="111196" bIns="55598" rtlCol="0" anchor="ctr" anchorCtr="0"/>
          <a:lstStyle/>
          <a:p>
            <a:pPr algn="ctr" defTabSz="11119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kern="0" dirty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Trinador MZ </a:t>
            </a:r>
            <a:endParaRPr lang="en-US" sz="2800" b="1" kern="0" dirty="0">
              <a:solidFill>
                <a:schemeClr val="bg1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ttangolo arrotondato 49">
            <a:extLst>
              <a:ext uri="{FF2B5EF4-FFF2-40B4-BE49-F238E27FC236}">
                <a16:creationId xmlns:a16="http://schemas.microsoft.com/office/drawing/2014/main" id="{65D68825-D6E1-47A6-A25B-3E6C94C3D91B}"/>
              </a:ext>
            </a:extLst>
          </p:cNvPr>
          <p:cNvSpPr/>
          <p:nvPr/>
        </p:nvSpPr>
        <p:spPr bwMode="gray">
          <a:xfrm>
            <a:off x="5489101" y="2217959"/>
            <a:ext cx="3363004" cy="89521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rgbClr val="808080"/>
            </a:solidFill>
            <a:prstDash val="solid"/>
          </a:ln>
          <a:effectLst/>
        </p:spPr>
        <p:txBody>
          <a:bodyPr lIns="111196" tIns="55598" rIns="111196" bIns="55598" rtlCol="0" anchor="ctr" anchorCtr="0"/>
          <a:lstStyle/>
          <a:p>
            <a:pPr algn="ctr" defTabSz="11119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kern="0" dirty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Trinador KMAX</a:t>
            </a:r>
            <a:endParaRPr lang="en-US" sz="2800" b="1" kern="0" dirty="0">
              <a:solidFill>
                <a:schemeClr val="bg1"/>
              </a:solidFill>
              <a:latin typeface="Arial"/>
              <a:ea typeface="+mn-ea"/>
              <a:cs typeface="+mn-cs"/>
            </a:endParaRPr>
          </a:p>
        </p:txBody>
      </p:sp>
      <p:graphicFrame>
        <p:nvGraphicFramePr>
          <p:cNvPr id="11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964273"/>
              </p:ext>
            </p:extLst>
          </p:nvPr>
        </p:nvGraphicFramePr>
        <p:xfrm>
          <a:off x="784382" y="3382174"/>
          <a:ext cx="3511698" cy="3550116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20840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7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9756">
                <a:tc gridSpan="2">
                  <a:txBody>
                    <a:bodyPr/>
                    <a:lstStyle/>
                    <a:p>
                      <a:pPr algn="ctr"/>
                      <a:r>
                        <a:rPr lang="it-IT" dirty="0"/>
                        <a:t>Composição (%)</a:t>
                      </a:r>
                      <a:endParaRPr lang="it-IT" b="1" dirty="0"/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b="1" dirty="0"/>
                    </a:p>
                  </a:txBody>
                  <a:tcPr>
                    <a:solidFill>
                      <a:srgbClr val="DA52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841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</a:t>
                      </a:r>
                      <a:endParaRPr lang="it-IT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15,0</a:t>
                      </a:r>
                      <a:endParaRPr lang="it-IT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841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S</a:t>
                      </a:r>
                      <a:endParaRPr lang="it-IT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6,2</a:t>
                      </a:r>
                      <a:endParaRPr lang="it-IT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841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B</a:t>
                      </a:r>
                      <a:endParaRPr lang="it-IT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2,0</a:t>
                      </a:r>
                      <a:endParaRPr lang="it-IT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841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Cu</a:t>
                      </a:r>
                      <a:endParaRPr lang="it-IT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0,1</a:t>
                      </a:r>
                      <a:endParaRPr lang="it-IT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841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Fe</a:t>
                      </a:r>
                      <a:endParaRPr lang="it-IT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0,2</a:t>
                      </a:r>
                      <a:endParaRPr lang="it-IT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7841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Mn</a:t>
                      </a:r>
                      <a:endParaRPr lang="it-IT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7,0</a:t>
                      </a:r>
                      <a:endParaRPr lang="it-IT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7841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Zn</a:t>
                      </a:r>
                      <a:endParaRPr lang="it-IT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9,0</a:t>
                      </a:r>
                      <a:endParaRPr lang="it-IT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2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807727"/>
              </p:ext>
            </p:extLst>
          </p:nvPr>
        </p:nvGraphicFramePr>
        <p:xfrm>
          <a:off x="5463295" y="3448445"/>
          <a:ext cx="3414615" cy="3474053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20264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8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3525">
                <a:tc gridSpan="2">
                  <a:txBody>
                    <a:bodyPr/>
                    <a:lstStyle/>
                    <a:p>
                      <a:pPr algn="ctr"/>
                      <a:r>
                        <a:rPr lang="it-IT" dirty="0"/>
                        <a:t>Composição (%)</a:t>
                      </a:r>
                      <a:endParaRPr lang="it-IT" b="1" dirty="0"/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b="1" dirty="0"/>
                    </a:p>
                  </a:txBody>
                  <a:tcPr>
                    <a:solidFill>
                      <a:srgbClr val="DA52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088">
                <a:tc>
                  <a:txBody>
                    <a:bodyPr/>
                    <a:lstStyle/>
                    <a:p>
                      <a:pPr algn="ctr"/>
                      <a:r>
                        <a:rPr lang="it-IT" b="0" i="0" dirty="0"/>
                        <a:t>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19,0</a:t>
                      </a:r>
                      <a:endParaRPr lang="it-IT" b="0" i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088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S</a:t>
                      </a:r>
                      <a:endParaRPr lang="it-IT" b="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16,5</a:t>
                      </a:r>
                      <a:endParaRPr lang="it-IT" b="0" i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088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B</a:t>
                      </a:r>
                      <a:endParaRPr lang="it-IT" b="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1,0</a:t>
                      </a:r>
                      <a:endParaRPr lang="it-IT" b="0" i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088">
                <a:tc>
                  <a:txBody>
                    <a:bodyPr/>
                    <a:lstStyle/>
                    <a:p>
                      <a:pPr algn="ctr"/>
                      <a:r>
                        <a:rPr lang="it-IT" b="0" i="0" dirty="0"/>
                        <a:t>Mo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0,1</a:t>
                      </a:r>
                      <a:endParaRPr lang="it-IT" b="0" i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0088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Mn</a:t>
                      </a:r>
                      <a:endParaRPr lang="it-IT" b="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14,0</a:t>
                      </a:r>
                      <a:endParaRPr lang="it-IT" b="0" i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0088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Zn</a:t>
                      </a:r>
                      <a:endParaRPr lang="it-IT" b="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4,0</a:t>
                      </a:r>
                      <a:endParaRPr lang="it-IT" b="0" i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212" t="17785" r="19288" b="14982"/>
          <a:stretch/>
        </p:blipFill>
        <p:spPr>
          <a:xfrm>
            <a:off x="9634621" y="2459280"/>
            <a:ext cx="2990493" cy="358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187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:a16="http://schemas.microsoft.com/office/drawing/2014/main" id="{2944CA42-767E-45B7-8EBD-E1F4DF9D8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916" y="226822"/>
            <a:ext cx="12100085" cy="948830"/>
          </a:xfrm>
        </p:spPr>
        <p:txBody>
          <a:bodyPr/>
          <a:lstStyle/>
          <a:p>
            <a:r>
              <a:rPr lang="pt-BR" sz="3200" b="1" dirty="0"/>
              <a:t>Casos de Sucesso | </a:t>
            </a:r>
            <a:r>
              <a:rPr lang="pt-BR" sz="3200" b="1" dirty="0" err="1"/>
              <a:t>YieldON</a:t>
            </a:r>
            <a:r>
              <a:rPr lang="pt-BR" sz="3200" b="1" dirty="0"/>
              <a:t> nosso principal </a:t>
            </a:r>
            <a:r>
              <a:rPr lang="pt-BR" sz="3200" b="1" dirty="0" err="1"/>
              <a:t>Bioestimulante</a:t>
            </a:r>
            <a:r>
              <a:rPr lang="pt-BR" sz="3200" b="1" dirty="0"/>
              <a:t> para produtividade em Cerais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538E1F7C-5924-4909-886C-592704457D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8985" y="3335174"/>
            <a:ext cx="2443916" cy="142548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EF65E05-CE27-4CE4-ADBA-C2C325C12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555" y="5253494"/>
            <a:ext cx="2206778" cy="78109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C1EF45A-B832-4801-9274-D104517AEF8F}"/>
              </a:ext>
            </a:extLst>
          </p:cNvPr>
          <p:cNvSpPr txBox="1"/>
          <p:nvPr/>
        </p:nvSpPr>
        <p:spPr>
          <a:xfrm>
            <a:off x="3069131" y="1399161"/>
            <a:ext cx="10165253" cy="687061"/>
          </a:xfrm>
          <a:prstGeom prst="rect">
            <a:avLst/>
          </a:prstGeom>
          <a:noFill/>
        </p:spPr>
        <p:txBody>
          <a:bodyPr wrap="square" lIns="0" tIns="40336" rIns="0" bIns="0" rtlCol="0">
            <a:spAutoFit/>
          </a:bodyPr>
          <a:lstStyle/>
          <a:p>
            <a:pPr>
              <a:spcAft>
                <a:spcPts val="662"/>
              </a:spcAft>
              <a:buClr>
                <a:schemeClr val="accent2"/>
              </a:buClr>
              <a:buSzPct val="70000"/>
            </a:pPr>
            <a:r>
              <a:rPr lang="pt-BR" b="1" dirty="0"/>
              <a:t>Distribuidor de Goiás: 40.000lts de </a:t>
            </a:r>
            <a:r>
              <a:rPr lang="pt-BR" b="1" dirty="0" err="1"/>
              <a:t>YieldOn</a:t>
            </a:r>
            <a:r>
              <a:rPr lang="pt-BR" b="1" dirty="0"/>
              <a:t> no 1o ano de operações – ótima receptividade técnica do produto, elevada margem e satisfação de produtores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0EDE66D-27EA-4E22-BF2E-170D4724856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21" y="1319751"/>
            <a:ext cx="1789845" cy="1789683"/>
          </a:xfrm>
          <a:prstGeom prst="rect">
            <a:avLst/>
          </a:prstGeom>
        </p:spPr>
      </p:pic>
      <p:grpSp>
        <p:nvGrpSpPr>
          <p:cNvPr id="8" name="Group 165">
            <a:extLst>
              <a:ext uri="{FF2B5EF4-FFF2-40B4-BE49-F238E27FC236}">
                <a16:creationId xmlns:a16="http://schemas.microsoft.com/office/drawing/2014/main" id="{E6E15C28-AD7B-456A-AC72-FFC7C506392E}"/>
              </a:ext>
            </a:extLst>
          </p:cNvPr>
          <p:cNvGrpSpPr>
            <a:grpSpLocks/>
          </p:cNvGrpSpPr>
          <p:nvPr/>
        </p:nvGrpSpPr>
        <p:grpSpPr bwMode="auto">
          <a:xfrm>
            <a:off x="10931318" y="3094921"/>
            <a:ext cx="2223649" cy="2036455"/>
            <a:chOff x="7161" y="-430"/>
            <a:chExt cx="2843" cy="2832"/>
          </a:xfrm>
          <a:solidFill>
            <a:schemeClr val="bg1">
              <a:lumMod val="75000"/>
            </a:schemeClr>
          </a:solidFill>
        </p:grpSpPr>
        <p:sp>
          <p:nvSpPr>
            <p:cNvPr id="9" name="Freeform 138">
              <a:extLst>
                <a:ext uri="{FF2B5EF4-FFF2-40B4-BE49-F238E27FC236}">
                  <a16:creationId xmlns:a16="http://schemas.microsoft.com/office/drawing/2014/main" id="{ADC53223-2877-4CE8-A6F5-3D039EBB8C5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161" y="471"/>
              <a:ext cx="528" cy="298"/>
            </a:xfrm>
            <a:custGeom>
              <a:avLst/>
              <a:gdLst>
                <a:gd name="T0" fmla="*/ 364 w 439"/>
                <a:gd name="T1" fmla="*/ 133 h 247"/>
                <a:gd name="T2" fmla="*/ 353 w 439"/>
                <a:gd name="T3" fmla="*/ 134 h 247"/>
                <a:gd name="T4" fmla="*/ 296 w 439"/>
                <a:gd name="T5" fmla="*/ 101 h 247"/>
                <a:gd name="T6" fmla="*/ 216 w 439"/>
                <a:gd name="T7" fmla="*/ 58 h 247"/>
                <a:gd name="T8" fmla="*/ 87 w 439"/>
                <a:gd name="T9" fmla="*/ 31 h 247"/>
                <a:gd name="T10" fmla="*/ 13 w 439"/>
                <a:gd name="T11" fmla="*/ 0 h 247"/>
                <a:gd name="T12" fmla="*/ 15 w 439"/>
                <a:gd name="T13" fmla="*/ 9 h 247"/>
                <a:gd name="T14" fmla="*/ 2 w 439"/>
                <a:gd name="T15" fmla="*/ 14 h 247"/>
                <a:gd name="T16" fmla="*/ 0 w 439"/>
                <a:gd name="T17" fmla="*/ 25 h 247"/>
                <a:gd name="T18" fmla="*/ 18 w 439"/>
                <a:gd name="T19" fmla="*/ 39 h 247"/>
                <a:gd name="T20" fmla="*/ 10 w 439"/>
                <a:gd name="T21" fmla="*/ 47 h 247"/>
                <a:gd name="T22" fmla="*/ 21 w 439"/>
                <a:gd name="T23" fmla="*/ 55 h 247"/>
                <a:gd name="T24" fmla="*/ 23 w 439"/>
                <a:gd name="T25" fmla="*/ 66 h 247"/>
                <a:gd name="T26" fmla="*/ 39 w 439"/>
                <a:gd name="T27" fmla="*/ 81 h 247"/>
                <a:gd name="T28" fmla="*/ 40 w 439"/>
                <a:gd name="T29" fmla="*/ 92 h 247"/>
                <a:gd name="T30" fmla="*/ 51 w 439"/>
                <a:gd name="T31" fmla="*/ 97 h 247"/>
                <a:gd name="T32" fmla="*/ 65 w 439"/>
                <a:gd name="T33" fmla="*/ 117 h 247"/>
                <a:gd name="T34" fmla="*/ 48 w 439"/>
                <a:gd name="T35" fmla="*/ 137 h 247"/>
                <a:gd name="T36" fmla="*/ 99 w 439"/>
                <a:gd name="T37" fmla="*/ 145 h 247"/>
                <a:gd name="T38" fmla="*/ 108 w 439"/>
                <a:gd name="T39" fmla="*/ 173 h 247"/>
                <a:gd name="T40" fmla="*/ 163 w 439"/>
                <a:gd name="T41" fmla="*/ 173 h 247"/>
                <a:gd name="T42" fmla="*/ 206 w 439"/>
                <a:gd name="T43" fmla="*/ 140 h 247"/>
                <a:gd name="T44" fmla="*/ 206 w 439"/>
                <a:gd name="T45" fmla="*/ 151 h 247"/>
                <a:gd name="T46" fmla="*/ 208 w 439"/>
                <a:gd name="T47" fmla="*/ 158 h 247"/>
                <a:gd name="T48" fmla="*/ 202 w 439"/>
                <a:gd name="T49" fmla="*/ 165 h 247"/>
                <a:gd name="T50" fmla="*/ 200 w 439"/>
                <a:gd name="T51" fmla="*/ 233 h 247"/>
                <a:gd name="T52" fmla="*/ 207 w 439"/>
                <a:gd name="T53" fmla="*/ 228 h 247"/>
                <a:gd name="T54" fmla="*/ 218 w 439"/>
                <a:gd name="T55" fmla="*/ 238 h 247"/>
                <a:gd name="T56" fmla="*/ 242 w 439"/>
                <a:gd name="T57" fmla="*/ 229 h 247"/>
                <a:gd name="T58" fmla="*/ 276 w 439"/>
                <a:gd name="T59" fmla="*/ 229 h 247"/>
                <a:gd name="T60" fmla="*/ 313 w 439"/>
                <a:gd name="T61" fmla="*/ 233 h 247"/>
                <a:gd name="T62" fmla="*/ 320 w 439"/>
                <a:gd name="T63" fmla="*/ 247 h 247"/>
                <a:gd name="T64" fmla="*/ 345 w 439"/>
                <a:gd name="T65" fmla="*/ 232 h 247"/>
                <a:gd name="T66" fmla="*/ 355 w 439"/>
                <a:gd name="T67" fmla="*/ 214 h 247"/>
                <a:gd name="T68" fmla="*/ 373 w 439"/>
                <a:gd name="T69" fmla="*/ 216 h 247"/>
                <a:gd name="T70" fmla="*/ 398 w 439"/>
                <a:gd name="T71" fmla="*/ 196 h 247"/>
                <a:gd name="T72" fmla="*/ 419 w 439"/>
                <a:gd name="T73" fmla="*/ 192 h 247"/>
                <a:gd name="T74" fmla="*/ 439 w 439"/>
                <a:gd name="T75" fmla="*/ 170 h 247"/>
                <a:gd name="T76" fmla="*/ 439 w 439"/>
                <a:gd name="T77" fmla="*/ 170 h 247"/>
                <a:gd name="T78" fmla="*/ 433 w 439"/>
                <a:gd name="T79" fmla="*/ 163 h 247"/>
                <a:gd name="T80" fmla="*/ 364 w 439"/>
                <a:gd name="T81" fmla="*/ 133 h 24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39"/>
                <a:gd name="T124" fmla="*/ 0 h 247"/>
                <a:gd name="T125" fmla="*/ 439 w 439"/>
                <a:gd name="T126" fmla="*/ 247 h 24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39" h="247">
                  <a:moveTo>
                    <a:pt x="364" y="133"/>
                  </a:moveTo>
                  <a:cubicBezTo>
                    <a:pt x="364" y="133"/>
                    <a:pt x="355" y="134"/>
                    <a:pt x="353" y="134"/>
                  </a:cubicBezTo>
                  <a:cubicBezTo>
                    <a:pt x="352" y="134"/>
                    <a:pt x="312" y="108"/>
                    <a:pt x="296" y="101"/>
                  </a:cubicBezTo>
                  <a:cubicBezTo>
                    <a:pt x="280" y="94"/>
                    <a:pt x="216" y="58"/>
                    <a:pt x="216" y="58"/>
                  </a:cubicBezTo>
                  <a:cubicBezTo>
                    <a:pt x="216" y="58"/>
                    <a:pt x="104" y="34"/>
                    <a:pt x="87" y="31"/>
                  </a:cubicBezTo>
                  <a:cubicBezTo>
                    <a:pt x="74" y="29"/>
                    <a:pt x="32" y="9"/>
                    <a:pt x="13" y="0"/>
                  </a:cubicBezTo>
                  <a:cubicBezTo>
                    <a:pt x="14" y="4"/>
                    <a:pt x="15" y="8"/>
                    <a:pt x="15" y="9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0" y="19"/>
                    <a:pt x="0" y="25"/>
                  </a:cubicBezTo>
                  <a:cubicBezTo>
                    <a:pt x="0" y="32"/>
                    <a:pt x="18" y="39"/>
                    <a:pt x="18" y="39"/>
                  </a:cubicBezTo>
                  <a:cubicBezTo>
                    <a:pt x="18" y="39"/>
                    <a:pt x="11" y="46"/>
                    <a:pt x="10" y="47"/>
                  </a:cubicBezTo>
                  <a:cubicBezTo>
                    <a:pt x="10" y="48"/>
                    <a:pt x="21" y="55"/>
                    <a:pt x="21" y="55"/>
                  </a:cubicBezTo>
                  <a:cubicBezTo>
                    <a:pt x="21" y="55"/>
                    <a:pt x="20" y="57"/>
                    <a:pt x="23" y="66"/>
                  </a:cubicBezTo>
                  <a:cubicBezTo>
                    <a:pt x="25" y="76"/>
                    <a:pt x="39" y="81"/>
                    <a:pt x="39" y="81"/>
                  </a:cubicBezTo>
                  <a:cubicBezTo>
                    <a:pt x="40" y="92"/>
                    <a:pt x="40" y="92"/>
                    <a:pt x="40" y="92"/>
                  </a:cubicBezTo>
                  <a:cubicBezTo>
                    <a:pt x="51" y="97"/>
                    <a:pt x="51" y="97"/>
                    <a:pt x="51" y="97"/>
                  </a:cubicBezTo>
                  <a:cubicBezTo>
                    <a:pt x="65" y="117"/>
                    <a:pt x="65" y="117"/>
                    <a:pt x="65" y="117"/>
                  </a:cubicBezTo>
                  <a:cubicBezTo>
                    <a:pt x="48" y="137"/>
                    <a:pt x="48" y="137"/>
                    <a:pt x="48" y="137"/>
                  </a:cubicBezTo>
                  <a:cubicBezTo>
                    <a:pt x="48" y="137"/>
                    <a:pt x="86" y="141"/>
                    <a:pt x="99" y="145"/>
                  </a:cubicBezTo>
                  <a:cubicBezTo>
                    <a:pt x="112" y="149"/>
                    <a:pt x="108" y="173"/>
                    <a:pt x="108" y="173"/>
                  </a:cubicBezTo>
                  <a:cubicBezTo>
                    <a:pt x="163" y="173"/>
                    <a:pt x="163" y="173"/>
                    <a:pt x="163" y="173"/>
                  </a:cubicBezTo>
                  <a:cubicBezTo>
                    <a:pt x="206" y="140"/>
                    <a:pt x="206" y="140"/>
                    <a:pt x="206" y="140"/>
                  </a:cubicBezTo>
                  <a:cubicBezTo>
                    <a:pt x="206" y="151"/>
                    <a:pt x="206" y="151"/>
                    <a:pt x="206" y="151"/>
                  </a:cubicBezTo>
                  <a:cubicBezTo>
                    <a:pt x="208" y="158"/>
                    <a:pt x="208" y="158"/>
                    <a:pt x="208" y="158"/>
                  </a:cubicBezTo>
                  <a:cubicBezTo>
                    <a:pt x="202" y="165"/>
                    <a:pt x="202" y="165"/>
                    <a:pt x="202" y="165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7" y="228"/>
                    <a:pt x="207" y="228"/>
                    <a:pt x="207" y="228"/>
                  </a:cubicBezTo>
                  <a:cubicBezTo>
                    <a:pt x="218" y="238"/>
                    <a:pt x="218" y="238"/>
                    <a:pt x="218" y="238"/>
                  </a:cubicBezTo>
                  <a:cubicBezTo>
                    <a:pt x="242" y="229"/>
                    <a:pt x="242" y="229"/>
                    <a:pt x="242" y="229"/>
                  </a:cubicBezTo>
                  <a:cubicBezTo>
                    <a:pt x="242" y="229"/>
                    <a:pt x="270" y="229"/>
                    <a:pt x="276" y="229"/>
                  </a:cubicBezTo>
                  <a:cubicBezTo>
                    <a:pt x="281" y="229"/>
                    <a:pt x="312" y="233"/>
                    <a:pt x="313" y="233"/>
                  </a:cubicBezTo>
                  <a:cubicBezTo>
                    <a:pt x="314" y="232"/>
                    <a:pt x="320" y="247"/>
                    <a:pt x="320" y="247"/>
                  </a:cubicBezTo>
                  <a:cubicBezTo>
                    <a:pt x="320" y="247"/>
                    <a:pt x="327" y="238"/>
                    <a:pt x="345" y="232"/>
                  </a:cubicBezTo>
                  <a:cubicBezTo>
                    <a:pt x="364" y="225"/>
                    <a:pt x="355" y="214"/>
                    <a:pt x="355" y="214"/>
                  </a:cubicBezTo>
                  <a:cubicBezTo>
                    <a:pt x="355" y="214"/>
                    <a:pt x="372" y="215"/>
                    <a:pt x="373" y="216"/>
                  </a:cubicBezTo>
                  <a:cubicBezTo>
                    <a:pt x="374" y="215"/>
                    <a:pt x="390" y="201"/>
                    <a:pt x="398" y="196"/>
                  </a:cubicBezTo>
                  <a:cubicBezTo>
                    <a:pt x="407" y="190"/>
                    <a:pt x="419" y="192"/>
                    <a:pt x="419" y="192"/>
                  </a:cubicBezTo>
                  <a:cubicBezTo>
                    <a:pt x="419" y="192"/>
                    <a:pt x="435" y="173"/>
                    <a:pt x="439" y="170"/>
                  </a:cubicBezTo>
                  <a:cubicBezTo>
                    <a:pt x="439" y="170"/>
                    <a:pt x="439" y="170"/>
                    <a:pt x="439" y="170"/>
                  </a:cubicBezTo>
                  <a:cubicBezTo>
                    <a:pt x="433" y="163"/>
                    <a:pt x="433" y="163"/>
                    <a:pt x="433" y="163"/>
                  </a:cubicBezTo>
                  <a:lnTo>
                    <a:pt x="364" y="133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39">
              <a:extLst>
                <a:ext uri="{FF2B5EF4-FFF2-40B4-BE49-F238E27FC236}">
                  <a16:creationId xmlns:a16="http://schemas.microsoft.com/office/drawing/2014/main" id="{939D386A-FDF6-4E5A-AF38-F8688F3D29B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679" y="530"/>
              <a:ext cx="516" cy="416"/>
            </a:xfrm>
            <a:custGeom>
              <a:avLst/>
              <a:gdLst>
                <a:gd name="T0" fmla="*/ 279 w 429"/>
                <a:gd name="T1" fmla="*/ 40 h 346"/>
                <a:gd name="T2" fmla="*/ 272 w 429"/>
                <a:gd name="T3" fmla="*/ 28 h 346"/>
                <a:gd name="T4" fmla="*/ 251 w 429"/>
                <a:gd name="T5" fmla="*/ 20 h 346"/>
                <a:gd name="T6" fmla="*/ 191 w 429"/>
                <a:gd name="T7" fmla="*/ 0 h 346"/>
                <a:gd name="T8" fmla="*/ 187 w 429"/>
                <a:gd name="T9" fmla="*/ 22 h 346"/>
                <a:gd name="T10" fmla="*/ 174 w 429"/>
                <a:gd name="T11" fmla="*/ 43 h 346"/>
                <a:gd name="T12" fmla="*/ 162 w 429"/>
                <a:gd name="T13" fmla="*/ 64 h 346"/>
                <a:gd name="T14" fmla="*/ 132 w 429"/>
                <a:gd name="T15" fmla="*/ 68 h 346"/>
                <a:gd name="T16" fmla="*/ 115 w 429"/>
                <a:gd name="T17" fmla="*/ 72 h 346"/>
                <a:gd name="T18" fmla="*/ 102 w 429"/>
                <a:gd name="T19" fmla="*/ 90 h 346"/>
                <a:gd name="T20" fmla="*/ 84 w 429"/>
                <a:gd name="T21" fmla="*/ 81 h 346"/>
                <a:gd name="T22" fmla="*/ 75 w 429"/>
                <a:gd name="T23" fmla="*/ 91 h 346"/>
                <a:gd name="T24" fmla="*/ 50 w 429"/>
                <a:gd name="T25" fmla="*/ 86 h 346"/>
                <a:gd name="T26" fmla="*/ 24 w 429"/>
                <a:gd name="T27" fmla="*/ 97 h 346"/>
                <a:gd name="T28" fmla="*/ 0 w 429"/>
                <a:gd name="T29" fmla="*/ 113 h 346"/>
                <a:gd name="T30" fmla="*/ 9 w 429"/>
                <a:gd name="T31" fmla="*/ 121 h 346"/>
                <a:gd name="T32" fmla="*/ 74 w 429"/>
                <a:gd name="T33" fmla="*/ 115 h 346"/>
                <a:gd name="T34" fmla="*/ 98 w 429"/>
                <a:gd name="T35" fmla="*/ 114 h 346"/>
                <a:gd name="T36" fmla="*/ 96 w 429"/>
                <a:gd name="T37" fmla="*/ 136 h 346"/>
                <a:gd name="T38" fmla="*/ 98 w 429"/>
                <a:gd name="T39" fmla="*/ 183 h 346"/>
                <a:gd name="T40" fmla="*/ 96 w 429"/>
                <a:gd name="T41" fmla="*/ 227 h 346"/>
                <a:gd name="T42" fmla="*/ 104 w 429"/>
                <a:gd name="T43" fmla="*/ 241 h 346"/>
                <a:gd name="T44" fmla="*/ 138 w 429"/>
                <a:gd name="T45" fmla="*/ 258 h 346"/>
                <a:gd name="T46" fmla="*/ 164 w 429"/>
                <a:gd name="T47" fmla="*/ 274 h 346"/>
                <a:gd name="T48" fmla="*/ 207 w 429"/>
                <a:gd name="T49" fmla="*/ 287 h 346"/>
                <a:gd name="T50" fmla="*/ 258 w 429"/>
                <a:gd name="T51" fmla="*/ 309 h 346"/>
                <a:gd name="T52" fmla="*/ 299 w 429"/>
                <a:gd name="T53" fmla="*/ 336 h 346"/>
                <a:gd name="T54" fmla="*/ 369 w 429"/>
                <a:gd name="T55" fmla="*/ 346 h 346"/>
                <a:gd name="T56" fmla="*/ 392 w 429"/>
                <a:gd name="T57" fmla="*/ 309 h 346"/>
                <a:gd name="T58" fmla="*/ 406 w 429"/>
                <a:gd name="T59" fmla="*/ 281 h 346"/>
                <a:gd name="T60" fmla="*/ 417 w 429"/>
                <a:gd name="T61" fmla="*/ 250 h 346"/>
                <a:gd name="T62" fmla="*/ 406 w 429"/>
                <a:gd name="T63" fmla="*/ 236 h 346"/>
                <a:gd name="T64" fmla="*/ 422 w 429"/>
                <a:gd name="T65" fmla="*/ 206 h 346"/>
                <a:gd name="T66" fmla="*/ 394 w 429"/>
                <a:gd name="T67" fmla="*/ 190 h 346"/>
                <a:gd name="T68" fmla="*/ 319 w 429"/>
                <a:gd name="T69" fmla="*/ 180 h 346"/>
                <a:gd name="T70" fmla="*/ 316 w 429"/>
                <a:gd name="T71" fmla="*/ 133 h 346"/>
                <a:gd name="T72" fmla="*/ 318 w 429"/>
                <a:gd name="T73" fmla="*/ 108 h 346"/>
                <a:gd name="T74" fmla="*/ 319 w 429"/>
                <a:gd name="T75" fmla="*/ 91 h 346"/>
                <a:gd name="T76" fmla="*/ 321 w 429"/>
                <a:gd name="T77" fmla="*/ 78 h 346"/>
                <a:gd name="T78" fmla="*/ 318 w 429"/>
                <a:gd name="T79" fmla="*/ 54 h 346"/>
                <a:gd name="T80" fmla="*/ 290 w 429"/>
                <a:gd name="T81" fmla="*/ 52 h 34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29"/>
                <a:gd name="T124" fmla="*/ 0 h 346"/>
                <a:gd name="T125" fmla="*/ 429 w 429"/>
                <a:gd name="T126" fmla="*/ 346 h 34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29" h="346">
                  <a:moveTo>
                    <a:pt x="290" y="52"/>
                  </a:moveTo>
                  <a:cubicBezTo>
                    <a:pt x="284" y="50"/>
                    <a:pt x="279" y="40"/>
                    <a:pt x="279" y="40"/>
                  </a:cubicBezTo>
                  <a:cubicBezTo>
                    <a:pt x="273" y="42"/>
                    <a:pt x="273" y="42"/>
                    <a:pt x="273" y="42"/>
                  </a:cubicBezTo>
                  <a:cubicBezTo>
                    <a:pt x="272" y="28"/>
                    <a:pt x="272" y="28"/>
                    <a:pt x="272" y="28"/>
                  </a:cubicBezTo>
                  <a:cubicBezTo>
                    <a:pt x="261" y="28"/>
                    <a:pt x="261" y="28"/>
                    <a:pt x="261" y="28"/>
                  </a:cubicBezTo>
                  <a:cubicBezTo>
                    <a:pt x="261" y="28"/>
                    <a:pt x="257" y="21"/>
                    <a:pt x="251" y="20"/>
                  </a:cubicBezTo>
                  <a:cubicBezTo>
                    <a:pt x="245" y="20"/>
                    <a:pt x="240" y="2"/>
                    <a:pt x="240" y="2"/>
                  </a:cubicBezTo>
                  <a:cubicBezTo>
                    <a:pt x="191" y="0"/>
                    <a:pt x="191" y="0"/>
                    <a:pt x="191" y="0"/>
                  </a:cubicBezTo>
                  <a:cubicBezTo>
                    <a:pt x="192" y="9"/>
                    <a:pt x="192" y="9"/>
                    <a:pt x="192" y="9"/>
                  </a:cubicBezTo>
                  <a:cubicBezTo>
                    <a:pt x="192" y="9"/>
                    <a:pt x="187" y="20"/>
                    <a:pt x="187" y="22"/>
                  </a:cubicBezTo>
                  <a:cubicBezTo>
                    <a:pt x="186" y="23"/>
                    <a:pt x="172" y="22"/>
                    <a:pt x="172" y="24"/>
                  </a:cubicBezTo>
                  <a:cubicBezTo>
                    <a:pt x="172" y="27"/>
                    <a:pt x="172" y="36"/>
                    <a:pt x="174" y="43"/>
                  </a:cubicBezTo>
                  <a:cubicBezTo>
                    <a:pt x="175" y="50"/>
                    <a:pt x="162" y="49"/>
                    <a:pt x="162" y="49"/>
                  </a:cubicBezTo>
                  <a:cubicBezTo>
                    <a:pt x="162" y="64"/>
                    <a:pt x="162" y="64"/>
                    <a:pt x="162" y="64"/>
                  </a:cubicBezTo>
                  <a:cubicBezTo>
                    <a:pt x="153" y="60"/>
                    <a:pt x="153" y="60"/>
                    <a:pt x="153" y="60"/>
                  </a:cubicBezTo>
                  <a:cubicBezTo>
                    <a:pt x="132" y="68"/>
                    <a:pt x="132" y="68"/>
                    <a:pt x="132" y="68"/>
                  </a:cubicBezTo>
                  <a:cubicBezTo>
                    <a:pt x="126" y="60"/>
                    <a:pt x="126" y="60"/>
                    <a:pt x="126" y="60"/>
                  </a:cubicBezTo>
                  <a:cubicBezTo>
                    <a:pt x="115" y="72"/>
                    <a:pt x="115" y="72"/>
                    <a:pt x="115" y="72"/>
                  </a:cubicBezTo>
                  <a:cubicBezTo>
                    <a:pt x="116" y="79"/>
                    <a:pt x="116" y="79"/>
                    <a:pt x="116" y="79"/>
                  </a:cubicBezTo>
                  <a:cubicBezTo>
                    <a:pt x="102" y="90"/>
                    <a:pt x="102" y="90"/>
                    <a:pt x="102" y="90"/>
                  </a:cubicBezTo>
                  <a:cubicBezTo>
                    <a:pt x="98" y="79"/>
                    <a:pt x="98" y="79"/>
                    <a:pt x="98" y="79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5" y="95"/>
                    <a:pt x="85" y="95"/>
                    <a:pt x="85" y="95"/>
                  </a:cubicBezTo>
                  <a:cubicBezTo>
                    <a:pt x="85" y="95"/>
                    <a:pt x="84" y="92"/>
                    <a:pt x="75" y="91"/>
                  </a:cubicBezTo>
                  <a:cubicBezTo>
                    <a:pt x="66" y="89"/>
                    <a:pt x="62" y="98"/>
                    <a:pt x="60" y="99"/>
                  </a:cubicBezTo>
                  <a:cubicBezTo>
                    <a:pt x="59" y="100"/>
                    <a:pt x="50" y="86"/>
                    <a:pt x="50" y="86"/>
                  </a:cubicBezTo>
                  <a:cubicBezTo>
                    <a:pt x="24" y="88"/>
                    <a:pt x="24" y="88"/>
                    <a:pt x="24" y="88"/>
                  </a:cubicBezTo>
                  <a:cubicBezTo>
                    <a:pt x="24" y="97"/>
                    <a:pt x="24" y="97"/>
                    <a:pt x="24" y="97"/>
                  </a:cubicBezTo>
                  <a:cubicBezTo>
                    <a:pt x="24" y="97"/>
                    <a:pt x="12" y="106"/>
                    <a:pt x="6" y="109"/>
                  </a:cubicBezTo>
                  <a:cubicBezTo>
                    <a:pt x="4" y="110"/>
                    <a:pt x="2" y="111"/>
                    <a:pt x="0" y="113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9" y="121"/>
                    <a:pt x="9" y="121"/>
                    <a:pt x="9" y="121"/>
                  </a:cubicBezTo>
                  <a:cubicBezTo>
                    <a:pt x="14" y="118"/>
                    <a:pt x="41" y="115"/>
                    <a:pt x="41" y="115"/>
                  </a:cubicBezTo>
                  <a:cubicBezTo>
                    <a:pt x="41" y="115"/>
                    <a:pt x="65" y="112"/>
                    <a:pt x="74" y="115"/>
                  </a:cubicBezTo>
                  <a:cubicBezTo>
                    <a:pt x="83" y="117"/>
                    <a:pt x="84" y="104"/>
                    <a:pt x="84" y="104"/>
                  </a:cubicBezTo>
                  <a:cubicBezTo>
                    <a:pt x="98" y="114"/>
                    <a:pt x="98" y="114"/>
                    <a:pt x="98" y="114"/>
                  </a:cubicBezTo>
                  <a:cubicBezTo>
                    <a:pt x="88" y="126"/>
                    <a:pt x="88" y="126"/>
                    <a:pt x="88" y="126"/>
                  </a:cubicBezTo>
                  <a:cubicBezTo>
                    <a:pt x="88" y="126"/>
                    <a:pt x="96" y="131"/>
                    <a:pt x="96" y="136"/>
                  </a:cubicBezTo>
                  <a:cubicBezTo>
                    <a:pt x="96" y="141"/>
                    <a:pt x="87" y="142"/>
                    <a:pt x="86" y="153"/>
                  </a:cubicBezTo>
                  <a:cubicBezTo>
                    <a:pt x="84" y="164"/>
                    <a:pt x="98" y="183"/>
                    <a:pt x="98" y="183"/>
                  </a:cubicBezTo>
                  <a:cubicBezTo>
                    <a:pt x="98" y="183"/>
                    <a:pt x="89" y="192"/>
                    <a:pt x="87" y="199"/>
                  </a:cubicBezTo>
                  <a:cubicBezTo>
                    <a:pt x="84" y="207"/>
                    <a:pt x="96" y="227"/>
                    <a:pt x="96" y="227"/>
                  </a:cubicBezTo>
                  <a:cubicBezTo>
                    <a:pt x="103" y="228"/>
                    <a:pt x="103" y="228"/>
                    <a:pt x="103" y="228"/>
                  </a:cubicBezTo>
                  <a:cubicBezTo>
                    <a:pt x="104" y="241"/>
                    <a:pt x="104" y="241"/>
                    <a:pt x="104" y="241"/>
                  </a:cubicBezTo>
                  <a:cubicBezTo>
                    <a:pt x="125" y="257"/>
                    <a:pt x="125" y="257"/>
                    <a:pt x="125" y="257"/>
                  </a:cubicBezTo>
                  <a:cubicBezTo>
                    <a:pt x="138" y="258"/>
                    <a:pt x="138" y="258"/>
                    <a:pt x="138" y="258"/>
                  </a:cubicBezTo>
                  <a:cubicBezTo>
                    <a:pt x="140" y="266"/>
                    <a:pt x="140" y="266"/>
                    <a:pt x="140" y="266"/>
                  </a:cubicBezTo>
                  <a:cubicBezTo>
                    <a:pt x="140" y="266"/>
                    <a:pt x="157" y="274"/>
                    <a:pt x="164" y="274"/>
                  </a:cubicBezTo>
                  <a:cubicBezTo>
                    <a:pt x="170" y="275"/>
                    <a:pt x="177" y="271"/>
                    <a:pt x="189" y="271"/>
                  </a:cubicBezTo>
                  <a:cubicBezTo>
                    <a:pt x="201" y="271"/>
                    <a:pt x="207" y="287"/>
                    <a:pt x="207" y="287"/>
                  </a:cubicBezTo>
                  <a:cubicBezTo>
                    <a:pt x="227" y="287"/>
                    <a:pt x="227" y="287"/>
                    <a:pt x="227" y="287"/>
                  </a:cubicBezTo>
                  <a:cubicBezTo>
                    <a:pt x="227" y="287"/>
                    <a:pt x="248" y="307"/>
                    <a:pt x="258" y="309"/>
                  </a:cubicBezTo>
                  <a:cubicBezTo>
                    <a:pt x="267" y="311"/>
                    <a:pt x="282" y="313"/>
                    <a:pt x="283" y="313"/>
                  </a:cubicBezTo>
                  <a:cubicBezTo>
                    <a:pt x="284" y="313"/>
                    <a:pt x="299" y="336"/>
                    <a:pt x="299" y="336"/>
                  </a:cubicBezTo>
                  <a:cubicBezTo>
                    <a:pt x="356" y="337"/>
                    <a:pt x="356" y="337"/>
                    <a:pt x="356" y="337"/>
                  </a:cubicBezTo>
                  <a:cubicBezTo>
                    <a:pt x="356" y="337"/>
                    <a:pt x="362" y="341"/>
                    <a:pt x="369" y="346"/>
                  </a:cubicBezTo>
                  <a:cubicBezTo>
                    <a:pt x="378" y="340"/>
                    <a:pt x="389" y="333"/>
                    <a:pt x="389" y="332"/>
                  </a:cubicBezTo>
                  <a:cubicBezTo>
                    <a:pt x="389" y="331"/>
                    <a:pt x="392" y="309"/>
                    <a:pt x="392" y="309"/>
                  </a:cubicBezTo>
                  <a:cubicBezTo>
                    <a:pt x="406" y="299"/>
                    <a:pt x="406" y="299"/>
                    <a:pt x="406" y="299"/>
                  </a:cubicBezTo>
                  <a:cubicBezTo>
                    <a:pt x="406" y="281"/>
                    <a:pt x="406" y="281"/>
                    <a:pt x="406" y="281"/>
                  </a:cubicBezTo>
                  <a:cubicBezTo>
                    <a:pt x="429" y="266"/>
                    <a:pt x="429" y="266"/>
                    <a:pt x="429" y="266"/>
                  </a:cubicBezTo>
                  <a:cubicBezTo>
                    <a:pt x="417" y="250"/>
                    <a:pt x="417" y="250"/>
                    <a:pt x="417" y="250"/>
                  </a:cubicBezTo>
                  <a:cubicBezTo>
                    <a:pt x="417" y="239"/>
                    <a:pt x="417" y="239"/>
                    <a:pt x="417" y="239"/>
                  </a:cubicBezTo>
                  <a:cubicBezTo>
                    <a:pt x="406" y="236"/>
                    <a:pt x="406" y="236"/>
                    <a:pt x="406" y="236"/>
                  </a:cubicBezTo>
                  <a:cubicBezTo>
                    <a:pt x="404" y="218"/>
                    <a:pt x="404" y="218"/>
                    <a:pt x="404" y="218"/>
                  </a:cubicBezTo>
                  <a:cubicBezTo>
                    <a:pt x="422" y="206"/>
                    <a:pt x="422" y="206"/>
                    <a:pt x="422" y="206"/>
                  </a:cubicBezTo>
                  <a:cubicBezTo>
                    <a:pt x="409" y="187"/>
                    <a:pt x="409" y="187"/>
                    <a:pt x="409" y="187"/>
                  </a:cubicBezTo>
                  <a:cubicBezTo>
                    <a:pt x="394" y="190"/>
                    <a:pt x="394" y="190"/>
                    <a:pt x="394" y="190"/>
                  </a:cubicBezTo>
                  <a:cubicBezTo>
                    <a:pt x="384" y="183"/>
                    <a:pt x="384" y="183"/>
                    <a:pt x="384" y="183"/>
                  </a:cubicBezTo>
                  <a:cubicBezTo>
                    <a:pt x="319" y="180"/>
                    <a:pt x="319" y="180"/>
                    <a:pt x="319" y="180"/>
                  </a:cubicBezTo>
                  <a:cubicBezTo>
                    <a:pt x="319" y="180"/>
                    <a:pt x="326" y="158"/>
                    <a:pt x="325" y="155"/>
                  </a:cubicBezTo>
                  <a:cubicBezTo>
                    <a:pt x="324" y="151"/>
                    <a:pt x="316" y="140"/>
                    <a:pt x="316" y="133"/>
                  </a:cubicBezTo>
                  <a:cubicBezTo>
                    <a:pt x="316" y="127"/>
                    <a:pt x="326" y="118"/>
                    <a:pt x="326" y="118"/>
                  </a:cubicBezTo>
                  <a:cubicBezTo>
                    <a:pt x="318" y="108"/>
                    <a:pt x="318" y="108"/>
                    <a:pt x="318" y="108"/>
                  </a:cubicBezTo>
                  <a:cubicBezTo>
                    <a:pt x="325" y="99"/>
                    <a:pt x="325" y="99"/>
                    <a:pt x="325" y="99"/>
                  </a:cubicBezTo>
                  <a:cubicBezTo>
                    <a:pt x="319" y="91"/>
                    <a:pt x="319" y="91"/>
                    <a:pt x="319" y="91"/>
                  </a:cubicBezTo>
                  <a:cubicBezTo>
                    <a:pt x="317" y="83"/>
                    <a:pt x="317" y="83"/>
                    <a:pt x="317" y="83"/>
                  </a:cubicBezTo>
                  <a:cubicBezTo>
                    <a:pt x="321" y="78"/>
                    <a:pt x="321" y="78"/>
                    <a:pt x="321" y="78"/>
                  </a:cubicBezTo>
                  <a:cubicBezTo>
                    <a:pt x="317" y="54"/>
                    <a:pt x="317" y="54"/>
                    <a:pt x="317" y="54"/>
                  </a:cubicBezTo>
                  <a:cubicBezTo>
                    <a:pt x="318" y="54"/>
                    <a:pt x="318" y="54"/>
                    <a:pt x="318" y="54"/>
                  </a:cubicBezTo>
                  <a:cubicBezTo>
                    <a:pt x="312" y="50"/>
                    <a:pt x="308" y="47"/>
                    <a:pt x="308" y="47"/>
                  </a:cubicBezTo>
                  <a:cubicBezTo>
                    <a:pt x="308" y="47"/>
                    <a:pt x="297" y="55"/>
                    <a:pt x="290" y="52"/>
                  </a:cubicBez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40">
              <a:extLst>
                <a:ext uri="{FF2B5EF4-FFF2-40B4-BE49-F238E27FC236}">
                  <a16:creationId xmlns:a16="http://schemas.microsoft.com/office/drawing/2014/main" id="{F87BE824-E82E-4B1F-901F-AE035E7213F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824" y="-430"/>
              <a:ext cx="432" cy="496"/>
            </a:xfrm>
            <a:custGeom>
              <a:avLst/>
              <a:gdLst>
                <a:gd name="T0" fmla="*/ 304 w 359"/>
                <a:gd name="T1" fmla="*/ 204 h 412"/>
                <a:gd name="T2" fmla="*/ 307 w 359"/>
                <a:gd name="T3" fmla="*/ 182 h 412"/>
                <a:gd name="T4" fmla="*/ 305 w 359"/>
                <a:gd name="T5" fmla="*/ 111 h 412"/>
                <a:gd name="T6" fmla="*/ 321 w 359"/>
                <a:gd name="T7" fmla="*/ 79 h 412"/>
                <a:gd name="T8" fmla="*/ 308 w 359"/>
                <a:gd name="T9" fmla="*/ 49 h 412"/>
                <a:gd name="T10" fmla="*/ 279 w 359"/>
                <a:gd name="T11" fmla="*/ 39 h 412"/>
                <a:gd name="T12" fmla="*/ 282 w 359"/>
                <a:gd name="T13" fmla="*/ 1 h 412"/>
                <a:gd name="T14" fmla="*/ 256 w 359"/>
                <a:gd name="T15" fmla="*/ 22 h 412"/>
                <a:gd name="T16" fmla="*/ 227 w 359"/>
                <a:gd name="T17" fmla="*/ 47 h 412"/>
                <a:gd name="T18" fmla="*/ 205 w 359"/>
                <a:gd name="T19" fmla="*/ 50 h 412"/>
                <a:gd name="T20" fmla="*/ 186 w 359"/>
                <a:gd name="T21" fmla="*/ 61 h 412"/>
                <a:gd name="T22" fmla="*/ 168 w 359"/>
                <a:gd name="T23" fmla="*/ 66 h 412"/>
                <a:gd name="T24" fmla="*/ 149 w 359"/>
                <a:gd name="T25" fmla="*/ 66 h 412"/>
                <a:gd name="T26" fmla="*/ 125 w 359"/>
                <a:gd name="T27" fmla="*/ 78 h 412"/>
                <a:gd name="T28" fmla="*/ 107 w 359"/>
                <a:gd name="T29" fmla="*/ 90 h 412"/>
                <a:gd name="T30" fmla="*/ 81 w 359"/>
                <a:gd name="T31" fmla="*/ 87 h 412"/>
                <a:gd name="T32" fmla="*/ 53 w 359"/>
                <a:gd name="T33" fmla="*/ 84 h 412"/>
                <a:gd name="T34" fmla="*/ 25 w 359"/>
                <a:gd name="T35" fmla="*/ 66 h 412"/>
                <a:gd name="T36" fmla="*/ 0 w 359"/>
                <a:gd name="T37" fmla="*/ 60 h 412"/>
                <a:gd name="T38" fmla="*/ 41 w 359"/>
                <a:gd name="T39" fmla="*/ 101 h 412"/>
                <a:gd name="T40" fmla="*/ 38 w 359"/>
                <a:gd name="T41" fmla="*/ 130 h 412"/>
                <a:gd name="T42" fmla="*/ 49 w 359"/>
                <a:gd name="T43" fmla="*/ 163 h 412"/>
                <a:gd name="T44" fmla="*/ 85 w 359"/>
                <a:gd name="T45" fmla="*/ 172 h 412"/>
                <a:gd name="T46" fmla="*/ 87 w 359"/>
                <a:gd name="T47" fmla="*/ 185 h 412"/>
                <a:gd name="T48" fmla="*/ 131 w 359"/>
                <a:gd name="T49" fmla="*/ 199 h 412"/>
                <a:gd name="T50" fmla="*/ 134 w 359"/>
                <a:gd name="T51" fmla="*/ 235 h 412"/>
                <a:gd name="T52" fmla="*/ 145 w 359"/>
                <a:gd name="T53" fmla="*/ 268 h 412"/>
                <a:gd name="T54" fmla="*/ 150 w 359"/>
                <a:gd name="T55" fmla="*/ 319 h 412"/>
                <a:gd name="T56" fmla="*/ 150 w 359"/>
                <a:gd name="T57" fmla="*/ 350 h 412"/>
                <a:gd name="T58" fmla="*/ 140 w 359"/>
                <a:gd name="T59" fmla="*/ 360 h 412"/>
                <a:gd name="T60" fmla="*/ 179 w 359"/>
                <a:gd name="T61" fmla="*/ 404 h 412"/>
                <a:gd name="T62" fmla="*/ 206 w 359"/>
                <a:gd name="T63" fmla="*/ 412 h 412"/>
                <a:gd name="T64" fmla="*/ 196 w 359"/>
                <a:gd name="T65" fmla="*/ 383 h 412"/>
                <a:gd name="T66" fmla="*/ 202 w 359"/>
                <a:gd name="T67" fmla="*/ 360 h 412"/>
                <a:gd name="T68" fmla="*/ 254 w 359"/>
                <a:gd name="T69" fmla="*/ 372 h 412"/>
                <a:gd name="T70" fmla="*/ 277 w 359"/>
                <a:gd name="T71" fmla="*/ 361 h 412"/>
                <a:gd name="T72" fmla="*/ 268 w 359"/>
                <a:gd name="T73" fmla="*/ 342 h 412"/>
                <a:gd name="T74" fmla="*/ 275 w 359"/>
                <a:gd name="T75" fmla="*/ 323 h 412"/>
                <a:gd name="T76" fmla="*/ 357 w 359"/>
                <a:gd name="T77" fmla="*/ 303 h 412"/>
                <a:gd name="T78" fmla="*/ 359 w 359"/>
                <a:gd name="T79" fmla="*/ 244 h 41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59"/>
                <a:gd name="T121" fmla="*/ 0 h 412"/>
                <a:gd name="T122" fmla="*/ 359 w 359"/>
                <a:gd name="T123" fmla="*/ 412 h 41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59" h="412">
                  <a:moveTo>
                    <a:pt x="359" y="244"/>
                  </a:moveTo>
                  <a:cubicBezTo>
                    <a:pt x="343" y="237"/>
                    <a:pt x="304" y="204"/>
                    <a:pt x="304" y="204"/>
                  </a:cubicBezTo>
                  <a:cubicBezTo>
                    <a:pt x="307" y="201"/>
                    <a:pt x="307" y="201"/>
                    <a:pt x="307" y="201"/>
                  </a:cubicBezTo>
                  <a:cubicBezTo>
                    <a:pt x="307" y="201"/>
                    <a:pt x="309" y="182"/>
                    <a:pt x="307" y="182"/>
                  </a:cubicBezTo>
                  <a:cubicBezTo>
                    <a:pt x="305" y="182"/>
                    <a:pt x="291" y="161"/>
                    <a:pt x="291" y="147"/>
                  </a:cubicBezTo>
                  <a:cubicBezTo>
                    <a:pt x="291" y="132"/>
                    <a:pt x="303" y="116"/>
                    <a:pt x="305" y="111"/>
                  </a:cubicBezTo>
                  <a:cubicBezTo>
                    <a:pt x="307" y="106"/>
                    <a:pt x="299" y="101"/>
                    <a:pt x="299" y="101"/>
                  </a:cubicBezTo>
                  <a:cubicBezTo>
                    <a:pt x="321" y="79"/>
                    <a:pt x="321" y="79"/>
                    <a:pt x="321" y="79"/>
                  </a:cubicBezTo>
                  <a:cubicBezTo>
                    <a:pt x="308" y="66"/>
                    <a:pt x="308" y="66"/>
                    <a:pt x="308" y="66"/>
                  </a:cubicBezTo>
                  <a:cubicBezTo>
                    <a:pt x="308" y="66"/>
                    <a:pt x="312" y="58"/>
                    <a:pt x="308" y="49"/>
                  </a:cubicBezTo>
                  <a:cubicBezTo>
                    <a:pt x="303" y="39"/>
                    <a:pt x="283" y="47"/>
                    <a:pt x="283" y="47"/>
                  </a:cubicBezTo>
                  <a:cubicBezTo>
                    <a:pt x="279" y="39"/>
                    <a:pt x="279" y="39"/>
                    <a:pt x="279" y="39"/>
                  </a:cubicBezTo>
                  <a:cubicBezTo>
                    <a:pt x="279" y="39"/>
                    <a:pt x="290" y="28"/>
                    <a:pt x="290" y="21"/>
                  </a:cubicBezTo>
                  <a:cubicBezTo>
                    <a:pt x="290" y="14"/>
                    <a:pt x="283" y="2"/>
                    <a:pt x="282" y="1"/>
                  </a:cubicBezTo>
                  <a:cubicBezTo>
                    <a:pt x="281" y="1"/>
                    <a:pt x="248" y="0"/>
                    <a:pt x="246" y="0"/>
                  </a:cubicBezTo>
                  <a:cubicBezTo>
                    <a:pt x="245" y="0"/>
                    <a:pt x="259" y="11"/>
                    <a:pt x="256" y="22"/>
                  </a:cubicBezTo>
                  <a:cubicBezTo>
                    <a:pt x="253" y="33"/>
                    <a:pt x="235" y="34"/>
                    <a:pt x="235" y="34"/>
                  </a:cubicBezTo>
                  <a:cubicBezTo>
                    <a:pt x="235" y="34"/>
                    <a:pt x="236" y="46"/>
                    <a:pt x="227" y="47"/>
                  </a:cubicBezTo>
                  <a:cubicBezTo>
                    <a:pt x="217" y="48"/>
                    <a:pt x="216" y="39"/>
                    <a:pt x="216" y="39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5" y="50"/>
                    <a:pt x="197" y="62"/>
                    <a:pt x="197" y="63"/>
                  </a:cubicBezTo>
                  <a:cubicBezTo>
                    <a:pt x="197" y="63"/>
                    <a:pt x="186" y="61"/>
                    <a:pt x="186" y="61"/>
                  </a:cubicBezTo>
                  <a:cubicBezTo>
                    <a:pt x="178" y="71"/>
                    <a:pt x="178" y="71"/>
                    <a:pt x="178" y="71"/>
                  </a:cubicBezTo>
                  <a:cubicBezTo>
                    <a:pt x="168" y="66"/>
                    <a:pt x="168" y="66"/>
                    <a:pt x="168" y="66"/>
                  </a:cubicBezTo>
                  <a:cubicBezTo>
                    <a:pt x="168" y="66"/>
                    <a:pt x="164" y="72"/>
                    <a:pt x="160" y="72"/>
                  </a:cubicBezTo>
                  <a:cubicBezTo>
                    <a:pt x="156" y="72"/>
                    <a:pt x="149" y="66"/>
                    <a:pt x="149" y="66"/>
                  </a:cubicBezTo>
                  <a:cubicBezTo>
                    <a:pt x="149" y="66"/>
                    <a:pt x="144" y="69"/>
                    <a:pt x="142" y="73"/>
                  </a:cubicBezTo>
                  <a:cubicBezTo>
                    <a:pt x="140" y="77"/>
                    <a:pt x="124" y="74"/>
                    <a:pt x="125" y="78"/>
                  </a:cubicBezTo>
                  <a:cubicBezTo>
                    <a:pt x="125" y="82"/>
                    <a:pt x="119" y="99"/>
                    <a:pt x="113" y="99"/>
                  </a:cubicBezTo>
                  <a:cubicBezTo>
                    <a:pt x="107" y="99"/>
                    <a:pt x="107" y="90"/>
                    <a:pt x="107" y="90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81" y="87"/>
                    <a:pt x="81" y="87"/>
                    <a:pt x="81" y="87"/>
                  </a:cubicBezTo>
                  <a:cubicBezTo>
                    <a:pt x="69" y="79"/>
                    <a:pt x="69" y="79"/>
                    <a:pt x="69" y="79"/>
                  </a:cubicBezTo>
                  <a:cubicBezTo>
                    <a:pt x="53" y="84"/>
                    <a:pt x="53" y="84"/>
                    <a:pt x="53" y="84"/>
                  </a:cubicBezTo>
                  <a:cubicBezTo>
                    <a:pt x="53" y="84"/>
                    <a:pt x="34" y="68"/>
                    <a:pt x="32" y="69"/>
                  </a:cubicBezTo>
                  <a:cubicBezTo>
                    <a:pt x="29" y="70"/>
                    <a:pt x="25" y="66"/>
                    <a:pt x="25" y="66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16" y="89"/>
                    <a:pt x="26" y="91"/>
                  </a:cubicBezTo>
                  <a:cubicBezTo>
                    <a:pt x="35" y="93"/>
                    <a:pt x="41" y="101"/>
                    <a:pt x="41" y="101"/>
                  </a:cubicBezTo>
                  <a:cubicBezTo>
                    <a:pt x="35" y="112"/>
                    <a:pt x="35" y="112"/>
                    <a:pt x="35" y="112"/>
                  </a:cubicBezTo>
                  <a:cubicBezTo>
                    <a:pt x="35" y="112"/>
                    <a:pt x="38" y="129"/>
                    <a:pt x="38" y="130"/>
                  </a:cubicBezTo>
                  <a:cubicBezTo>
                    <a:pt x="38" y="131"/>
                    <a:pt x="45" y="142"/>
                    <a:pt x="50" y="148"/>
                  </a:cubicBezTo>
                  <a:cubicBezTo>
                    <a:pt x="56" y="154"/>
                    <a:pt x="49" y="157"/>
                    <a:pt x="49" y="163"/>
                  </a:cubicBezTo>
                  <a:cubicBezTo>
                    <a:pt x="50" y="170"/>
                    <a:pt x="64" y="173"/>
                    <a:pt x="64" y="173"/>
                  </a:cubicBezTo>
                  <a:cubicBezTo>
                    <a:pt x="85" y="172"/>
                    <a:pt x="85" y="172"/>
                    <a:pt x="85" y="172"/>
                  </a:cubicBezTo>
                  <a:cubicBezTo>
                    <a:pt x="88" y="185"/>
                    <a:pt x="88" y="185"/>
                    <a:pt x="88" y="185"/>
                  </a:cubicBezTo>
                  <a:cubicBezTo>
                    <a:pt x="87" y="185"/>
                    <a:pt x="87" y="185"/>
                    <a:pt x="87" y="185"/>
                  </a:cubicBezTo>
                  <a:cubicBezTo>
                    <a:pt x="108" y="194"/>
                    <a:pt x="108" y="194"/>
                    <a:pt x="108" y="194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23" y="222"/>
                    <a:pt x="123" y="222"/>
                    <a:pt x="123" y="222"/>
                  </a:cubicBezTo>
                  <a:cubicBezTo>
                    <a:pt x="134" y="235"/>
                    <a:pt x="134" y="235"/>
                    <a:pt x="134" y="235"/>
                  </a:cubicBezTo>
                  <a:cubicBezTo>
                    <a:pt x="141" y="253"/>
                    <a:pt x="141" y="253"/>
                    <a:pt x="141" y="253"/>
                  </a:cubicBezTo>
                  <a:cubicBezTo>
                    <a:pt x="145" y="268"/>
                    <a:pt x="145" y="268"/>
                    <a:pt x="145" y="268"/>
                  </a:cubicBezTo>
                  <a:cubicBezTo>
                    <a:pt x="145" y="268"/>
                    <a:pt x="137" y="265"/>
                    <a:pt x="139" y="281"/>
                  </a:cubicBezTo>
                  <a:cubicBezTo>
                    <a:pt x="140" y="297"/>
                    <a:pt x="150" y="319"/>
                    <a:pt x="150" y="319"/>
                  </a:cubicBezTo>
                  <a:cubicBezTo>
                    <a:pt x="159" y="337"/>
                    <a:pt x="159" y="337"/>
                    <a:pt x="159" y="337"/>
                  </a:cubicBezTo>
                  <a:cubicBezTo>
                    <a:pt x="150" y="350"/>
                    <a:pt x="150" y="350"/>
                    <a:pt x="150" y="350"/>
                  </a:cubicBezTo>
                  <a:cubicBezTo>
                    <a:pt x="150" y="350"/>
                    <a:pt x="157" y="358"/>
                    <a:pt x="154" y="360"/>
                  </a:cubicBezTo>
                  <a:cubicBezTo>
                    <a:pt x="151" y="361"/>
                    <a:pt x="140" y="360"/>
                    <a:pt x="140" y="360"/>
                  </a:cubicBezTo>
                  <a:cubicBezTo>
                    <a:pt x="140" y="360"/>
                    <a:pt x="153" y="368"/>
                    <a:pt x="162" y="381"/>
                  </a:cubicBezTo>
                  <a:cubicBezTo>
                    <a:pt x="171" y="394"/>
                    <a:pt x="179" y="404"/>
                    <a:pt x="179" y="404"/>
                  </a:cubicBezTo>
                  <a:cubicBezTo>
                    <a:pt x="198" y="412"/>
                    <a:pt x="198" y="412"/>
                    <a:pt x="198" y="412"/>
                  </a:cubicBezTo>
                  <a:cubicBezTo>
                    <a:pt x="206" y="412"/>
                    <a:pt x="206" y="412"/>
                    <a:pt x="206" y="412"/>
                  </a:cubicBezTo>
                  <a:cubicBezTo>
                    <a:pt x="206" y="412"/>
                    <a:pt x="195" y="403"/>
                    <a:pt x="195" y="399"/>
                  </a:cubicBezTo>
                  <a:cubicBezTo>
                    <a:pt x="195" y="394"/>
                    <a:pt x="196" y="383"/>
                    <a:pt x="196" y="383"/>
                  </a:cubicBezTo>
                  <a:cubicBezTo>
                    <a:pt x="194" y="372"/>
                    <a:pt x="194" y="372"/>
                    <a:pt x="194" y="372"/>
                  </a:cubicBezTo>
                  <a:cubicBezTo>
                    <a:pt x="202" y="360"/>
                    <a:pt x="202" y="360"/>
                    <a:pt x="202" y="360"/>
                  </a:cubicBezTo>
                  <a:cubicBezTo>
                    <a:pt x="219" y="346"/>
                    <a:pt x="219" y="346"/>
                    <a:pt x="219" y="346"/>
                  </a:cubicBezTo>
                  <a:cubicBezTo>
                    <a:pt x="254" y="372"/>
                    <a:pt x="254" y="372"/>
                    <a:pt x="254" y="372"/>
                  </a:cubicBezTo>
                  <a:cubicBezTo>
                    <a:pt x="261" y="364"/>
                    <a:pt x="261" y="364"/>
                    <a:pt x="261" y="364"/>
                  </a:cubicBezTo>
                  <a:cubicBezTo>
                    <a:pt x="261" y="364"/>
                    <a:pt x="278" y="367"/>
                    <a:pt x="277" y="361"/>
                  </a:cubicBezTo>
                  <a:cubicBezTo>
                    <a:pt x="277" y="355"/>
                    <a:pt x="268" y="353"/>
                    <a:pt x="268" y="353"/>
                  </a:cubicBezTo>
                  <a:cubicBezTo>
                    <a:pt x="268" y="353"/>
                    <a:pt x="267" y="343"/>
                    <a:pt x="268" y="342"/>
                  </a:cubicBezTo>
                  <a:cubicBezTo>
                    <a:pt x="268" y="340"/>
                    <a:pt x="275" y="337"/>
                    <a:pt x="275" y="337"/>
                  </a:cubicBezTo>
                  <a:cubicBezTo>
                    <a:pt x="275" y="337"/>
                    <a:pt x="272" y="326"/>
                    <a:pt x="275" y="323"/>
                  </a:cubicBezTo>
                  <a:cubicBezTo>
                    <a:pt x="279" y="321"/>
                    <a:pt x="287" y="304"/>
                    <a:pt x="287" y="304"/>
                  </a:cubicBezTo>
                  <a:cubicBezTo>
                    <a:pt x="357" y="303"/>
                    <a:pt x="357" y="303"/>
                    <a:pt x="357" y="303"/>
                  </a:cubicBezTo>
                  <a:cubicBezTo>
                    <a:pt x="358" y="296"/>
                    <a:pt x="359" y="284"/>
                    <a:pt x="359" y="265"/>
                  </a:cubicBezTo>
                  <a:cubicBezTo>
                    <a:pt x="359" y="258"/>
                    <a:pt x="359" y="251"/>
                    <a:pt x="359" y="244"/>
                  </a:cubicBez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41">
              <a:extLst>
                <a:ext uri="{FF2B5EF4-FFF2-40B4-BE49-F238E27FC236}">
                  <a16:creationId xmlns:a16="http://schemas.microsoft.com/office/drawing/2014/main" id="{19CEF8D8-6E26-4DB4-9548-5EF9E244FE5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548" y="-370"/>
              <a:ext cx="366" cy="412"/>
            </a:xfrm>
            <a:custGeom>
              <a:avLst/>
              <a:gdLst>
                <a:gd name="T0" fmla="*/ 3 w 304"/>
                <a:gd name="T1" fmla="*/ 146 h 343"/>
                <a:gd name="T2" fmla="*/ 4 w 304"/>
                <a:gd name="T3" fmla="*/ 148 h 343"/>
                <a:gd name="T4" fmla="*/ 5 w 304"/>
                <a:gd name="T5" fmla="*/ 163 h 343"/>
                <a:gd name="T6" fmla="*/ 35 w 304"/>
                <a:gd name="T7" fmla="*/ 162 h 343"/>
                <a:gd name="T8" fmla="*/ 62 w 304"/>
                <a:gd name="T9" fmla="*/ 186 h 343"/>
                <a:gd name="T10" fmla="*/ 74 w 304"/>
                <a:gd name="T11" fmla="*/ 185 h 343"/>
                <a:gd name="T12" fmla="*/ 91 w 304"/>
                <a:gd name="T13" fmla="*/ 197 h 343"/>
                <a:gd name="T14" fmla="*/ 85 w 304"/>
                <a:gd name="T15" fmla="*/ 206 h 343"/>
                <a:gd name="T16" fmla="*/ 108 w 304"/>
                <a:gd name="T17" fmla="*/ 233 h 343"/>
                <a:gd name="T18" fmla="*/ 101 w 304"/>
                <a:gd name="T19" fmla="*/ 242 h 343"/>
                <a:gd name="T20" fmla="*/ 106 w 304"/>
                <a:gd name="T21" fmla="*/ 249 h 343"/>
                <a:gd name="T22" fmla="*/ 106 w 304"/>
                <a:gd name="T23" fmla="*/ 257 h 343"/>
                <a:gd name="T24" fmla="*/ 114 w 304"/>
                <a:gd name="T25" fmla="*/ 263 h 343"/>
                <a:gd name="T26" fmla="*/ 115 w 304"/>
                <a:gd name="T27" fmla="*/ 281 h 343"/>
                <a:gd name="T28" fmla="*/ 127 w 304"/>
                <a:gd name="T29" fmla="*/ 284 h 343"/>
                <a:gd name="T30" fmla="*/ 133 w 304"/>
                <a:gd name="T31" fmla="*/ 301 h 343"/>
                <a:gd name="T32" fmla="*/ 144 w 304"/>
                <a:gd name="T33" fmla="*/ 306 h 343"/>
                <a:gd name="T34" fmla="*/ 143 w 304"/>
                <a:gd name="T35" fmla="*/ 318 h 343"/>
                <a:gd name="T36" fmla="*/ 147 w 304"/>
                <a:gd name="T37" fmla="*/ 320 h 343"/>
                <a:gd name="T38" fmla="*/ 147 w 304"/>
                <a:gd name="T39" fmla="*/ 336 h 343"/>
                <a:gd name="T40" fmla="*/ 171 w 304"/>
                <a:gd name="T41" fmla="*/ 343 h 343"/>
                <a:gd name="T42" fmla="*/ 175 w 304"/>
                <a:gd name="T43" fmla="*/ 337 h 343"/>
                <a:gd name="T44" fmla="*/ 192 w 304"/>
                <a:gd name="T45" fmla="*/ 336 h 343"/>
                <a:gd name="T46" fmla="*/ 190 w 304"/>
                <a:gd name="T47" fmla="*/ 317 h 343"/>
                <a:gd name="T48" fmla="*/ 198 w 304"/>
                <a:gd name="T49" fmla="*/ 309 h 343"/>
                <a:gd name="T50" fmla="*/ 199 w 304"/>
                <a:gd name="T51" fmla="*/ 300 h 343"/>
                <a:gd name="T52" fmla="*/ 208 w 304"/>
                <a:gd name="T53" fmla="*/ 302 h 343"/>
                <a:gd name="T54" fmla="*/ 219 w 304"/>
                <a:gd name="T55" fmla="*/ 283 h 343"/>
                <a:gd name="T56" fmla="*/ 219 w 304"/>
                <a:gd name="T57" fmla="*/ 275 h 343"/>
                <a:gd name="T58" fmla="*/ 232 w 304"/>
                <a:gd name="T59" fmla="*/ 273 h 343"/>
                <a:gd name="T60" fmla="*/ 248 w 304"/>
                <a:gd name="T61" fmla="*/ 261 h 343"/>
                <a:gd name="T62" fmla="*/ 259 w 304"/>
                <a:gd name="T63" fmla="*/ 256 h 343"/>
                <a:gd name="T64" fmla="*/ 265 w 304"/>
                <a:gd name="T65" fmla="*/ 242 h 343"/>
                <a:gd name="T66" fmla="*/ 271 w 304"/>
                <a:gd name="T67" fmla="*/ 224 h 343"/>
                <a:gd name="T68" fmla="*/ 286 w 304"/>
                <a:gd name="T69" fmla="*/ 224 h 343"/>
                <a:gd name="T70" fmla="*/ 304 w 304"/>
                <a:gd name="T71" fmla="*/ 197 h 343"/>
                <a:gd name="T72" fmla="*/ 300 w 304"/>
                <a:gd name="T73" fmla="*/ 170 h 343"/>
                <a:gd name="T74" fmla="*/ 279 w 304"/>
                <a:gd name="T75" fmla="*/ 156 h 343"/>
                <a:gd name="T76" fmla="*/ 269 w 304"/>
                <a:gd name="T77" fmla="*/ 136 h 343"/>
                <a:gd name="T78" fmla="*/ 253 w 304"/>
                <a:gd name="T79" fmla="*/ 139 h 343"/>
                <a:gd name="T80" fmla="*/ 234 w 304"/>
                <a:gd name="T81" fmla="*/ 90 h 343"/>
                <a:gd name="T82" fmla="*/ 230 w 304"/>
                <a:gd name="T83" fmla="*/ 32 h 343"/>
                <a:gd name="T84" fmla="*/ 221 w 304"/>
                <a:gd name="T85" fmla="*/ 30 h 343"/>
                <a:gd name="T86" fmla="*/ 221 w 304"/>
                <a:gd name="T87" fmla="*/ 19 h 343"/>
                <a:gd name="T88" fmla="*/ 203 w 304"/>
                <a:gd name="T89" fmla="*/ 0 h 343"/>
                <a:gd name="T90" fmla="*/ 198 w 304"/>
                <a:gd name="T91" fmla="*/ 20 h 343"/>
                <a:gd name="T92" fmla="*/ 152 w 304"/>
                <a:gd name="T93" fmla="*/ 77 h 343"/>
                <a:gd name="T94" fmla="*/ 142 w 304"/>
                <a:gd name="T95" fmla="*/ 113 h 343"/>
                <a:gd name="T96" fmla="*/ 116 w 304"/>
                <a:gd name="T97" fmla="*/ 137 h 343"/>
                <a:gd name="T98" fmla="*/ 94 w 304"/>
                <a:gd name="T99" fmla="*/ 127 h 343"/>
                <a:gd name="T100" fmla="*/ 86 w 304"/>
                <a:gd name="T101" fmla="*/ 133 h 343"/>
                <a:gd name="T102" fmla="*/ 66 w 304"/>
                <a:gd name="T103" fmla="*/ 123 h 343"/>
                <a:gd name="T104" fmla="*/ 40 w 304"/>
                <a:gd name="T105" fmla="*/ 138 h 343"/>
                <a:gd name="T106" fmla="*/ 12 w 304"/>
                <a:gd name="T107" fmla="*/ 122 h 343"/>
                <a:gd name="T108" fmla="*/ 0 w 304"/>
                <a:gd name="T109" fmla="*/ 117 h 343"/>
                <a:gd name="T110" fmla="*/ 7 w 304"/>
                <a:gd name="T111" fmla="*/ 135 h 343"/>
                <a:gd name="T112" fmla="*/ 3 w 304"/>
                <a:gd name="T113" fmla="*/ 146 h 34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04"/>
                <a:gd name="T172" fmla="*/ 0 h 343"/>
                <a:gd name="T173" fmla="*/ 304 w 304"/>
                <a:gd name="T174" fmla="*/ 343 h 34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04" h="343">
                  <a:moveTo>
                    <a:pt x="3" y="146"/>
                  </a:moveTo>
                  <a:cubicBezTo>
                    <a:pt x="4" y="148"/>
                    <a:pt x="4" y="148"/>
                    <a:pt x="4" y="148"/>
                  </a:cubicBezTo>
                  <a:cubicBezTo>
                    <a:pt x="5" y="163"/>
                    <a:pt x="5" y="163"/>
                    <a:pt x="5" y="163"/>
                  </a:cubicBezTo>
                  <a:cubicBezTo>
                    <a:pt x="35" y="162"/>
                    <a:pt x="35" y="162"/>
                    <a:pt x="35" y="162"/>
                  </a:cubicBezTo>
                  <a:cubicBezTo>
                    <a:pt x="62" y="186"/>
                    <a:pt x="62" y="186"/>
                    <a:pt x="62" y="186"/>
                  </a:cubicBezTo>
                  <a:cubicBezTo>
                    <a:pt x="74" y="185"/>
                    <a:pt x="74" y="185"/>
                    <a:pt x="74" y="185"/>
                  </a:cubicBezTo>
                  <a:cubicBezTo>
                    <a:pt x="91" y="197"/>
                    <a:pt x="91" y="197"/>
                    <a:pt x="91" y="197"/>
                  </a:cubicBezTo>
                  <a:cubicBezTo>
                    <a:pt x="85" y="206"/>
                    <a:pt x="85" y="206"/>
                    <a:pt x="85" y="206"/>
                  </a:cubicBezTo>
                  <a:cubicBezTo>
                    <a:pt x="108" y="233"/>
                    <a:pt x="108" y="233"/>
                    <a:pt x="108" y="233"/>
                  </a:cubicBezTo>
                  <a:cubicBezTo>
                    <a:pt x="101" y="242"/>
                    <a:pt x="101" y="242"/>
                    <a:pt x="101" y="242"/>
                  </a:cubicBezTo>
                  <a:cubicBezTo>
                    <a:pt x="106" y="249"/>
                    <a:pt x="106" y="249"/>
                    <a:pt x="106" y="249"/>
                  </a:cubicBezTo>
                  <a:cubicBezTo>
                    <a:pt x="106" y="257"/>
                    <a:pt x="106" y="257"/>
                    <a:pt x="106" y="257"/>
                  </a:cubicBezTo>
                  <a:cubicBezTo>
                    <a:pt x="114" y="263"/>
                    <a:pt x="114" y="263"/>
                    <a:pt x="114" y="263"/>
                  </a:cubicBezTo>
                  <a:cubicBezTo>
                    <a:pt x="115" y="281"/>
                    <a:pt x="115" y="281"/>
                    <a:pt x="115" y="281"/>
                  </a:cubicBezTo>
                  <a:cubicBezTo>
                    <a:pt x="115" y="281"/>
                    <a:pt x="121" y="276"/>
                    <a:pt x="127" y="284"/>
                  </a:cubicBezTo>
                  <a:cubicBezTo>
                    <a:pt x="132" y="292"/>
                    <a:pt x="127" y="297"/>
                    <a:pt x="133" y="301"/>
                  </a:cubicBezTo>
                  <a:cubicBezTo>
                    <a:pt x="139" y="305"/>
                    <a:pt x="144" y="306"/>
                    <a:pt x="144" y="306"/>
                  </a:cubicBezTo>
                  <a:cubicBezTo>
                    <a:pt x="143" y="318"/>
                    <a:pt x="143" y="318"/>
                    <a:pt x="143" y="318"/>
                  </a:cubicBezTo>
                  <a:cubicBezTo>
                    <a:pt x="147" y="320"/>
                    <a:pt x="147" y="320"/>
                    <a:pt x="147" y="320"/>
                  </a:cubicBezTo>
                  <a:cubicBezTo>
                    <a:pt x="147" y="336"/>
                    <a:pt x="147" y="336"/>
                    <a:pt x="147" y="336"/>
                  </a:cubicBezTo>
                  <a:cubicBezTo>
                    <a:pt x="171" y="343"/>
                    <a:pt x="171" y="343"/>
                    <a:pt x="171" y="343"/>
                  </a:cubicBezTo>
                  <a:cubicBezTo>
                    <a:pt x="171" y="343"/>
                    <a:pt x="173" y="337"/>
                    <a:pt x="175" y="337"/>
                  </a:cubicBezTo>
                  <a:cubicBezTo>
                    <a:pt x="177" y="337"/>
                    <a:pt x="192" y="336"/>
                    <a:pt x="192" y="336"/>
                  </a:cubicBezTo>
                  <a:cubicBezTo>
                    <a:pt x="190" y="317"/>
                    <a:pt x="190" y="317"/>
                    <a:pt x="190" y="317"/>
                  </a:cubicBezTo>
                  <a:cubicBezTo>
                    <a:pt x="190" y="317"/>
                    <a:pt x="198" y="316"/>
                    <a:pt x="198" y="309"/>
                  </a:cubicBezTo>
                  <a:cubicBezTo>
                    <a:pt x="199" y="302"/>
                    <a:pt x="199" y="300"/>
                    <a:pt x="199" y="300"/>
                  </a:cubicBezTo>
                  <a:cubicBezTo>
                    <a:pt x="208" y="302"/>
                    <a:pt x="208" y="302"/>
                    <a:pt x="208" y="302"/>
                  </a:cubicBezTo>
                  <a:cubicBezTo>
                    <a:pt x="219" y="283"/>
                    <a:pt x="219" y="283"/>
                    <a:pt x="219" y="283"/>
                  </a:cubicBezTo>
                  <a:cubicBezTo>
                    <a:pt x="219" y="275"/>
                    <a:pt x="219" y="275"/>
                    <a:pt x="219" y="275"/>
                  </a:cubicBezTo>
                  <a:cubicBezTo>
                    <a:pt x="232" y="273"/>
                    <a:pt x="232" y="273"/>
                    <a:pt x="232" y="273"/>
                  </a:cubicBezTo>
                  <a:cubicBezTo>
                    <a:pt x="232" y="273"/>
                    <a:pt x="239" y="262"/>
                    <a:pt x="248" y="261"/>
                  </a:cubicBezTo>
                  <a:cubicBezTo>
                    <a:pt x="256" y="260"/>
                    <a:pt x="259" y="256"/>
                    <a:pt x="259" y="256"/>
                  </a:cubicBezTo>
                  <a:cubicBezTo>
                    <a:pt x="265" y="242"/>
                    <a:pt x="265" y="242"/>
                    <a:pt x="265" y="242"/>
                  </a:cubicBezTo>
                  <a:cubicBezTo>
                    <a:pt x="265" y="242"/>
                    <a:pt x="257" y="224"/>
                    <a:pt x="271" y="224"/>
                  </a:cubicBezTo>
                  <a:cubicBezTo>
                    <a:pt x="276" y="224"/>
                    <a:pt x="281" y="224"/>
                    <a:pt x="286" y="224"/>
                  </a:cubicBezTo>
                  <a:cubicBezTo>
                    <a:pt x="304" y="197"/>
                    <a:pt x="304" y="197"/>
                    <a:pt x="304" y="197"/>
                  </a:cubicBezTo>
                  <a:cubicBezTo>
                    <a:pt x="304" y="197"/>
                    <a:pt x="302" y="179"/>
                    <a:pt x="300" y="170"/>
                  </a:cubicBezTo>
                  <a:cubicBezTo>
                    <a:pt x="298" y="161"/>
                    <a:pt x="285" y="159"/>
                    <a:pt x="279" y="156"/>
                  </a:cubicBezTo>
                  <a:cubicBezTo>
                    <a:pt x="273" y="154"/>
                    <a:pt x="276" y="143"/>
                    <a:pt x="269" y="136"/>
                  </a:cubicBezTo>
                  <a:cubicBezTo>
                    <a:pt x="263" y="129"/>
                    <a:pt x="259" y="140"/>
                    <a:pt x="253" y="139"/>
                  </a:cubicBezTo>
                  <a:cubicBezTo>
                    <a:pt x="248" y="138"/>
                    <a:pt x="235" y="96"/>
                    <a:pt x="234" y="90"/>
                  </a:cubicBezTo>
                  <a:cubicBezTo>
                    <a:pt x="234" y="84"/>
                    <a:pt x="230" y="32"/>
                    <a:pt x="230" y="32"/>
                  </a:cubicBezTo>
                  <a:cubicBezTo>
                    <a:pt x="221" y="30"/>
                    <a:pt x="221" y="30"/>
                    <a:pt x="221" y="30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203" y="0"/>
                    <a:pt x="198" y="18"/>
                    <a:pt x="198" y="20"/>
                  </a:cubicBezTo>
                  <a:cubicBezTo>
                    <a:pt x="198" y="22"/>
                    <a:pt x="152" y="77"/>
                    <a:pt x="152" y="77"/>
                  </a:cubicBezTo>
                  <a:cubicBezTo>
                    <a:pt x="152" y="77"/>
                    <a:pt x="150" y="100"/>
                    <a:pt x="142" y="113"/>
                  </a:cubicBezTo>
                  <a:cubicBezTo>
                    <a:pt x="134" y="126"/>
                    <a:pt x="122" y="132"/>
                    <a:pt x="116" y="137"/>
                  </a:cubicBezTo>
                  <a:cubicBezTo>
                    <a:pt x="109" y="143"/>
                    <a:pt x="94" y="127"/>
                    <a:pt x="94" y="127"/>
                  </a:cubicBezTo>
                  <a:cubicBezTo>
                    <a:pt x="86" y="133"/>
                    <a:pt x="86" y="133"/>
                    <a:pt x="86" y="133"/>
                  </a:cubicBezTo>
                  <a:cubicBezTo>
                    <a:pt x="66" y="123"/>
                    <a:pt x="66" y="123"/>
                    <a:pt x="66" y="123"/>
                  </a:cubicBezTo>
                  <a:cubicBezTo>
                    <a:pt x="66" y="123"/>
                    <a:pt x="57" y="137"/>
                    <a:pt x="40" y="138"/>
                  </a:cubicBezTo>
                  <a:cubicBezTo>
                    <a:pt x="23" y="139"/>
                    <a:pt x="12" y="122"/>
                    <a:pt x="12" y="122"/>
                  </a:cubicBezTo>
                  <a:cubicBezTo>
                    <a:pt x="12" y="122"/>
                    <a:pt x="6" y="119"/>
                    <a:pt x="0" y="117"/>
                  </a:cubicBezTo>
                  <a:cubicBezTo>
                    <a:pt x="7" y="135"/>
                    <a:pt x="7" y="135"/>
                    <a:pt x="7" y="135"/>
                  </a:cubicBezTo>
                  <a:lnTo>
                    <a:pt x="3" y="146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42">
              <a:extLst>
                <a:ext uri="{FF2B5EF4-FFF2-40B4-BE49-F238E27FC236}">
                  <a16:creationId xmlns:a16="http://schemas.microsoft.com/office/drawing/2014/main" id="{1EAAFB5A-6D35-47CA-96DA-9265084BE7A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059" y="484"/>
              <a:ext cx="826" cy="777"/>
            </a:xfrm>
            <a:custGeom>
              <a:avLst/>
              <a:gdLst>
                <a:gd name="T0" fmla="*/ 259 w 686"/>
                <a:gd name="T1" fmla="*/ 629 h 645"/>
                <a:gd name="T2" fmla="*/ 281 w 686"/>
                <a:gd name="T3" fmla="*/ 619 h 645"/>
                <a:gd name="T4" fmla="*/ 300 w 686"/>
                <a:gd name="T5" fmla="*/ 608 h 645"/>
                <a:gd name="T6" fmla="*/ 310 w 686"/>
                <a:gd name="T7" fmla="*/ 606 h 645"/>
                <a:gd name="T8" fmla="*/ 349 w 686"/>
                <a:gd name="T9" fmla="*/ 602 h 645"/>
                <a:gd name="T10" fmla="*/ 377 w 686"/>
                <a:gd name="T11" fmla="*/ 618 h 645"/>
                <a:gd name="T12" fmla="*/ 425 w 686"/>
                <a:gd name="T13" fmla="*/ 612 h 645"/>
                <a:gd name="T14" fmla="*/ 455 w 686"/>
                <a:gd name="T15" fmla="*/ 616 h 645"/>
                <a:gd name="T16" fmla="*/ 476 w 686"/>
                <a:gd name="T17" fmla="*/ 597 h 645"/>
                <a:gd name="T18" fmla="*/ 466 w 686"/>
                <a:gd name="T19" fmla="*/ 626 h 645"/>
                <a:gd name="T20" fmla="*/ 471 w 686"/>
                <a:gd name="T21" fmla="*/ 643 h 645"/>
                <a:gd name="T22" fmla="*/ 508 w 686"/>
                <a:gd name="T23" fmla="*/ 629 h 645"/>
                <a:gd name="T24" fmla="*/ 515 w 686"/>
                <a:gd name="T25" fmla="*/ 589 h 645"/>
                <a:gd name="T26" fmla="*/ 548 w 686"/>
                <a:gd name="T27" fmla="*/ 553 h 645"/>
                <a:gd name="T28" fmla="*/ 565 w 686"/>
                <a:gd name="T29" fmla="*/ 517 h 645"/>
                <a:gd name="T30" fmla="*/ 597 w 686"/>
                <a:gd name="T31" fmla="*/ 484 h 645"/>
                <a:gd name="T32" fmla="*/ 633 w 686"/>
                <a:gd name="T33" fmla="*/ 463 h 645"/>
                <a:gd name="T34" fmla="*/ 648 w 686"/>
                <a:gd name="T35" fmla="*/ 410 h 645"/>
                <a:gd name="T36" fmla="*/ 664 w 686"/>
                <a:gd name="T37" fmla="*/ 362 h 645"/>
                <a:gd name="T38" fmla="*/ 665 w 686"/>
                <a:gd name="T39" fmla="*/ 332 h 645"/>
                <a:gd name="T40" fmla="*/ 657 w 686"/>
                <a:gd name="T41" fmla="*/ 299 h 645"/>
                <a:gd name="T42" fmla="*/ 654 w 686"/>
                <a:gd name="T43" fmla="*/ 244 h 645"/>
                <a:gd name="T44" fmla="*/ 664 w 686"/>
                <a:gd name="T45" fmla="*/ 201 h 645"/>
                <a:gd name="T46" fmla="*/ 291 w 686"/>
                <a:gd name="T47" fmla="*/ 127 h 645"/>
                <a:gd name="T48" fmla="*/ 242 w 686"/>
                <a:gd name="T49" fmla="*/ 91 h 645"/>
                <a:gd name="T50" fmla="*/ 208 w 686"/>
                <a:gd name="T51" fmla="*/ 2 h 645"/>
                <a:gd name="T52" fmla="*/ 196 w 686"/>
                <a:gd name="T53" fmla="*/ 34 h 645"/>
                <a:gd name="T54" fmla="*/ 192 w 686"/>
                <a:gd name="T55" fmla="*/ 74 h 645"/>
                <a:gd name="T56" fmla="*/ 189 w 686"/>
                <a:gd name="T57" fmla="*/ 89 h 645"/>
                <a:gd name="T58" fmla="*/ 5 w 686"/>
                <a:gd name="T59" fmla="*/ 116 h 645"/>
                <a:gd name="T60" fmla="*/ 3 w 686"/>
                <a:gd name="T61" fmla="*/ 129 h 645"/>
                <a:gd name="T62" fmla="*/ 2 w 686"/>
                <a:gd name="T63" fmla="*/ 146 h 645"/>
                <a:gd name="T64" fmla="*/ 0 w 686"/>
                <a:gd name="T65" fmla="*/ 171 h 645"/>
                <a:gd name="T66" fmla="*/ 3 w 686"/>
                <a:gd name="T67" fmla="*/ 218 h 645"/>
                <a:gd name="T68" fmla="*/ 78 w 686"/>
                <a:gd name="T69" fmla="*/ 228 h 645"/>
                <a:gd name="T70" fmla="*/ 106 w 686"/>
                <a:gd name="T71" fmla="*/ 244 h 645"/>
                <a:gd name="T72" fmla="*/ 90 w 686"/>
                <a:gd name="T73" fmla="*/ 274 h 645"/>
                <a:gd name="T74" fmla="*/ 101 w 686"/>
                <a:gd name="T75" fmla="*/ 288 h 645"/>
                <a:gd name="T76" fmla="*/ 90 w 686"/>
                <a:gd name="T77" fmla="*/ 319 h 645"/>
                <a:gd name="T78" fmla="*/ 76 w 686"/>
                <a:gd name="T79" fmla="*/ 347 h 645"/>
                <a:gd name="T80" fmla="*/ 53 w 686"/>
                <a:gd name="T81" fmla="*/ 384 h 645"/>
                <a:gd name="T82" fmla="*/ 62 w 686"/>
                <a:gd name="T83" fmla="*/ 414 h 645"/>
                <a:gd name="T84" fmla="*/ 81 w 686"/>
                <a:gd name="T85" fmla="*/ 468 h 645"/>
                <a:gd name="T86" fmla="*/ 83 w 686"/>
                <a:gd name="T87" fmla="*/ 490 h 645"/>
                <a:gd name="T88" fmla="*/ 174 w 686"/>
                <a:gd name="T89" fmla="*/ 543 h 645"/>
                <a:gd name="T90" fmla="*/ 189 w 686"/>
                <a:gd name="T91" fmla="*/ 567 h 645"/>
                <a:gd name="T92" fmla="*/ 214 w 686"/>
                <a:gd name="T93" fmla="*/ 616 h 645"/>
                <a:gd name="T94" fmla="*/ 232 w 686"/>
                <a:gd name="T95" fmla="*/ 620 h 645"/>
                <a:gd name="T96" fmla="*/ 241 w 686"/>
                <a:gd name="T97" fmla="*/ 631 h 64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86"/>
                <a:gd name="T148" fmla="*/ 0 h 645"/>
                <a:gd name="T149" fmla="*/ 686 w 686"/>
                <a:gd name="T150" fmla="*/ 645 h 64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86" h="645">
                  <a:moveTo>
                    <a:pt x="255" y="639"/>
                  </a:moveTo>
                  <a:cubicBezTo>
                    <a:pt x="259" y="629"/>
                    <a:pt x="259" y="629"/>
                    <a:pt x="259" y="629"/>
                  </a:cubicBezTo>
                  <a:cubicBezTo>
                    <a:pt x="259" y="629"/>
                    <a:pt x="273" y="634"/>
                    <a:pt x="273" y="632"/>
                  </a:cubicBezTo>
                  <a:cubicBezTo>
                    <a:pt x="274" y="630"/>
                    <a:pt x="280" y="624"/>
                    <a:pt x="281" y="619"/>
                  </a:cubicBezTo>
                  <a:cubicBezTo>
                    <a:pt x="282" y="613"/>
                    <a:pt x="292" y="599"/>
                    <a:pt x="292" y="599"/>
                  </a:cubicBezTo>
                  <a:cubicBezTo>
                    <a:pt x="300" y="608"/>
                    <a:pt x="300" y="608"/>
                    <a:pt x="300" y="608"/>
                  </a:cubicBezTo>
                  <a:cubicBezTo>
                    <a:pt x="306" y="599"/>
                    <a:pt x="306" y="599"/>
                    <a:pt x="306" y="599"/>
                  </a:cubicBezTo>
                  <a:cubicBezTo>
                    <a:pt x="310" y="606"/>
                    <a:pt x="310" y="606"/>
                    <a:pt x="310" y="606"/>
                  </a:cubicBezTo>
                  <a:cubicBezTo>
                    <a:pt x="310" y="606"/>
                    <a:pt x="318" y="595"/>
                    <a:pt x="331" y="596"/>
                  </a:cubicBezTo>
                  <a:cubicBezTo>
                    <a:pt x="343" y="596"/>
                    <a:pt x="339" y="600"/>
                    <a:pt x="349" y="602"/>
                  </a:cubicBezTo>
                  <a:cubicBezTo>
                    <a:pt x="358" y="603"/>
                    <a:pt x="365" y="605"/>
                    <a:pt x="365" y="605"/>
                  </a:cubicBezTo>
                  <a:cubicBezTo>
                    <a:pt x="365" y="605"/>
                    <a:pt x="374" y="618"/>
                    <a:pt x="377" y="618"/>
                  </a:cubicBezTo>
                  <a:cubicBezTo>
                    <a:pt x="379" y="618"/>
                    <a:pt x="408" y="620"/>
                    <a:pt x="408" y="620"/>
                  </a:cubicBezTo>
                  <a:cubicBezTo>
                    <a:pt x="425" y="612"/>
                    <a:pt x="425" y="612"/>
                    <a:pt x="425" y="612"/>
                  </a:cubicBezTo>
                  <a:cubicBezTo>
                    <a:pt x="441" y="625"/>
                    <a:pt x="441" y="625"/>
                    <a:pt x="441" y="625"/>
                  </a:cubicBezTo>
                  <a:cubicBezTo>
                    <a:pt x="441" y="625"/>
                    <a:pt x="452" y="621"/>
                    <a:pt x="455" y="616"/>
                  </a:cubicBezTo>
                  <a:cubicBezTo>
                    <a:pt x="458" y="611"/>
                    <a:pt x="466" y="611"/>
                    <a:pt x="466" y="611"/>
                  </a:cubicBezTo>
                  <a:cubicBezTo>
                    <a:pt x="476" y="597"/>
                    <a:pt x="476" y="597"/>
                    <a:pt x="476" y="597"/>
                  </a:cubicBezTo>
                  <a:cubicBezTo>
                    <a:pt x="475" y="622"/>
                    <a:pt x="475" y="622"/>
                    <a:pt x="475" y="622"/>
                  </a:cubicBezTo>
                  <a:cubicBezTo>
                    <a:pt x="466" y="626"/>
                    <a:pt x="466" y="626"/>
                    <a:pt x="466" y="626"/>
                  </a:cubicBezTo>
                  <a:cubicBezTo>
                    <a:pt x="461" y="636"/>
                    <a:pt x="461" y="636"/>
                    <a:pt x="461" y="636"/>
                  </a:cubicBezTo>
                  <a:cubicBezTo>
                    <a:pt x="471" y="643"/>
                    <a:pt x="471" y="643"/>
                    <a:pt x="471" y="643"/>
                  </a:cubicBezTo>
                  <a:cubicBezTo>
                    <a:pt x="514" y="645"/>
                    <a:pt x="514" y="645"/>
                    <a:pt x="514" y="645"/>
                  </a:cubicBezTo>
                  <a:cubicBezTo>
                    <a:pt x="514" y="645"/>
                    <a:pt x="514" y="632"/>
                    <a:pt x="508" y="629"/>
                  </a:cubicBezTo>
                  <a:cubicBezTo>
                    <a:pt x="503" y="627"/>
                    <a:pt x="503" y="599"/>
                    <a:pt x="503" y="599"/>
                  </a:cubicBezTo>
                  <a:cubicBezTo>
                    <a:pt x="515" y="589"/>
                    <a:pt x="515" y="589"/>
                    <a:pt x="515" y="589"/>
                  </a:cubicBezTo>
                  <a:cubicBezTo>
                    <a:pt x="516" y="577"/>
                    <a:pt x="516" y="577"/>
                    <a:pt x="516" y="577"/>
                  </a:cubicBezTo>
                  <a:cubicBezTo>
                    <a:pt x="548" y="553"/>
                    <a:pt x="548" y="553"/>
                    <a:pt x="548" y="553"/>
                  </a:cubicBezTo>
                  <a:cubicBezTo>
                    <a:pt x="540" y="541"/>
                    <a:pt x="540" y="541"/>
                    <a:pt x="540" y="541"/>
                  </a:cubicBezTo>
                  <a:cubicBezTo>
                    <a:pt x="540" y="541"/>
                    <a:pt x="563" y="517"/>
                    <a:pt x="565" y="517"/>
                  </a:cubicBezTo>
                  <a:cubicBezTo>
                    <a:pt x="567" y="517"/>
                    <a:pt x="585" y="515"/>
                    <a:pt x="590" y="508"/>
                  </a:cubicBezTo>
                  <a:cubicBezTo>
                    <a:pt x="596" y="501"/>
                    <a:pt x="595" y="486"/>
                    <a:pt x="597" y="484"/>
                  </a:cubicBezTo>
                  <a:cubicBezTo>
                    <a:pt x="599" y="481"/>
                    <a:pt x="619" y="461"/>
                    <a:pt x="619" y="462"/>
                  </a:cubicBezTo>
                  <a:cubicBezTo>
                    <a:pt x="619" y="464"/>
                    <a:pt x="626" y="470"/>
                    <a:pt x="633" y="463"/>
                  </a:cubicBezTo>
                  <a:cubicBezTo>
                    <a:pt x="640" y="456"/>
                    <a:pt x="641" y="417"/>
                    <a:pt x="641" y="415"/>
                  </a:cubicBezTo>
                  <a:cubicBezTo>
                    <a:pt x="641" y="413"/>
                    <a:pt x="648" y="411"/>
                    <a:pt x="648" y="410"/>
                  </a:cubicBezTo>
                  <a:cubicBezTo>
                    <a:pt x="648" y="408"/>
                    <a:pt x="649" y="386"/>
                    <a:pt x="649" y="386"/>
                  </a:cubicBezTo>
                  <a:cubicBezTo>
                    <a:pt x="649" y="386"/>
                    <a:pt x="663" y="380"/>
                    <a:pt x="664" y="362"/>
                  </a:cubicBezTo>
                  <a:cubicBezTo>
                    <a:pt x="665" y="353"/>
                    <a:pt x="666" y="340"/>
                    <a:pt x="668" y="329"/>
                  </a:cubicBezTo>
                  <a:cubicBezTo>
                    <a:pt x="665" y="332"/>
                    <a:pt x="665" y="332"/>
                    <a:pt x="665" y="332"/>
                  </a:cubicBezTo>
                  <a:cubicBezTo>
                    <a:pt x="662" y="303"/>
                    <a:pt x="662" y="303"/>
                    <a:pt x="662" y="303"/>
                  </a:cubicBezTo>
                  <a:cubicBezTo>
                    <a:pt x="657" y="299"/>
                    <a:pt x="657" y="299"/>
                    <a:pt x="657" y="299"/>
                  </a:cubicBezTo>
                  <a:cubicBezTo>
                    <a:pt x="656" y="269"/>
                    <a:pt x="656" y="269"/>
                    <a:pt x="656" y="269"/>
                  </a:cubicBezTo>
                  <a:cubicBezTo>
                    <a:pt x="654" y="244"/>
                    <a:pt x="654" y="244"/>
                    <a:pt x="654" y="244"/>
                  </a:cubicBezTo>
                  <a:cubicBezTo>
                    <a:pt x="663" y="232"/>
                    <a:pt x="663" y="232"/>
                    <a:pt x="663" y="232"/>
                  </a:cubicBezTo>
                  <a:cubicBezTo>
                    <a:pt x="663" y="232"/>
                    <a:pt x="661" y="212"/>
                    <a:pt x="664" y="201"/>
                  </a:cubicBezTo>
                  <a:cubicBezTo>
                    <a:pt x="668" y="190"/>
                    <a:pt x="686" y="152"/>
                    <a:pt x="686" y="152"/>
                  </a:cubicBezTo>
                  <a:cubicBezTo>
                    <a:pt x="291" y="127"/>
                    <a:pt x="291" y="127"/>
                    <a:pt x="291" y="127"/>
                  </a:cubicBezTo>
                  <a:cubicBezTo>
                    <a:pt x="255" y="91"/>
                    <a:pt x="255" y="91"/>
                    <a:pt x="255" y="91"/>
                  </a:cubicBezTo>
                  <a:cubicBezTo>
                    <a:pt x="255" y="91"/>
                    <a:pt x="251" y="96"/>
                    <a:pt x="242" y="91"/>
                  </a:cubicBezTo>
                  <a:cubicBezTo>
                    <a:pt x="232" y="86"/>
                    <a:pt x="236" y="54"/>
                    <a:pt x="236" y="54"/>
                  </a:cubicBezTo>
                  <a:cubicBezTo>
                    <a:pt x="236" y="54"/>
                    <a:pt x="216" y="5"/>
                    <a:pt x="208" y="2"/>
                  </a:cubicBezTo>
                  <a:cubicBezTo>
                    <a:pt x="200" y="0"/>
                    <a:pt x="208" y="23"/>
                    <a:pt x="208" y="23"/>
                  </a:cubicBezTo>
                  <a:cubicBezTo>
                    <a:pt x="196" y="34"/>
                    <a:pt x="196" y="34"/>
                    <a:pt x="196" y="34"/>
                  </a:cubicBezTo>
                  <a:cubicBezTo>
                    <a:pt x="196" y="34"/>
                    <a:pt x="200" y="44"/>
                    <a:pt x="200" y="54"/>
                  </a:cubicBezTo>
                  <a:cubicBezTo>
                    <a:pt x="199" y="65"/>
                    <a:pt x="196" y="66"/>
                    <a:pt x="192" y="74"/>
                  </a:cubicBezTo>
                  <a:cubicBezTo>
                    <a:pt x="189" y="82"/>
                    <a:pt x="200" y="84"/>
                    <a:pt x="200" y="84"/>
                  </a:cubicBezTo>
                  <a:cubicBezTo>
                    <a:pt x="189" y="89"/>
                    <a:pt x="189" y="89"/>
                    <a:pt x="189" y="89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1"/>
                    <a:pt x="1" y="121"/>
                    <a:pt x="1" y="121"/>
                  </a:cubicBezTo>
                  <a:cubicBezTo>
                    <a:pt x="3" y="129"/>
                    <a:pt x="3" y="129"/>
                    <a:pt x="3" y="129"/>
                  </a:cubicBezTo>
                  <a:cubicBezTo>
                    <a:pt x="9" y="137"/>
                    <a:pt x="9" y="137"/>
                    <a:pt x="9" y="137"/>
                  </a:cubicBezTo>
                  <a:cubicBezTo>
                    <a:pt x="2" y="146"/>
                    <a:pt x="2" y="146"/>
                    <a:pt x="2" y="146"/>
                  </a:cubicBezTo>
                  <a:cubicBezTo>
                    <a:pt x="10" y="156"/>
                    <a:pt x="10" y="156"/>
                    <a:pt x="10" y="156"/>
                  </a:cubicBezTo>
                  <a:cubicBezTo>
                    <a:pt x="10" y="156"/>
                    <a:pt x="0" y="165"/>
                    <a:pt x="0" y="171"/>
                  </a:cubicBezTo>
                  <a:cubicBezTo>
                    <a:pt x="0" y="178"/>
                    <a:pt x="8" y="189"/>
                    <a:pt x="9" y="193"/>
                  </a:cubicBezTo>
                  <a:cubicBezTo>
                    <a:pt x="10" y="196"/>
                    <a:pt x="3" y="218"/>
                    <a:pt x="3" y="218"/>
                  </a:cubicBezTo>
                  <a:cubicBezTo>
                    <a:pt x="68" y="221"/>
                    <a:pt x="68" y="221"/>
                    <a:pt x="68" y="221"/>
                  </a:cubicBezTo>
                  <a:cubicBezTo>
                    <a:pt x="78" y="228"/>
                    <a:pt x="78" y="228"/>
                    <a:pt x="78" y="228"/>
                  </a:cubicBezTo>
                  <a:cubicBezTo>
                    <a:pt x="93" y="225"/>
                    <a:pt x="93" y="225"/>
                    <a:pt x="93" y="225"/>
                  </a:cubicBezTo>
                  <a:cubicBezTo>
                    <a:pt x="106" y="244"/>
                    <a:pt x="106" y="244"/>
                    <a:pt x="106" y="244"/>
                  </a:cubicBezTo>
                  <a:cubicBezTo>
                    <a:pt x="88" y="256"/>
                    <a:pt x="88" y="256"/>
                    <a:pt x="88" y="256"/>
                  </a:cubicBezTo>
                  <a:cubicBezTo>
                    <a:pt x="90" y="274"/>
                    <a:pt x="90" y="274"/>
                    <a:pt x="90" y="274"/>
                  </a:cubicBezTo>
                  <a:cubicBezTo>
                    <a:pt x="101" y="277"/>
                    <a:pt x="101" y="277"/>
                    <a:pt x="101" y="277"/>
                  </a:cubicBezTo>
                  <a:cubicBezTo>
                    <a:pt x="101" y="288"/>
                    <a:pt x="101" y="288"/>
                    <a:pt x="101" y="288"/>
                  </a:cubicBezTo>
                  <a:cubicBezTo>
                    <a:pt x="113" y="304"/>
                    <a:pt x="113" y="304"/>
                    <a:pt x="113" y="304"/>
                  </a:cubicBezTo>
                  <a:cubicBezTo>
                    <a:pt x="90" y="319"/>
                    <a:pt x="90" y="319"/>
                    <a:pt x="90" y="319"/>
                  </a:cubicBezTo>
                  <a:cubicBezTo>
                    <a:pt x="90" y="337"/>
                    <a:pt x="90" y="337"/>
                    <a:pt x="90" y="337"/>
                  </a:cubicBezTo>
                  <a:cubicBezTo>
                    <a:pt x="76" y="347"/>
                    <a:pt x="76" y="347"/>
                    <a:pt x="76" y="347"/>
                  </a:cubicBezTo>
                  <a:cubicBezTo>
                    <a:pt x="76" y="347"/>
                    <a:pt x="73" y="369"/>
                    <a:pt x="73" y="370"/>
                  </a:cubicBezTo>
                  <a:cubicBezTo>
                    <a:pt x="73" y="371"/>
                    <a:pt x="62" y="378"/>
                    <a:pt x="53" y="384"/>
                  </a:cubicBezTo>
                  <a:cubicBezTo>
                    <a:pt x="61" y="389"/>
                    <a:pt x="70" y="396"/>
                    <a:pt x="72" y="399"/>
                  </a:cubicBezTo>
                  <a:cubicBezTo>
                    <a:pt x="76" y="404"/>
                    <a:pt x="62" y="414"/>
                    <a:pt x="62" y="414"/>
                  </a:cubicBezTo>
                  <a:cubicBezTo>
                    <a:pt x="80" y="444"/>
                    <a:pt x="80" y="444"/>
                    <a:pt x="80" y="444"/>
                  </a:cubicBezTo>
                  <a:cubicBezTo>
                    <a:pt x="81" y="468"/>
                    <a:pt x="81" y="468"/>
                    <a:pt x="81" y="468"/>
                  </a:cubicBezTo>
                  <a:cubicBezTo>
                    <a:pt x="81" y="468"/>
                    <a:pt x="62" y="470"/>
                    <a:pt x="61" y="470"/>
                  </a:cubicBezTo>
                  <a:cubicBezTo>
                    <a:pt x="60" y="470"/>
                    <a:pt x="83" y="490"/>
                    <a:pt x="83" y="490"/>
                  </a:cubicBezTo>
                  <a:cubicBezTo>
                    <a:pt x="87" y="541"/>
                    <a:pt x="87" y="541"/>
                    <a:pt x="87" y="541"/>
                  </a:cubicBezTo>
                  <a:cubicBezTo>
                    <a:pt x="87" y="541"/>
                    <a:pt x="164" y="543"/>
                    <a:pt x="174" y="543"/>
                  </a:cubicBezTo>
                  <a:cubicBezTo>
                    <a:pt x="184" y="543"/>
                    <a:pt x="201" y="540"/>
                    <a:pt x="201" y="540"/>
                  </a:cubicBezTo>
                  <a:cubicBezTo>
                    <a:pt x="201" y="540"/>
                    <a:pt x="189" y="566"/>
                    <a:pt x="189" y="567"/>
                  </a:cubicBezTo>
                  <a:cubicBezTo>
                    <a:pt x="189" y="568"/>
                    <a:pt x="188" y="581"/>
                    <a:pt x="191" y="590"/>
                  </a:cubicBezTo>
                  <a:cubicBezTo>
                    <a:pt x="195" y="599"/>
                    <a:pt x="214" y="616"/>
                    <a:pt x="214" y="616"/>
                  </a:cubicBezTo>
                  <a:cubicBezTo>
                    <a:pt x="222" y="610"/>
                    <a:pt x="222" y="610"/>
                    <a:pt x="222" y="610"/>
                  </a:cubicBezTo>
                  <a:cubicBezTo>
                    <a:pt x="232" y="620"/>
                    <a:pt x="232" y="620"/>
                    <a:pt x="232" y="620"/>
                  </a:cubicBezTo>
                  <a:cubicBezTo>
                    <a:pt x="232" y="620"/>
                    <a:pt x="230" y="621"/>
                    <a:pt x="232" y="630"/>
                  </a:cubicBezTo>
                  <a:cubicBezTo>
                    <a:pt x="241" y="631"/>
                    <a:pt x="241" y="631"/>
                    <a:pt x="241" y="631"/>
                  </a:cubicBezTo>
                  <a:lnTo>
                    <a:pt x="255" y="63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43">
              <a:extLst>
                <a:ext uri="{FF2B5EF4-FFF2-40B4-BE49-F238E27FC236}">
                  <a16:creationId xmlns:a16="http://schemas.microsoft.com/office/drawing/2014/main" id="{032C3754-CF2D-4363-9EB8-C670C890EFE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304" y="1200"/>
              <a:ext cx="536" cy="503"/>
            </a:xfrm>
            <a:custGeom>
              <a:avLst/>
              <a:gdLst>
                <a:gd name="T0" fmla="*/ 386 w 444"/>
                <a:gd name="T1" fmla="*/ 109 h 418"/>
                <a:gd name="T2" fmla="*/ 366 w 444"/>
                <a:gd name="T3" fmla="*/ 98 h 418"/>
                <a:gd name="T4" fmla="*/ 339 w 444"/>
                <a:gd name="T5" fmla="*/ 86 h 418"/>
                <a:gd name="T6" fmla="*/ 320 w 444"/>
                <a:gd name="T7" fmla="*/ 81 h 418"/>
                <a:gd name="T8" fmla="*/ 331 w 444"/>
                <a:gd name="T9" fmla="*/ 70 h 418"/>
                <a:gd name="T10" fmla="*/ 312 w 444"/>
                <a:gd name="T11" fmla="*/ 74 h 418"/>
                <a:gd name="T12" fmla="*/ 310 w 444"/>
                <a:gd name="T13" fmla="*/ 50 h 418"/>
                <a:gd name="T14" fmla="*/ 257 w 444"/>
                <a:gd name="T15" fmla="*/ 41 h 418"/>
                <a:gd name="T16" fmla="*/ 271 w 444"/>
                <a:gd name="T17" fmla="*/ 27 h 418"/>
                <a:gd name="T18" fmla="*/ 262 w 444"/>
                <a:gd name="T19" fmla="*/ 16 h 418"/>
                <a:gd name="T20" fmla="*/ 237 w 444"/>
                <a:gd name="T21" fmla="*/ 30 h 418"/>
                <a:gd name="T22" fmla="*/ 204 w 444"/>
                <a:gd name="T23" fmla="*/ 25 h 418"/>
                <a:gd name="T24" fmla="*/ 161 w 444"/>
                <a:gd name="T25" fmla="*/ 10 h 418"/>
                <a:gd name="T26" fmla="*/ 127 w 444"/>
                <a:gd name="T27" fmla="*/ 1 h 418"/>
                <a:gd name="T28" fmla="*/ 102 w 444"/>
                <a:gd name="T29" fmla="*/ 4 h 418"/>
                <a:gd name="T30" fmla="*/ 88 w 444"/>
                <a:gd name="T31" fmla="*/ 4 h 418"/>
                <a:gd name="T32" fmla="*/ 69 w 444"/>
                <a:gd name="T33" fmla="*/ 37 h 418"/>
                <a:gd name="T34" fmla="*/ 51 w 444"/>
                <a:gd name="T35" fmla="*/ 44 h 418"/>
                <a:gd name="T36" fmla="*/ 28 w 444"/>
                <a:gd name="T37" fmla="*/ 35 h 418"/>
                <a:gd name="T38" fmla="*/ 47 w 444"/>
                <a:gd name="T39" fmla="*/ 65 h 418"/>
                <a:gd name="T40" fmla="*/ 27 w 444"/>
                <a:gd name="T41" fmla="*/ 101 h 418"/>
                <a:gd name="T42" fmla="*/ 25 w 444"/>
                <a:gd name="T43" fmla="*/ 116 h 418"/>
                <a:gd name="T44" fmla="*/ 23 w 444"/>
                <a:gd name="T45" fmla="*/ 167 h 418"/>
                <a:gd name="T46" fmla="*/ 0 w 444"/>
                <a:gd name="T47" fmla="*/ 181 h 418"/>
                <a:gd name="T48" fmla="*/ 12 w 444"/>
                <a:gd name="T49" fmla="*/ 208 h 418"/>
                <a:gd name="T50" fmla="*/ 24 w 444"/>
                <a:gd name="T51" fmla="*/ 251 h 418"/>
                <a:gd name="T52" fmla="*/ 17 w 444"/>
                <a:gd name="T53" fmla="*/ 284 h 418"/>
                <a:gd name="T54" fmla="*/ 30 w 444"/>
                <a:gd name="T55" fmla="*/ 298 h 418"/>
                <a:gd name="T56" fmla="*/ 93 w 444"/>
                <a:gd name="T57" fmla="*/ 311 h 418"/>
                <a:gd name="T58" fmla="*/ 123 w 444"/>
                <a:gd name="T59" fmla="*/ 310 h 418"/>
                <a:gd name="T60" fmla="*/ 154 w 444"/>
                <a:gd name="T61" fmla="*/ 329 h 418"/>
                <a:gd name="T62" fmla="*/ 162 w 444"/>
                <a:gd name="T63" fmla="*/ 366 h 418"/>
                <a:gd name="T64" fmla="*/ 165 w 444"/>
                <a:gd name="T65" fmla="*/ 392 h 418"/>
                <a:gd name="T66" fmla="*/ 196 w 444"/>
                <a:gd name="T67" fmla="*/ 412 h 418"/>
                <a:gd name="T68" fmla="*/ 235 w 444"/>
                <a:gd name="T69" fmla="*/ 415 h 418"/>
                <a:gd name="T70" fmla="*/ 245 w 444"/>
                <a:gd name="T71" fmla="*/ 412 h 418"/>
                <a:gd name="T72" fmla="*/ 272 w 444"/>
                <a:gd name="T73" fmla="*/ 369 h 418"/>
                <a:gd name="T74" fmla="*/ 303 w 444"/>
                <a:gd name="T75" fmla="*/ 336 h 418"/>
                <a:gd name="T76" fmla="*/ 357 w 444"/>
                <a:gd name="T77" fmla="*/ 295 h 418"/>
                <a:gd name="T78" fmla="*/ 373 w 444"/>
                <a:gd name="T79" fmla="*/ 270 h 418"/>
                <a:gd name="T80" fmla="*/ 378 w 444"/>
                <a:gd name="T81" fmla="*/ 259 h 418"/>
                <a:gd name="T82" fmla="*/ 403 w 444"/>
                <a:gd name="T83" fmla="*/ 223 h 418"/>
                <a:gd name="T84" fmla="*/ 418 w 444"/>
                <a:gd name="T85" fmla="*/ 190 h 418"/>
                <a:gd name="T86" fmla="*/ 435 w 444"/>
                <a:gd name="T87" fmla="*/ 151 h 418"/>
                <a:gd name="T88" fmla="*/ 444 w 444"/>
                <a:gd name="T89" fmla="*/ 140 h 418"/>
                <a:gd name="T90" fmla="*/ 399 w 444"/>
                <a:gd name="T91" fmla="*/ 120 h 41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44"/>
                <a:gd name="T139" fmla="*/ 0 h 418"/>
                <a:gd name="T140" fmla="*/ 444 w 444"/>
                <a:gd name="T141" fmla="*/ 418 h 41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44" h="418">
                  <a:moveTo>
                    <a:pt x="399" y="120"/>
                  </a:moveTo>
                  <a:cubicBezTo>
                    <a:pt x="385" y="118"/>
                    <a:pt x="386" y="109"/>
                    <a:pt x="386" y="109"/>
                  </a:cubicBezTo>
                  <a:cubicBezTo>
                    <a:pt x="386" y="109"/>
                    <a:pt x="375" y="109"/>
                    <a:pt x="371" y="109"/>
                  </a:cubicBezTo>
                  <a:cubicBezTo>
                    <a:pt x="368" y="109"/>
                    <a:pt x="366" y="98"/>
                    <a:pt x="366" y="98"/>
                  </a:cubicBezTo>
                  <a:cubicBezTo>
                    <a:pt x="353" y="98"/>
                    <a:pt x="353" y="98"/>
                    <a:pt x="353" y="98"/>
                  </a:cubicBezTo>
                  <a:cubicBezTo>
                    <a:pt x="339" y="86"/>
                    <a:pt x="339" y="86"/>
                    <a:pt x="339" y="86"/>
                  </a:cubicBezTo>
                  <a:cubicBezTo>
                    <a:pt x="339" y="86"/>
                    <a:pt x="333" y="94"/>
                    <a:pt x="331" y="94"/>
                  </a:cubicBezTo>
                  <a:cubicBezTo>
                    <a:pt x="330" y="94"/>
                    <a:pt x="325" y="89"/>
                    <a:pt x="320" y="81"/>
                  </a:cubicBezTo>
                  <a:cubicBezTo>
                    <a:pt x="315" y="73"/>
                    <a:pt x="330" y="75"/>
                    <a:pt x="330" y="75"/>
                  </a:cubicBezTo>
                  <a:cubicBezTo>
                    <a:pt x="331" y="70"/>
                    <a:pt x="331" y="70"/>
                    <a:pt x="331" y="70"/>
                  </a:cubicBezTo>
                  <a:cubicBezTo>
                    <a:pt x="316" y="69"/>
                    <a:pt x="316" y="69"/>
                    <a:pt x="316" y="69"/>
                  </a:cubicBezTo>
                  <a:cubicBezTo>
                    <a:pt x="316" y="69"/>
                    <a:pt x="315" y="74"/>
                    <a:pt x="312" y="74"/>
                  </a:cubicBezTo>
                  <a:cubicBezTo>
                    <a:pt x="310" y="74"/>
                    <a:pt x="308" y="57"/>
                    <a:pt x="308" y="57"/>
                  </a:cubicBezTo>
                  <a:cubicBezTo>
                    <a:pt x="310" y="50"/>
                    <a:pt x="310" y="50"/>
                    <a:pt x="310" y="50"/>
                  </a:cubicBezTo>
                  <a:cubicBezTo>
                    <a:pt x="267" y="48"/>
                    <a:pt x="267" y="48"/>
                    <a:pt x="267" y="48"/>
                  </a:cubicBezTo>
                  <a:cubicBezTo>
                    <a:pt x="257" y="41"/>
                    <a:pt x="257" y="41"/>
                    <a:pt x="257" y="41"/>
                  </a:cubicBezTo>
                  <a:cubicBezTo>
                    <a:pt x="262" y="31"/>
                    <a:pt x="262" y="31"/>
                    <a:pt x="262" y="31"/>
                  </a:cubicBezTo>
                  <a:cubicBezTo>
                    <a:pt x="271" y="27"/>
                    <a:pt x="271" y="27"/>
                    <a:pt x="271" y="27"/>
                  </a:cubicBezTo>
                  <a:cubicBezTo>
                    <a:pt x="272" y="2"/>
                    <a:pt x="272" y="2"/>
                    <a:pt x="272" y="2"/>
                  </a:cubicBezTo>
                  <a:cubicBezTo>
                    <a:pt x="262" y="16"/>
                    <a:pt x="262" y="16"/>
                    <a:pt x="262" y="16"/>
                  </a:cubicBezTo>
                  <a:cubicBezTo>
                    <a:pt x="262" y="16"/>
                    <a:pt x="254" y="16"/>
                    <a:pt x="251" y="21"/>
                  </a:cubicBezTo>
                  <a:cubicBezTo>
                    <a:pt x="248" y="26"/>
                    <a:pt x="237" y="30"/>
                    <a:pt x="237" y="30"/>
                  </a:cubicBezTo>
                  <a:cubicBezTo>
                    <a:pt x="221" y="17"/>
                    <a:pt x="221" y="17"/>
                    <a:pt x="221" y="17"/>
                  </a:cubicBezTo>
                  <a:cubicBezTo>
                    <a:pt x="204" y="25"/>
                    <a:pt x="204" y="25"/>
                    <a:pt x="204" y="25"/>
                  </a:cubicBezTo>
                  <a:cubicBezTo>
                    <a:pt x="204" y="25"/>
                    <a:pt x="175" y="23"/>
                    <a:pt x="173" y="23"/>
                  </a:cubicBezTo>
                  <a:cubicBezTo>
                    <a:pt x="170" y="23"/>
                    <a:pt x="161" y="10"/>
                    <a:pt x="161" y="10"/>
                  </a:cubicBezTo>
                  <a:cubicBezTo>
                    <a:pt x="161" y="10"/>
                    <a:pt x="154" y="8"/>
                    <a:pt x="145" y="7"/>
                  </a:cubicBezTo>
                  <a:cubicBezTo>
                    <a:pt x="135" y="5"/>
                    <a:pt x="139" y="1"/>
                    <a:pt x="127" y="1"/>
                  </a:cubicBezTo>
                  <a:cubicBezTo>
                    <a:pt x="114" y="0"/>
                    <a:pt x="106" y="11"/>
                    <a:pt x="106" y="11"/>
                  </a:cubicBezTo>
                  <a:cubicBezTo>
                    <a:pt x="102" y="4"/>
                    <a:pt x="102" y="4"/>
                    <a:pt x="102" y="4"/>
                  </a:cubicBezTo>
                  <a:cubicBezTo>
                    <a:pt x="96" y="13"/>
                    <a:pt x="96" y="13"/>
                    <a:pt x="96" y="13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4"/>
                    <a:pt x="78" y="18"/>
                    <a:pt x="77" y="24"/>
                  </a:cubicBezTo>
                  <a:cubicBezTo>
                    <a:pt x="76" y="29"/>
                    <a:pt x="70" y="35"/>
                    <a:pt x="69" y="37"/>
                  </a:cubicBezTo>
                  <a:cubicBezTo>
                    <a:pt x="69" y="39"/>
                    <a:pt x="55" y="34"/>
                    <a:pt x="55" y="3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8" y="36"/>
                    <a:pt x="29" y="38"/>
                    <a:pt x="30" y="41"/>
                  </a:cubicBezTo>
                  <a:cubicBezTo>
                    <a:pt x="35" y="55"/>
                    <a:pt x="47" y="65"/>
                    <a:pt x="47" y="65"/>
                  </a:cubicBezTo>
                  <a:cubicBezTo>
                    <a:pt x="47" y="65"/>
                    <a:pt x="39" y="67"/>
                    <a:pt x="39" y="68"/>
                  </a:cubicBezTo>
                  <a:cubicBezTo>
                    <a:pt x="39" y="68"/>
                    <a:pt x="27" y="94"/>
                    <a:pt x="27" y="101"/>
                  </a:cubicBezTo>
                  <a:cubicBezTo>
                    <a:pt x="27" y="107"/>
                    <a:pt x="36" y="110"/>
                    <a:pt x="36" y="110"/>
                  </a:cubicBezTo>
                  <a:cubicBezTo>
                    <a:pt x="36" y="110"/>
                    <a:pt x="27" y="113"/>
                    <a:pt x="25" y="116"/>
                  </a:cubicBezTo>
                  <a:cubicBezTo>
                    <a:pt x="22" y="119"/>
                    <a:pt x="5" y="155"/>
                    <a:pt x="5" y="155"/>
                  </a:cubicBezTo>
                  <a:cubicBezTo>
                    <a:pt x="23" y="167"/>
                    <a:pt x="23" y="167"/>
                    <a:pt x="23" y="167"/>
                  </a:cubicBezTo>
                  <a:cubicBezTo>
                    <a:pt x="9" y="174"/>
                    <a:pt x="9" y="174"/>
                    <a:pt x="9" y="174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1"/>
                    <a:pt x="9" y="193"/>
                    <a:pt x="10" y="194"/>
                  </a:cubicBezTo>
                  <a:cubicBezTo>
                    <a:pt x="10" y="195"/>
                    <a:pt x="12" y="206"/>
                    <a:pt x="12" y="208"/>
                  </a:cubicBezTo>
                  <a:cubicBezTo>
                    <a:pt x="12" y="210"/>
                    <a:pt x="17" y="212"/>
                    <a:pt x="23" y="221"/>
                  </a:cubicBezTo>
                  <a:cubicBezTo>
                    <a:pt x="29" y="230"/>
                    <a:pt x="24" y="251"/>
                    <a:pt x="24" y="251"/>
                  </a:cubicBezTo>
                  <a:cubicBezTo>
                    <a:pt x="24" y="251"/>
                    <a:pt x="19" y="262"/>
                    <a:pt x="17" y="264"/>
                  </a:cubicBezTo>
                  <a:cubicBezTo>
                    <a:pt x="16" y="266"/>
                    <a:pt x="19" y="275"/>
                    <a:pt x="17" y="284"/>
                  </a:cubicBezTo>
                  <a:cubicBezTo>
                    <a:pt x="16" y="293"/>
                    <a:pt x="16" y="297"/>
                    <a:pt x="21" y="300"/>
                  </a:cubicBezTo>
                  <a:cubicBezTo>
                    <a:pt x="26" y="304"/>
                    <a:pt x="30" y="298"/>
                    <a:pt x="30" y="298"/>
                  </a:cubicBezTo>
                  <a:cubicBezTo>
                    <a:pt x="48" y="304"/>
                    <a:pt x="48" y="304"/>
                    <a:pt x="48" y="304"/>
                  </a:cubicBezTo>
                  <a:cubicBezTo>
                    <a:pt x="93" y="311"/>
                    <a:pt x="93" y="311"/>
                    <a:pt x="93" y="311"/>
                  </a:cubicBezTo>
                  <a:cubicBezTo>
                    <a:pt x="105" y="295"/>
                    <a:pt x="105" y="295"/>
                    <a:pt x="105" y="295"/>
                  </a:cubicBezTo>
                  <a:cubicBezTo>
                    <a:pt x="123" y="310"/>
                    <a:pt x="123" y="310"/>
                    <a:pt x="123" y="310"/>
                  </a:cubicBezTo>
                  <a:cubicBezTo>
                    <a:pt x="123" y="310"/>
                    <a:pt x="130" y="310"/>
                    <a:pt x="143" y="310"/>
                  </a:cubicBezTo>
                  <a:cubicBezTo>
                    <a:pt x="155" y="311"/>
                    <a:pt x="154" y="329"/>
                    <a:pt x="154" y="329"/>
                  </a:cubicBezTo>
                  <a:cubicBezTo>
                    <a:pt x="154" y="329"/>
                    <a:pt x="157" y="357"/>
                    <a:pt x="158" y="358"/>
                  </a:cubicBezTo>
                  <a:cubicBezTo>
                    <a:pt x="158" y="360"/>
                    <a:pt x="162" y="366"/>
                    <a:pt x="162" y="366"/>
                  </a:cubicBezTo>
                  <a:cubicBezTo>
                    <a:pt x="162" y="366"/>
                    <a:pt x="160" y="374"/>
                    <a:pt x="160" y="381"/>
                  </a:cubicBezTo>
                  <a:cubicBezTo>
                    <a:pt x="160" y="388"/>
                    <a:pt x="165" y="392"/>
                    <a:pt x="165" y="392"/>
                  </a:cubicBezTo>
                  <a:cubicBezTo>
                    <a:pt x="165" y="392"/>
                    <a:pt x="165" y="402"/>
                    <a:pt x="167" y="410"/>
                  </a:cubicBezTo>
                  <a:cubicBezTo>
                    <a:pt x="169" y="418"/>
                    <a:pt x="195" y="412"/>
                    <a:pt x="196" y="412"/>
                  </a:cubicBezTo>
                  <a:cubicBezTo>
                    <a:pt x="196" y="412"/>
                    <a:pt x="203" y="406"/>
                    <a:pt x="216" y="402"/>
                  </a:cubicBezTo>
                  <a:cubicBezTo>
                    <a:pt x="230" y="398"/>
                    <a:pt x="235" y="415"/>
                    <a:pt x="235" y="415"/>
                  </a:cubicBezTo>
                  <a:cubicBezTo>
                    <a:pt x="236" y="418"/>
                    <a:pt x="236" y="418"/>
                    <a:pt x="236" y="418"/>
                  </a:cubicBezTo>
                  <a:cubicBezTo>
                    <a:pt x="240" y="415"/>
                    <a:pt x="245" y="412"/>
                    <a:pt x="245" y="412"/>
                  </a:cubicBezTo>
                  <a:cubicBezTo>
                    <a:pt x="254" y="379"/>
                    <a:pt x="254" y="379"/>
                    <a:pt x="254" y="379"/>
                  </a:cubicBezTo>
                  <a:cubicBezTo>
                    <a:pt x="254" y="379"/>
                    <a:pt x="270" y="373"/>
                    <a:pt x="272" y="369"/>
                  </a:cubicBezTo>
                  <a:cubicBezTo>
                    <a:pt x="273" y="366"/>
                    <a:pt x="276" y="347"/>
                    <a:pt x="276" y="347"/>
                  </a:cubicBezTo>
                  <a:cubicBezTo>
                    <a:pt x="303" y="336"/>
                    <a:pt x="303" y="336"/>
                    <a:pt x="303" y="336"/>
                  </a:cubicBezTo>
                  <a:cubicBezTo>
                    <a:pt x="310" y="326"/>
                    <a:pt x="310" y="326"/>
                    <a:pt x="310" y="326"/>
                  </a:cubicBezTo>
                  <a:cubicBezTo>
                    <a:pt x="310" y="326"/>
                    <a:pt x="357" y="300"/>
                    <a:pt x="357" y="295"/>
                  </a:cubicBezTo>
                  <a:cubicBezTo>
                    <a:pt x="357" y="290"/>
                    <a:pt x="356" y="285"/>
                    <a:pt x="357" y="283"/>
                  </a:cubicBezTo>
                  <a:cubicBezTo>
                    <a:pt x="358" y="282"/>
                    <a:pt x="373" y="270"/>
                    <a:pt x="373" y="270"/>
                  </a:cubicBezTo>
                  <a:cubicBezTo>
                    <a:pt x="368" y="261"/>
                    <a:pt x="368" y="261"/>
                    <a:pt x="368" y="261"/>
                  </a:cubicBezTo>
                  <a:cubicBezTo>
                    <a:pt x="378" y="259"/>
                    <a:pt x="378" y="259"/>
                    <a:pt x="378" y="259"/>
                  </a:cubicBezTo>
                  <a:cubicBezTo>
                    <a:pt x="378" y="259"/>
                    <a:pt x="383" y="239"/>
                    <a:pt x="384" y="238"/>
                  </a:cubicBezTo>
                  <a:cubicBezTo>
                    <a:pt x="385" y="237"/>
                    <a:pt x="403" y="223"/>
                    <a:pt x="403" y="223"/>
                  </a:cubicBezTo>
                  <a:cubicBezTo>
                    <a:pt x="396" y="212"/>
                    <a:pt x="396" y="212"/>
                    <a:pt x="396" y="212"/>
                  </a:cubicBezTo>
                  <a:cubicBezTo>
                    <a:pt x="418" y="190"/>
                    <a:pt x="418" y="190"/>
                    <a:pt x="418" y="190"/>
                  </a:cubicBezTo>
                  <a:cubicBezTo>
                    <a:pt x="433" y="189"/>
                    <a:pt x="433" y="189"/>
                    <a:pt x="433" y="189"/>
                  </a:cubicBezTo>
                  <a:cubicBezTo>
                    <a:pt x="435" y="151"/>
                    <a:pt x="435" y="151"/>
                    <a:pt x="435" y="151"/>
                  </a:cubicBezTo>
                  <a:cubicBezTo>
                    <a:pt x="435" y="151"/>
                    <a:pt x="443" y="147"/>
                    <a:pt x="443" y="146"/>
                  </a:cubicBezTo>
                  <a:cubicBezTo>
                    <a:pt x="443" y="145"/>
                    <a:pt x="443" y="143"/>
                    <a:pt x="444" y="140"/>
                  </a:cubicBezTo>
                  <a:cubicBezTo>
                    <a:pt x="432" y="127"/>
                    <a:pt x="432" y="127"/>
                    <a:pt x="432" y="127"/>
                  </a:cubicBezTo>
                  <a:cubicBezTo>
                    <a:pt x="432" y="127"/>
                    <a:pt x="414" y="122"/>
                    <a:pt x="399" y="12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44">
              <a:extLst>
                <a:ext uri="{FF2B5EF4-FFF2-40B4-BE49-F238E27FC236}">
                  <a16:creationId xmlns:a16="http://schemas.microsoft.com/office/drawing/2014/main" id="{6B4E8301-F663-4675-98B7-585F2ACAB10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664" y="852"/>
              <a:ext cx="537" cy="517"/>
            </a:xfrm>
            <a:custGeom>
              <a:avLst/>
              <a:gdLst>
                <a:gd name="T0" fmla="*/ 426 w 446"/>
                <a:gd name="T1" fmla="*/ 83 h 429"/>
                <a:gd name="T2" fmla="*/ 419 w 446"/>
                <a:gd name="T3" fmla="*/ 42 h 429"/>
                <a:gd name="T4" fmla="*/ 417 w 446"/>
                <a:gd name="T5" fmla="*/ 31 h 429"/>
                <a:gd name="T6" fmla="*/ 375 w 446"/>
                <a:gd name="T7" fmla="*/ 48 h 429"/>
                <a:gd name="T8" fmla="*/ 356 w 446"/>
                <a:gd name="T9" fmla="*/ 52 h 429"/>
                <a:gd name="T10" fmla="*/ 344 w 446"/>
                <a:gd name="T11" fmla="*/ 60 h 429"/>
                <a:gd name="T12" fmla="*/ 323 w 446"/>
                <a:gd name="T13" fmla="*/ 55 h 429"/>
                <a:gd name="T14" fmla="*/ 303 w 446"/>
                <a:gd name="T15" fmla="*/ 49 h 429"/>
                <a:gd name="T16" fmla="*/ 291 w 446"/>
                <a:gd name="T17" fmla="*/ 51 h 429"/>
                <a:gd name="T18" fmla="*/ 284 w 446"/>
                <a:gd name="T19" fmla="*/ 44 h 429"/>
                <a:gd name="T20" fmla="*/ 259 w 446"/>
                <a:gd name="T21" fmla="*/ 35 h 429"/>
                <a:gd name="T22" fmla="*/ 236 w 446"/>
                <a:gd name="T23" fmla="*/ 55 h 429"/>
                <a:gd name="T24" fmla="*/ 178 w 446"/>
                <a:gd name="T25" fmla="*/ 31 h 429"/>
                <a:gd name="T26" fmla="*/ 165 w 446"/>
                <a:gd name="T27" fmla="*/ 23 h 429"/>
                <a:gd name="T28" fmla="*/ 146 w 446"/>
                <a:gd name="T29" fmla="*/ 80 h 429"/>
                <a:gd name="T30" fmla="*/ 138 w 446"/>
                <a:gd name="T31" fmla="*/ 109 h 429"/>
                <a:gd name="T32" fmla="*/ 116 w 446"/>
                <a:gd name="T33" fmla="*/ 156 h 429"/>
                <a:gd name="T34" fmla="*/ 87 w 446"/>
                <a:gd name="T35" fmla="*/ 202 h 429"/>
                <a:gd name="T36" fmla="*/ 37 w 446"/>
                <a:gd name="T37" fmla="*/ 235 h 429"/>
                <a:gd name="T38" fmla="*/ 13 w 446"/>
                <a:gd name="T39" fmla="*/ 271 h 429"/>
                <a:gd name="T40" fmla="*/ 0 w 446"/>
                <a:gd name="T41" fmla="*/ 293 h 429"/>
                <a:gd name="T42" fmla="*/ 11 w 446"/>
                <a:gd name="T43" fmla="*/ 339 h 429"/>
                <a:gd name="T44" fmla="*/ 13 w 446"/>
                <a:gd name="T45" fmla="*/ 363 h 429"/>
                <a:gd name="T46" fmla="*/ 32 w 446"/>
                <a:gd name="T47" fmla="*/ 359 h 429"/>
                <a:gd name="T48" fmla="*/ 21 w 446"/>
                <a:gd name="T49" fmla="*/ 370 h 429"/>
                <a:gd name="T50" fmla="*/ 40 w 446"/>
                <a:gd name="T51" fmla="*/ 375 h 429"/>
                <a:gd name="T52" fmla="*/ 67 w 446"/>
                <a:gd name="T53" fmla="*/ 387 h 429"/>
                <a:gd name="T54" fmla="*/ 87 w 446"/>
                <a:gd name="T55" fmla="*/ 398 h 429"/>
                <a:gd name="T56" fmla="*/ 133 w 446"/>
                <a:gd name="T57" fmla="*/ 416 h 429"/>
                <a:gd name="T58" fmla="*/ 152 w 446"/>
                <a:gd name="T59" fmla="*/ 410 h 429"/>
                <a:gd name="T60" fmla="*/ 179 w 446"/>
                <a:gd name="T61" fmla="*/ 381 h 429"/>
                <a:gd name="T62" fmla="*/ 226 w 446"/>
                <a:gd name="T63" fmla="*/ 367 h 429"/>
                <a:gd name="T64" fmla="*/ 254 w 446"/>
                <a:gd name="T65" fmla="*/ 359 h 429"/>
                <a:gd name="T66" fmla="*/ 281 w 446"/>
                <a:gd name="T67" fmla="*/ 356 h 429"/>
                <a:gd name="T68" fmla="*/ 301 w 446"/>
                <a:gd name="T69" fmla="*/ 356 h 429"/>
                <a:gd name="T70" fmla="*/ 362 w 446"/>
                <a:gd name="T71" fmla="*/ 340 h 429"/>
                <a:gd name="T72" fmla="*/ 363 w 446"/>
                <a:gd name="T73" fmla="*/ 315 h 429"/>
                <a:gd name="T74" fmla="*/ 368 w 446"/>
                <a:gd name="T75" fmla="*/ 279 h 429"/>
                <a:gd name="T76" fmla="*/ 353 w 446"/>
                <a:gd name="T77" fmla="*/ 243 h 429"/>
                <a:gd name="T78" fmla="*/ 360 w 446"/>
                <a:gd name="T79" fmla="*/ 220 h 429"/>
                <a:gd name="T80" fmla="*/ 393 w 446"/>
                <a:gd name="T81" fmla="*/ 212 h 429"/>
                <a:gd name="T82" fmla="*/ 389 w 446"/>
                <a:gd name="T83" fmla="*/ 182 h 429"/>
                <a:gd name="T84" fmla="*/ 407 w 446"/>
                <a:gd name="T85" fmla="*/ 164 h 429"/>
                <a:gd name="T86" fmla="*/ 424 w 446"/>
                <a:gd name="T87" fmla="*/ 153 h 429"/>
                <a:gd name="T88" fmla="*/ 437 w 446"/>
                <a:gd name="T89" fmla="*/ 127 h 429"/>
                <a:gd name="T90" fmla="*/ 421 w 446"/>
                <a:gd name="T91" fmla="*/ 96 h 429"/>
                <a:gd name="T92" fmla="*/ 355 w 446"/>
                <a:gd name="T93" fmla="*/ 215 h 429"/>
                <a:gd name="T94" fmla="*/ 306 w 446"/>
                <a:gd name="T95" fmla="*/ 219 h 429"/>
                <a:gd name="T96" fmla="*/ 306 w 446"/>
                <a:gd name="T97" fmla="*/ 205 h 429"/>
                <a:gd name="T98" fmla="*/ 309 w 446"/>
                <a:gd name="T99" fmla="*/ 190 h 429"/>
                <a:gd name="T100" fmla="*/ 358 w 446"/>
                <a:gd name="T101" fmla="*/ 197 h 42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6"/>
                <a:gd name="T154" fmla="*/ 0 h 429"/>
                <a:gd name="T155" fmla="*/ 446 w 446"/>
                <a:gd name="T156" fmla="*/ 429 h 42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6" h="429">
                  <a:moveTo>
                    <a:pt x="421" y="96"/>
                  </a:moveTo>
                  <a:cubicBezTo>
                    <a:pt x="421" y="96"/>
                    <a:pt x="423" y="93"/>
                    <a:pt x="426" y="83"/>
                  </a:cubicBezTo>
                  <a:cubicBezTo>
                    <a:pt x="429" y="73"/>
                    <a:pt x="437" y="57"/>
                    <a:pt x="437" y="57"/>
                  </a:cubicBezTo>
                  <a:cubicBezTo>
                    <a:pt x="419" y="42"/>
                    <a:pt x="419" y="42"/>
                    <a:pt x="419" y="42"/>
                  </a:cubicBezTo>
                  <a:cubicBezTo>
                    <a:pt x="431" y="34"/>
                    <a:pt x="431" y="34"/>
                    <a:pt x="431" y="34"/>
                  </a:cubicBezTo>
                  <a:cubicBezTo>
                    <a:pt x="431" y="34"/>
                    <a:pt x="421" y="32"/>
                    <a:pt x="417" y="31"/>
                  </a:cubicBezTo>
                  <a:cubicBezTo>
                    <a:pt x="388" y="36"/>
                    <a:pt x="388" y="36"/>
                    <a:pt x="388" y="36"/>
                  </a:cubicBezTo>
                  <a:cubicBezTo>
                    <a:pt x="375" y="48"/>
                    <a:pt x="375" y="48"/>
                    <a:pt x="375" y="48"/>
                  </a:cubicBezTo>
                  <a:cubicBezTo>
                    <a:pt x="363" y="46"/>
                    <a:pt x="363" y="46"/>
                    <a:pt x="363" y="46"/>
                  </a:cubicBezTo>
                  <a:cubicBezTo>
                    <a:pt x="356" y="52"/>
                    <a:pt x="356" y="52"/>
                    <a:pt x="356" y="52"/>
                  </a:cubicBezTo>
                  <a:cubicBezTo>
                    <a:pt x="340" y="43"/>
                    <a:pt x="340" y="43"/>
                    <a:pt x="340" y="43"/>
                  </a:cubicBezTo>
                  <a:cubicBezTo>
                    <a:pt x="344" y="60"/>
                    <a:pt x="344" y="60"/>
                    <a:pt x="344" y="60"/>
                  </a:cubicBezTo>
                  <a:cubicBezTo>
                    <a:pt x="338" y="67"/>
                    <a:pt x="338" y="67"/>
                    <a:pt x="338" y="67"/>
                  </a:cubicBezTo>
                  <a:cubicBezTo>
                    <a:pt x="323" y="55"/>
                    <a:pt x="323" y="55"/>
                    <a:pt x="323" y="55"/>
                  </a:cubicBezTo>
                  <a:cubicBezTo>
                    <a:pt x="311" y="56"/>
                    <a:pt x="311" y="56"/>
                    <a:pt x="311" y="56"/>
                  </a:cubicBezTo>
                  <a:cubicBezTo>
                    <a:pt x="303" y="49"/>
                    <a:pt x="303" y="49"/>
                    <a:pt x="303" y="49"/>
                  </a:cubicBezTo>
                  <a:cubicBezTo>
                    <a:pt x="292" y="58"/>
                    <a:pt x="292" y="58"/>
                    <a:pt x="292" y="58"/>
                  </a:cubicBezTo>
                  <a:cubicBezTo>
                    <a:pt x="291" y="51"/>
                    <a:pt x="291" y="51"/>
                    <a:pt x="291" y="51"/>
                  </a:cubicBezTo>
                  <a:cubicBezTo>
                    <a:pt x="280" y="54"/>
                    <a:pt x="280" y="54"/>
                    <a:pt x="280" y="54"/>
                  </a:cubicBezTo>
                  <a:cubicBezTo>
                    <a:pt x="284" y="44"/>
                    <a:pt x="284" y="44"/>
                    <a:pt x="284" y="44"/>
                  </a:cubicBezTo>
                  <a:cubicBezTo>
                    <a:pt x="269" y="28"/>
                    <a:pt x="269" y="28"/>
                    <a:pt x="269" y="28"/>
                  </a:cubicBezTo>
                  <a:cubicBezTo>
                    <a:pt x="259" y="35"/>
                    <a:pt x="259" y="35"/>
                    <a:pt x="259" y="35"/>
                  </a:cubicBezTo>
                  <a:cubicBezTo>
                    <a:pt x="251" y="24"/>
                    <a:pt x="251" y="24"/>
                    <a:pt x="251" y="24"/>
                  </a:cubicBezTo>
                  <a:cubicBezTo>
                    <a:pt x="236" y="55"/>
                    <a:pt x="236" y="55"/>
                    <a:pt x="236" y="55"/>
                  </a:cubicBezTo>
                  <a:cubicBezTo>
                    <a:pt x="203" y="36"/>
                    <a:pt x="203" y="36"/>
                    <a:pt x="203" y="36"/>
                  </a:cubicBezTo>
                  <a:cubicBezTo>
                    <a:pt x="178" y="31"/>
                    <a:pt x="178" y="31"/>
                    <a:pt x="178" y="31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65" y="23"/>
                    <a:pt x="165" y="23"/>
                    <a:pt x="165" y="23"/>
                  </a:cubicBezTo>
                  <a:cubicBezTo>
                    <a:pt x="163" y="34"/>
                    <a:pt x="162" y="47"/>
                    <a:pt x="161" y="56"/>
                  </a:cubicBezTo>
                  <a:cubicBezTo>
                    <a:pt x="160" y="74"/>
                    <a:pt x="146" y="80"/>
                    <a:pt x="146" y="80"/>
                  </a:cubicBezTo>
                  <a:cubicBezTo>
                    <a:pt x="146" y="80"/>
                    <a:pt x="145" y="102"/>
                    <a:pt x="145" y="104"/>
                  </a:cubicBezTo>
                  <a:cubicBezTo>
                    <a:pt x="145" y="105"/>
                    <a:pt x="138" y="107"/>
                    <a:pt x="138" y="109"/>
                  </a:cubicBezTo>
                  <a:cubicBezTo>
                    <a:pt x="138" y="111"/>
                    <a:pt x="137" y="150"/>
                    <a:pt x="130" y="157"/>
                  </a:cubicBezTo>
                  <a:cubicBezTo>
                    <a:pt x="123" y="164"/>
                    <a:pt x="116" y="158"/>
                    <a:pt x="116" y="156"/>
                  </a:cubicBezTo>
                  <a:cubicBezTo>
                    <a:pt x="116" y="155"/>
                    <a:pt x="96" y="175"/>
                    <a:pt x="94" y="178"/>
                  </a:cubicBezTo>
                  <a:cubicBezTo>
                    <a:pt x="92" y="180"/>
                    <a:pt x="93" y="195"/>
                    <a:pt x="87" y="202"/>
                  </a:cubicBezTo>
                  <a:cubicBezTo>
                    <a:pt x="82" y="209"/>
                    <a:pt x="64" y="211"/>
                    <a:pt x="62" y="211"/>
                  </a:cubicBezTo>
                  <a:cubicBezTo>
                    <a:pt x="60" y="211"/>
                    <a:pt x="37" y="235"/>
                    <a:pt x="37" y="235"/>
                  </a:cubicBezTo>
                  <a:cubicBezTo>
                    <a:pt x="45" y="247"/>
                    <a:pt x="45" y="247"/>
                    <a:pt x="45" y="247"/>
                  </a:cubicBezTo>
                  <a:cubicBezTo>
                    <a:pt x="13" y="271"/>
                    <a:pt x="13" y="271"/>
                    <a:pt x="13" y="271"/>
                  </a:cubicBezTo>
                  <a:cubicBezTo>
                    <a:pt x="12" y="283"/>
                    <a:pt x="12" y="283"/>
                    <a:pt x="12" y="283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0" y="293"/>
                    <a:pt x="0" y="321"/>
                    <a:pt x="5" y="323"/>
                  </a:cubicBezTo>
                  <a:cubicBezTo>
                    <a:pt x="11" y="326"/>
                    <a:pt x="11" y="339"/>
                    <a:pt x="11" y="339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9" y="346"/>
                    <a:pt x="11" y="363"/>
                    <a:pt x="13" y="363"/>
                  </a:cubicBezTo>
                  <a:cubicBezTo>
                    <a:pt x="16" y="363"/>
                    <a:pt x="17" y="358"/>
                    <a:pt x="17" y="358"/>
                  </a:cubicBezTo>
                  <a:cubicBezTo>
                    <a:pt x="32" y="359"/>
                    <a:pt x="32" y="359"/>
                    <a:pt x="32" y="359"/>
                  </a:cubicBezTo>
                  <a:cubicBezTo>
                    <a:pt x="31" y="364"/>
                    <a:pt x="31" y="364"/>
                    <a:pt x="31" y="364"/>
                  </a:cubicBezTo>
                  <a:cubicBezTo>
                    <a:pt x="31" y="364"/>
                    <a:pt x="16" y="362"/>
                    <a:pt x="21" y="370"/>
                  </a:cubicBezTo>
                  <a:cubicBezTo>
                    <a:pt x="26" y="378"/>
                    <a:pt x="31" y="383"/>
                    <a:pt x="32" y="383"/>
                  </a:cubicBezTo>
                  <a:cubicBezTo>
                    <a:pt x="34" y="383"/>
                    <a:pt x="40" y="375"/>
                    <a:pt x="40" y="375"/>
                  </a:cubicBezTo>
                  <a:cubicBezTo>
                    <a:pt x="54" y="387"/>
                    <a:pt x="54" y="387"/>
                    <a:pt x="54" y="387"/>
                  </a:cubicBezTo>
                  <a:cubicBezTo>
                    <a:pt x="67" y="387"/>
                    <a:pt x="67" y="387"/>
                    <a:pt x="67" y="387"/>
                  </a:cubicBezTo>
                  <a:cubicBezTo>
                    <a:pt x="67" y="387"/>
                    <a:pt x="69" y="398"/>
                    <a:pt x="72" y="398"/>
                  </a:cubicBezTo>
                  <a:cubicBezTo>
                    <a:pt x="76" y="398"/>
                    <a:pt x="87" y="398"/>
                    <a:pt x="87" y="398"/>
                  </a:cubicBezTo>
                  <a:cubicBezTo>
                    <a:pt x="87" y="398"/>
                    <a:pt x="86" y="407"/>
                    <a:pt x="100" y="409"/>
                  </a:cubicBezTo>
                  <a:cubicBezTo>
                    <a:pt x="115" y="411"/>
                    <a:pt x="133" y="416"/>
                    <a:pt x="133" y="416"/>
                  </a:cubicBezTo>
                  <a:cubicBezTo>
                    <a:pt x="145" y="429"/>
                    <a:pt x="145" y="429"/>
                    <a:pt x="145" y="429"/>
                  </a:cubicBezTo>
                  <a:cubicBezTo>
                    <a:pt x="147" y="422"/>
                    <a:pt x="150" y="410"/>
                    <a:pt x="152" y="410"/>
                  </a:cubicBezTo>
                  <a:cubicBezTo>
                    <a:pt x="155" y="410"/>
                    <a:pt x="165" y="410"/>
                    <a:pt x="165" y="410"/>
                  </a:cubicBezTo>
                  <a:cubicBezTo>
                    <a:pt x="165" y="410"/>
                    <a:pt x="154" y="385"/>
                    <a:pt x="179" y="381"/>
                  </a:cubicBezTo>
                  <a:cubicBezTo>
                    <a:pt x="203" y="378"/>
                    <a:pt x="209" y="378"/>
                    <a:pt x="211" y="377"/>
                  </a:cubicBezTo>
                  <a:cubicBezTo>
                    <a:pt x="213" y="375"/>
                    <a:pt x="226" y="367"/>
                    <a:pt x="226" y="367"/>
                  </a:cubicBezTo>
                  <a:cubicBezTo>
                    <a:pt x="233" y="378"/>
                    <a:pt x="233" y="378"/>
                    <a:pt x="233" y="378"/>
                  </a:cubicBezTo>
                  <a:cubicBezTo>
                    <a:pt x="254" y="359"/>
                    <a:pt x="254" y="359"/>
                    <a:pt x="254" y="359"/>
                  </a:cubicBezTo>
                  <a:cubicBezTo>
                    <a:pt x="273" y="362"/>
                    <a:pt x="273" y="362"/>
                    <a:pt x="273" y="362"/>
                  </a:cubicBezTo>
                  <a:cubicBezTo>
                    <a:pt x="281" y="356"/>
                    <a:pt x="281" y="356"/>
                    <a:pt x="281" y="356"/>
                  </a:cubicBezTo>
                  <a:cubicBezTo>
                    <a:pt x="289" y="362"/>
                    <a:pt x="289" y="362"/>
                    <a:pt x="289" y="362"/>
                  </a:cubicBezTo>
                  <a:cubicBezTo>
                    <a:pt x="301" y="356"/>
                    <a:pt x="301" y="356"/>
                    <a:pt x="301" y="356"/>
                  </a:cubicBezTo>
                  <a:cubicBezTo>
                    <a:pt x="301" y="356"/>
                    <a:pt x="323" y="369"/>
                    <a:pt x="323" y="368"/>
                  </a:cubicBezTo>
                  <a:cubicBezTo>
                    <a:pt x="324" y="367"/>
                    <a:pt x="362" y="340"/>
                    <a:pt x="362" y="340"/>
                  </a:cubicBezTo>
                  <a:cubicBezTo>
                    <a:pt x="352" y="330"/>
                    <a:pt x="352" y="330"/>
                    <a:pt x="352" y="330"/>
                  </a:cubicBezTo>
                  <a:cubicBezTo>
                    <a:pt x="352" y="330"/>
                    <a:pt x="371" y="320"/>
                    <a:pt x="363" y="315"/>
                  </a:cubicBezTo>
                  <a:cubicBezTo>
                    <a:pt x="355" y="310"/>
                    <a:pt x="346" y="307"/>
                    <a:pt x="347" y="305"/>
                  </a:cubicBezTo>
                  <a:cubicBezTo>
                    <a:pt x="348" y="303"/>
                    <a:pt x="366" y="283"/>
                    <a:pt x="368" y="279"/>
                  </a:cubicBezTo>
                  <a:cubicBezTo>
                    <a:pt x="370" y="274"/>
                    <a:pt x="367" y="263"/>
                    <a:pt x="366" y="262"/>
                  </a:cubicBezTo>
                  <a:cubicBezTo>
                    <a:pt x="364" y="261"/>
                    <a:pt x="349" y="249"/>
                    <a:pt x="353" y="243"/>
                  </a:cubicBezTo>
                  <a:cubicBezTo>
                    <a:pt x="356" y="238"/>
                    <a:pt x="362" y="235"/>
                    <a:pt x="362" y="234"/>
                  </a:cubicBezTo>
                  <a:cubicBezTo>
                    <a:pt x="362" y="234"/>
                    <a:pt x="360" y="220"/>
                    <a:pt x="360" y="220"/>
                  </a:cubicBezTo>
                  <a:cubicBezTo>
                    <a:pt x="372" y="213"/>
                    <a:pt x="372" y="213"/>
                    <a:pt x="372" y="213"/>
                  </a:cubicBezTo>
                  <a:cubicBezTo>
                    <a:pt x="393" y="212"/>
                    <a:pt x="393" y="212"/>
                    <a:pt x="393" y="212"/>
                  </a:cubicBezTo>
                  <a:cubicBezTo>
                    <a:pt x="379" y="188"/>
                    <a:pt x="379" y="188"/>
                    <a:pt x="379" y="188"/>
                  </a:cubicBezTo>
                  <a:cubicBezTo>
                    <a:pt x="389" y="182"/>
                    <a:pt x="389" y="182"/>
                    <a:pt x="389" y="182"/>
                  </a:cubicBezTo>
                  <a:cubicBezTo>
                    <a:pt x="389" y="182"/>
                    <a:pt x="380" y="161"/>
                    <a:pt x="384" y="158"/>
                  </a:cubicBezTo>
                  <a:cubicBezTo>
                    <a:pt x="387" y="156"/>
                    <a:pt x="407" y="166"/>
                    <a:pt x="407" y="164"/>
                  </a:cubicBezTo>
                  <a:cubicBezTo>
                    <a:pt x="407" y="163"/>
                    <a:pt x="396" y="136"/>
                    <a:pt x="409" y="142"/>
                  </a:cubicBezTo>
                  <a:cubicBezTo>
                    <a:pt x="422" y="148"/>
                    <a:pt x="424" y="153"/>
                    <a:pt x="424" y="153"/>
                  </a:cubicBezTo>
                  <a:cubicBezTo>
                    <a:pt x="436" y="150"/>
                    <a:pt x="436" y="150"/>
                    <a:pt x="436" y="150"/>
                  </a:cubicBezTo>
                  <a:cubicBezTo>
                    <a:pt x="437" y="127"/>
                    <a:pt x="437" y="127"/>
                    <a:pt x="437" y="127"/>
                  </a:cubicBezTo>
                  <a:cubicBezTo>
                    <a:pt x="446" y="121"/>
                    <a:pt x="446" y="121"/>
                    <a:pt x="446" y="121"/>
                  </a:cubicBezTo>
                  <a:lnTo>
                    <a:pt x="421" y="96"/>
                  </a:lnTo>
                  <a:close/>
                  <a:moveTo>
                    <a:pt x="356" y="206"/>
                  </a:moveTo>
                  <a:cubicBezTo>
                    <a:pt x="355" y="215"/>
                    <a:pt x="355" y="215"/>
                    <a:pt x="355" y="215"/>
                  </a:cubicBezTo>
                  <a:cubicBezTo>
                    <a:pt x="351" y="220"/>
                    <a:pt x="351" y="220"/>
                    <a:pt x="351" y="220"/>
                  </a:cubicBezTo>
                  <a:cubicBezTo>
                    <a:pt x="306" y="219"/>
                    <a:pt x="306" y="219"/>
                    <a:pt x="306" y="219"/>
                  </a:cubicBezTo>
                  <a:cubicBezTo>
                    <a:pt x="306" y="219"/>
                    <a:pt x="301" y="215"/>
                    <a:pt x="301" y="211"/>
                  </a:cubicBezTo>
                  <a:cubicBezTo>
                    <a:pt x="301" y="206"/>
                    <a:pt x="306" y="205"/>
                    <a:pt x="306" y="205"/>
                  </a:cubicBezTo>
                  <a:cubicBezTo>
                    <a:pt x="305" y="194"/>
                    <a:pt x="305" y="194"/>
                    <a:pt x="305" y="194"/>
                  </a:cubicBezTo>
                  <a:cubicBezTo>
                    <a:pt x="309" y="190"/>
                    <a:pt x="309" y="190"/>
                    <a:pt x="309" y="190"/>
                  </a:cubicBezTo>
                  <a:cubicBezTo>
                    <a:pt x="352" y="189"/>
                    <a:pt x="352" y="189"/>
                    <a:pt x="352" y="189"/>
                  </a:cubicBezTo>
                  <a:cubicBezTo>
                    <a:pt x="358" y="197"/>
                    <a:pt x="358" y="197"/>
                    <a:pt x="358" y="197"/>
                  </a:cubicBezTo>
                  <a:lnTo>
                    <a:pt x="356" y="206"/>
                  </a:lnTo>
                  <a:close/>
                </a:path>
              </a:pathLst>
            </a:custGeom>
            <a:solidFill>
              <a:srgbClr val="C00000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" name="Freeform 145">
              <a:extLst>
                <a:ext uri="{FF2B5EF4-FFF2-40B4-BE49-F238E27FC236}">
                  <a16:creationId xmlns:a16="http://schemas.microsoft.com/office/drawing/2014/main" id="{5EA651EC-FD8F-4464-B241-15603EE588C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027" y="1080"/>
              <a:ext cx="69" cy="38"/>
            </a:xfrm>
            <a:custGeom>
              <a:avLst/>
              <a:gdLst>
                <a:gd name="T0" fmla="*/ 8 w 57"/>
                <a:gd name="T1" fmla="*/ 1 h 31"/>
                <a:gd name="T2" fmla="*/ 4 w 57"/>
                <a:gd name="T3" fmla="*/ 5 h 31"/>
                <a:gd name="T4" fmla="*/ 5 w 57"/>
                <a:gd name="T5" fmla="*/ 16 h 31"/>
                <a:gd name="T6" fmla="*/ 0 w 57"/>
                <a:gd name="T7" fmla="*/ 22 h 31"/>
                <a:gd name="T8" fmla="*/ 5 w 57"/>
                <a:gd name="T9" fmla="*/ 30 h 31"/>
                <a:gd name="T10" fmla="*/ 50 w 57"/>
                <a:gd name="T11" fmla="*/ 31 h 31"/>
                <a:gd name="T12" fmla="*/ 54 w 57"/>
                <a:gd name="T13" fmla="*/ 26 h 31"/>
                <a:gd name="T14" fmla="*/ 55 w 57"/>
                <a:gd name="T15" fmla="*/ 17 h 31"/>
                <a:gd name="T16" fmla="*/ 57 w 57"/>
                <a:gd name="T17" fmla="*/ 8 h 31"/>
                <a:gd name="T18" fmla="*/ 51 w 57"/>
                <a:gd name="T19" fmla="*/ 0 h 31"/>
                <a:gd name="T20" fmla="*/ 8 w 57"/>
                <a:gd name="T21" fmla="*/ 1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7"/>
                <a:gd name="T34" fmla="*/ 0 h 31"/>
                <a:gd name="T35" fmla="*/ 57 w 57"/>
                <a:gd name="T36" fmla="*/ 31 h 3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7" h="31">
                  <a:moveTo>
                    <a:pt x="8" y="1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0" y="17"/>
                    <a:pt x="0" y="22"/>
                  </a:cubicBezTo>
                  <a:cubicBezTo>
                    <a:pt x="0" y="26"/>
                    <a:pt x="5" y="30"/>
                    <a:pt x="5" y="30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46">
              <a:extLst>
                <a:ext uri="{FF2B5EF4-FFF2-40B4-BE49-F238E27FC236}">
                  <a16:creationId xmlns:a16="http://schemas.microsoft.com/office/drawing/2014/main" id="{4F69D9D2-5255-4B3D-A4C0-8D418F227C8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562" y="1586"/>
              <a:ext cx="485" cy="297"/>
            </a:xfrm>
            <a:custGeom>
              <a:avLst/>
              <a:gdLst/>
              <a:ahLst/>
              <a:cxnLst>
                <a:cxn ang="0">
                  <a:pos x="77" y="226"/>
                </a:cxn>
                <a:cxn ang="0">
                  <a:pos x="89" y="231"/>
                </a:cxn>
                <a:cxn ang="0">
                  <a:pos x="97" y="237"/>
                </a:cxn>
                <a:cxn ang="0">
                  <a:pos x="103" y="231"/>
                </a:cxn>
                <a:cxn ang="0">
                  <a:pos x="123" y="233"/>
                </a:cxn>
                <a:cxn ang="0">
                  <a:pos x="128" y="236"/>
                </a:cxn>
                <a:cxn ang="0">
                  <a:pos x="158" y="243"/>
                </a:cxn>
                <a:cxn ang="0">
                  <a:pos x="173" y="237"/>
                </a:cxn>
                <a:cxn ang="0">
                  <a:pos x="195" y="243"/>
                </a:cxn>
                <a:cxn ang="0">
                  <a:pos x="204" y="238"/>
                </a:cxn>
                <a:cxn ang="0">
                  <a:pos x="213" y="227"/>
                </a:cxn>
                <a:cxn ang="0">
                  <a:pos x="236" y="225"/>
                </a:cxn>
                <a:cxn ang="0">
                  <a:pos x="248" y="212"/>
                </a:cxn>
                <a:cxn ang="0">
                  <a:pos x="262" y="220"/>
                </a:cxn>
                <a:cxn ang="0">
                  <a:pos x="289" y="214"/>
                </a:cxn>
                <a:cxn ang="0">
                  <a:pos x="302" y="225"/>
                </a:cxn>
                <a:cxn ang="0">
                  <a:pos x="314" y="224"/>
                </a:cxn>
                <a:cxn ang="0">
                  <a:pos x="329" y="212"/>
                </a:cxn>
                <a:cxn ang="0">
                  <a:pos x="363" y="212"/>
                </a:cxn>
                <a:cxn ang="0">
                  <a:pos x="362" y="212"/>
                </a:cxn>
                <a:cxn ang="0">
                  <a:pos x="371" y="201"/>
                </a:cxn>
                <a:cxn ang="0">
                  <a:pos x="404" y="167"/>
                </a:cxn>
                <a:cxn ang="0">
                  <a:pos x="388" y="152"/>
                </a:cxn>
                <a:cxn ang="0">
                  <a:pos x="367" y="156"/>
                </a:cxn>
                <a:cxn ang="0">
                  <a:pos x="370" y="134"/>
                </a:cxn>
                <a:cxn ang="0">
                  <a:pos x="322" y="132"/>
                </a:cxn>
                <a:cxn ang="0">
                  <a:pos x="329" y="110"/>
                </a:cxn>
                <a:cxn ang="0">
                  <a:pos x="307" y="84"/>
                </a:cxn>
                <a:cxn ang="0">
                  <a:pos x="302" y="45"/>
                </a:cxn>
                <a:cxn ang="0">
                  <a:pos x="288" y="29"/>
                </a:cxn>
                <a:cxn ang="0">
                  <a:pos x="248" y="26"/>
                </a:cxn>
                <a:cxn ang="0">
                  <a:pos x="236" y="29"/>
                </a:cxn>
                <a:cxn ang="0">
                  <a:pos x="198" y="8"/>
                </a:cxn>
                <a:cxn ang="0">
                  <a:pos x="180" y="12"/>
                </a:cxn>
                <a:cxn ang="0">
                  <a:pos x="155" y="0"/>
                </a:cxn>
                <a:cxn ang="0">
                  <a:pos x="149" y="13"/>
                </a:cxn>
                <a:cxn ang="0">
                  <a:pos x="127" y="5"/>
                </a:cxn>
                <a:cxn ang="0">
                  <a:pos x="116" y="10"/>
                </a:cxn>
                <a:cxn ang="0">
                  <a:pos x="110" y="3"/>
                </a:cxn>
                <a:cxn ang="0">
                  <a:pos x="96" y="5"/>
                </a:cxn>
                <a:cxn ang="0">
                  <a:pos x="89" y="15"/>
                </a:cxn>
                <a:cxn ang="0">
                  <a:pos x="62" y="26"/>
                </a:cxn>
                <a:cxn ang="0">
                  <a:pos x="58" y="48"/>
                </a:cxn>
                <a:cxn ang="0">
                  <a:pos x="40" y="58"/>
                </a:cxn>
                <a:cxn ang="0">
                  <a:pos x="31" y="91"/>
                </a:cxn>
                <a:cxn ang="0">
                  <a:pos x="22" y="97"/>
                </a:cxn>
                <a:cxn ang="0">
                  <a:pos x="23" y="103"/>
                </a:cxn>
                <a:cxn ang="0">
                  <a:pos x="29" y="109"/>
                </a:cxn>
                <a:cxn ang="0">
                  <a:pos x="23" y="117"/>
                </a:cxn>
                <a:cxn ang="0">
                  <a:pos x="21" y="134"/>
                </a:cxn>
                <a:cxn ang="0">
                  <a:pos x="12" y="156"/>
                </a:cxn>
                <a:cxn ang="0">
                  <a:pos x="16" y="163"/>
                </a:cxn>
                <a:cxn ang="0">
                  <a:pos x="3" y="177"/>
                </a:cxn>
                <a:cxn ang="0">
                  <a:pos x="14" y="191"/>
                </a:cxn>
                <a:cxn ang="0">
                  <a:pos x="33" y="183"/>
                </a:cxn>
                <a:cxn ang="0">
                  <a:pos x="48" y="192"/>
                </a:cxn>
                <a:cxn ang="0">
                  <a:pos x="53" y="211"/>
                </a:cxn>
                <a:cxn ang="0">
                  <a:pos x="62" y="222"/>
                </a:cxn>
                <a:cxn ang="0">
                  <a:pos x="64" y="228"/>
                </a:cxn>
                <a:cxn ang="0">
                  <a:pos x="71" y="231"/>
                </a:cxn>
                <a:cxn ang="0">
                  <a:pos x="77" y="226"/>
                </a:cxn>
              </a:cxnLst>
              <a:rect l="0" t="0" r="r" b="b"/>
              <a:pathLst>
                <a:path w="404" h="245">
                  <a:moveTo>
                    <a:pt x="77" y="226"/>
                  </a:moveTo>
                  <a:cubicBezTo>
                    <a:pt x="77" y="226"/>
                    <a:pt x="86" y="228"/>
                    <a:pt x="89" y="231"/>
                  </a:cubicBezTo>
                  <a:cubicBezTo>
                    <a:pt x="91" y="233"/>
                    <a:pt x="96" y="237"/>
                    <a:pt x="97" y="237"/>
                  </a:cubicBezTo>
                  <a:cubicBezTo>
                    <a:pt x="98" y="236"/>
                    <a:pt x="103" y="231"/>
                    <a:pt x="103" y="231"/>
                  </a:cubicBezTo>
                  <a:cubicBezTo>
                    <a:pt x="104" y="231"/>
                    <a:pt x="123" y="233"/>
                    <a:pt x="123" y="233"/>
                  </a:cubicBezTo>
                  <a:cubicBezTo>
                    <a:pt x="123" y="233"/>
                    <a:pt x="126" y="236"/>
                    <a:pt x="128" y="236"/>
                  </a:cubicBezTo>
                  <a:cubicBezTo>
                    <a:pt x="129" y="236"/>
                    <a:pt x="153" y="243"/>
                    <a:pt x="158" y="243"/>
                  </a:cubicBezTo>
                  <a:cubicBezTo>
                    <a:pt x="163" y="242"/>
                    <a:pt x="173" y="237"/>
                    <a:pt x="173" y="237"/>
                  </a:cubicBezTo>
                  <a:cubicBezTo>
                    <a:pt x="173" y="237"/>
                    <a:pt x="193" y="245"/>
                    <a:pt x="195" y="243"/>
                  </a:cubicBezTo>
                  <a:cubicBezTo>
                    <a:pt x="197" y="242"/>
                    <a:pt x="204" y="238"/>
                    <a:pt x="204" y="238"/>
                  </a:cubicBezTo>
                  <a:cubicBezTo>
                    <a:pt x="204" y="237"/>
                    <a:pt x="211" y="227"/>
                    <a:pt x="213" y="227"/>
                  </a:cubicBezTo>
                  <a:cubicBezTo>
                    <a:pt x="215" y="226"/>
                    <a:pt x="235" y="225"/>
                    <a:pt x="236" y="225"/>
                  </a:cubicBezTo>
                  <a:cubicBezTo>
                    <a:pt x="237" y="225"/>
                    <a:pt x="240" y="209"/>
                    <a:pt x="248" y="212"/>
                  </a:cubicBezTo>
                  <a:cubicBezTo>
                    <a:pt x="256" y="214"/>
                    <a:pt x="261" y="220"/>
                    <a:pt x="262" y="220"/>
                  </a:cubicBezTo>
                  <a:cubicBezTo>
                    <a:pt x="263" y="219"/>
                    <a:pt x="280" y="207"/>
                    <a:pt x="289" y="214"/>
                  </a:cubicBezTo>
                  <a:cubicBezTo>
                    <a:pt x="299" y="220"/>
                    <a:pt x="302" y="225"/>
                    <a:pt x="302" y="225"/>
                  </a:cubicBezTo>
                  <a:cubicBezTo>
                    <a:pt x="302" y="225"/>
                    <a:pt x="314" y="225"/>
                    <a:pt x="314" y="224"/>
                  </a:cubicBezTo>
                  <a:cubicBezTo>
                    <a:pt x="314" y="223"/>
                    <a:pt x="328" y="212"/>
                    <a:pt x="329" y="212"/>
                  </a:cubicBezTo>
                  <a:cubicBezTo>
                    <a:pt x="330" y="212"/>
                    <a:pt x="350" y="212"/>
                    <a:pt x="363" y="212"/>
                  </a:cubicBezTo>
                  <a:cubicBezTo>
                    <a:pt x="363" y="212"/>
                    <a:pt x="362" y="212"/>
                    <a:pt x="362" y="212"/>
                  </a:cubicBezTo>
                  <a:cubicBezTo>
                    <a:pt x="362" y="204"/>
                    <a:pt x="371" y="201"/>
                    <a:pt x="371" y="201"/>
                  </a:cubicBezTo>
                  <a:cubicBezTo>
                    <a:pt x="404" y="167"/>
                    <a:pt x="404" y="167"/>
                    <a:pt x="404" y="167"/>
                  </a:cubicBezTo>
                  <a:cubicBezTo>
                    <a:pt x="388" y="152"/>
                    <a:pt x="388" y="152"/>
                    <a:pt x="388" y="152"/>
                  </a:cubicBezTo>
                  <a:cubicBezTo>
                    <a:pt x="367" y="156"/>
                    <a:pt x="367" y="156"/>
                    <a:pt x="367" y="156"/>
                  </a:cubicBezTo>
                  <a:cubicBezTo>
                    <a:pt x="370" y="134"/>
                    <a:pt x="370" y="134"/>
                    <a:pt x="370" y="134"/>
                  </a:cubicBezTo>
                  <a:cubicBezTo>
                    <a:pt x="322" y="132"/>
                    <a:pt x="322" y="132"/>
                    <a:pt x="322" y="132"/>
                  </a:cubicBezTo>
                  <a:cubicBezTo>
                    <a:pt x="329" y="110"/>
                    <a:pt x="329" y="110"/>
                    <a:pt x="329" y="110"/>
                  </a:cubicBezTo>
                  <a:cubicBezTo>
                    <a:pt x="307" y="84"/>
                    <a:pt x="307" y="84"/>
                    <a:pt x="307" y="84"/>
                  </a:cubicBezTo>
                  <a:cubicBezTo>
                    <a:pt x="307" y="84"/>
                    <a:pt x="310" y="57"/>
                    <a:pt x="302" y="45"/>
                  </a:cubicBezTo>
                  <a:cubicBezTo>
                    <a:pt x="295" y="33"/>
                    <a:pt x="288" y="29"/>
                    <a:pt x="288" y="29"/>
                  </a:cubicBezTo>
                  <a:cubicBezTo>
                    <a:pt x="248" y="26"/>
                    <a:pt x="248" y="26"/>
                    <a:pt x="248" y="26"/>
                  </a:cubicBezTo>
                  <a:cubicBezTo>
                    <a:pt x="236" y="29"/>
                    <a:pt x="236" y="29"/>
                    <a:pt x="236" y="29"/>
                  </a:cubicBezTo>
                  <a:cubicBezTo>
                    <a:pt x="236" y="29"/>
                    <a:pt x="198" y="9"/>
                    <a:pt x="198" y="8"/>
                  </a:cubicBezTo>
                  <a:cubicBezTo>
                    <a:pt x="197" y="8"/>
                    <a:pt x="180" y="12"/>
                    <a:pt x="180" y="12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55" y="0"/>
                    <a:pt x="150" y="12"/>
                    <a:pt x="149" y="13"/>
                  </a:cubicBezTo>
                  <a:cubicBezTo>
                    <a:pt x="149" y="14"/>
                    <a:pt x="127" y="5"/>
                    <a:pt x="127" y="5"/>
                  </a:cubicBezTo>
                  <a:cubicBezTo>
                    <a:pt x="127" y="5"/>
                    <a:pt x="117" y="10"/>
                    <a:pt x="116" y="10"/>
                  </a:cubicBezTo>
                  <a:cubicBezTo>
                    <a:pt x="115" y="10"/>
                    <a:pt x="110" y="3"/>
                    <a:pt x="110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89" y="15"/>
                    <a:pt x="89" y="15"/>
                    <a:pt x="89" y="15"/>
                  </a:cubicBezTo>
                  <a:cubicBezTo>
                    <a:pt x="62" y="26"/>
                    <a:pt x="62" y="26"/>
                    <a:pt x="62" y="26"/>
                  </a:cubicBezTo>
                  <a:cubicBezTo>
                    <a:pt x="62" y="26"/>
                    <a:pt x="59" y="45"/>
                    <a:pt x="58" y="48"/>
                  </a:cubicBezTo>
                  <a:cubicBezTo>
                    <a:pt x="56" y="52"/>
                    <a:pt x="40" y="58"/>
                    <a:pt x="40" y="58"/>
                  </a:cubicBezTo>
                  <a:cubicBezTo>
                    <a:pt x="31" y="91"/>
                    <a:pt x="31" y="91"/>
                    <a:pt x="31" y="91"/>
                  </a:cubicBezTo>
                  <a:cubicBezTo>
                    <a:pt x="31" y="91"/>
                    <a:pt x="26" y="94"/>
                    <a:pt x="22" y="97"/>
                  </a:cubicBezTo>
                  <a:cubicBezTo>
                    <a:pt x="23" y="103"/>
                    <a:pt x="23" y="103"/>
                    <a:pt x="23" y="103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23" y="117"/>
                    <a:pt x="23" y="117"/>
                    <a:pt x="23" y="117"/>
                  </a:cubicBezTo>
                  <a:cubicBezTo>
                    <a:pt x="23" y="117"/>
                    <a:pt x="26" y="128"/>
                    <a:pt x="21" y="134"/>
                  </a:cubicBezTo>
                  <a:cubicBezTo>
                    <a:pt x="17" y="140"/>
                    <a:pt x="12" y="156"/>
                    <a:pt x="12" y="156"/>
                  </a:cubicBezTo>
                  <a:cubicBezTo>
                    <a:pt x="16" y="163"/>
                    <a:pt x="16" y="163"/>
                    <a:pt x="16" y="163"/>
                  </a:cubicBezTo>
                  <a:cubicBezTo>
                    <a:pt x="16" y="163"/>
                    <a:pt x="6" y="172"/>
                    <a:pt x="3" y="177"/>
                  </a:cubicBezTo>
                  <a:cubicBezTo>
                    <a:pt x="0" y="183"/>
                    <a:pt x="14" y="191"/>
                    <a:pt x="14" y="191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3" y="183"/>
                    <a:pt x="44" y="189"/>
                    <a:pt x="48" y="192"/>
                  </a:cubicBezTo>
                  <a:cubicBezTo>
                    <a:pt x="52" y="194"/>
                    <a:pt x="53" y="206"/>
                    <a:pt x="53" y="211"/>
                  </a:cubicBezTo>
                  <a:cubicBezTo>
                    <a:pt x="53" y="217"/>
                    <a:pt x="55" y="217"/>
                    <a:pt x="62" y="222"/>
                  </a:cubicBezTo>
                  <a:cubicBezTo>
                    <a:pt x="65" y="224"/>
                    <a:pt x="65" y="226"/>
                    <a:pt x="64" y="228"/>
                  </a:cubicBezTo>
                  <a:cubicBezTo>
                    <a:pt x="71" y="231"/>
                    <a:pt x="71" y="231"/>
                    <a:pt x="71" y="231"/>
                  </a:cubicBezTo>
                  <a:lnTo>
                    <a:pt x="77" y="22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147">
              <a:extLst>
                <a:ext uri="{FF2B5EF4-FFF2-40B4-BE49-F238E27FC236}">
                  <a16:creationId xmlns:a16="http://schemas.microsoft.com/office/drawing/2014/main" id="{C252640C-609C-4B3C-8534-64BBAE2B0E7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628" y="1836"/>
              <a:ext cx="394" cy="247"/>
            </a:xfrm>
            <a:custGeom>
              <a:avLst/>
              <a:gdLst>
                <a:gd name="T0" fmla="*/ 6 w 326"/>
                <a:gd name="T1" fmla="*/ 30 h 205"/>
                <a:gd name="T2" fmla="*/ 1 w 326"/>
                <a:gd name="T3" fmla="*/ 40 h 205"/>
                <a:gd name="T4" fmla="*/ 4 w 326"/>
                <a:gd name="T5" fmla="*/ 55 h 205"/>
                <a:gd name="T6" fmla="*/ 0 w 326"/>
                <a:gd name="T7" fmla="*/ 70 h 205"/>
                <a:gd name="T8" fmla="*/ 13 w 326"/>
                <a:gd name="T9" fmla="*/ 78 h 205"/>
                <a:gd name="T10" fmla="*/ 23 w 326"/>
                <a:gd name="T11" fmla="*/ 70 h 205"/>
                <a:gd name="T12" fmla="*/ 31 w 326"/>
                <a:gd name="T13" fmla="*/ 78 h 205"/>
                <a:gd name="T14" fmla="*/ 43 w 326"/>
                <a:gd name="T15" fmla="*/ 70 h 205"/>
                <a:gd name="T16" fmla="*/ 50 w 326"/>
                <a:gd name="T17" fmla="*/ 79 h 205"/>
                <a:gd name="T18" fmla="*/ 66 w 326"/>
                <a:gd name="T19" fmla="*/ 78 h 205"/>
                <a:gd name="T20" fmla="*/ 119 w 326"/>
                <a:gd name="T21" fmla="*/ 95 h 205"/>
                <a:gd name="T22" fmla="*/ 138 w 326"/>
                <a:gd name="T23" fmla="*/ 93 h 205"/>
                <a:gd name="T24" fmla="*/ 156 w 326"/>
                <a:gd name="T25" fmla="*/ 112 h 205"/>
                <a:gd name="T26" fmla="*/ 196 w 326"/>
                <a:gd name="T27" fmla="*/ 153 h 205"/>
                <a:gd name="T28" fmla="*/ 244 w 326"/>
                <a:gd name="T29" fmla="*/ 153 h 205"/>
                <a:gd name="T30" fmla="*/ 243 w 326"/>
                <a:gd name="T31" fmla="*/ 162 h 205"/>
                <a:gd name="T32" fmla="*/ 229 w 326"/>
                <a:gd name="T33" fmla="*/ 178 h 205"/>
                <a:gd name="T34" fmla="*/ 227 w 326"/>
                <a:gd name="T35" fmla="*/ 193 h 205"/>
                <a:gd name="T36" fmla="*/ 218 w 326"/>
                <a:gd name="T37" fmla="*/ 199 h 205"/>
                <a:gd name="T38" fmla="*/ 222 w 326"/>
                <a:gd name="T39" fmla="*/ 204 h 205"/>
                <a:gd name="T40" fmla="*/ 231 w 326"/>
                <a:gd name="T41" fmla="*/ 198 h 205"/>
                <a:gd name="T42" fmla="*/ 243 w 326"/>
                <a:gd name="T43" fmla="*/ 205 h 205"/>
                <a:gd name="T44" fmla="*/ 278 w 326"/>
                <a:gd name="T45" fmla="*/ 170 h 205"/>
                <a:gd name="T46" fmla="*/ 299 w 326"/>
                <a:gd name="T47" fmla="*/ 160 h 205"/>
                <a:gd name="T48" fmla="*/ 310 w 326"/>
                <a:gd name="T49" fmla="*/ 128 h 205"/>
                <a:gd name="T50" fmla="*/ 324 w 326"/>
                <a:gd name="T51" fmla="*/ 94 h 205"/>
                <a:gd name="T52" fmla="*/ 307 w 326"/>
                <a:gd name="T53" fmla="*/ 83 h 205"/>
                <a:gd name="T54" fmla="*/ 318 w 326"/>
                <a:gd name="T55" fmla="*/ 74 h 205"/>
                <a:gd name="T56" fmla="*/ 306 w 326"/>
                <a:gd name="T57" fmla="*/ 47 h 205"/>
                <a:gd name="T58" fmla="*/ 318 w 326"/>
                <a:gd name="T59" fmla="*/ 18 h 205"/>
                <a:gd name="T60" fmla="*/ 308 w 326"/>
                <a:gd name="T61" fmla="*/ 5 h 205"/>
                <a:gd name="T62" fmla="*/ 274 w 326"/>
                <a:gd name="T63" fmla="*/ 5 h 205"/>
                <a:gd name="T64" fmla="*/ 259 w 326"/>
                <a:gd name="T65" fmla="*/ 17 h 205"/>
                <a:gd name="T66" fmla="*/ 247 w 326"/>
                <a:gd name="T67" fmla="*/ 18 h 205"/>
                <a:gd name="T68" fmla="*/ 234 w 326"/>
                <a:gd name="T69" fmla="*/ 7 h 205"/>
                <a:gd name="T70" fmla="*/ 207 w 326"/>
                <a:gd name="T71" fmla="*/ 13 h 205"/>
                <a:gd name="T72" fmla="*/ 193 w 326"/>
                <a:gd name="T73" fmla="*/ 5 h 205"/>
                <a:gd name="T74" fmla="*/ 181 w 326"/>
                <a:gd name="T75" fmla="*/ 18 h 205"/>
                <a:gd name="T76" fmla="*/ 158 w 326"/>
                <a:gd name="T77" fmla="*/ 20 h 205"/>
                <a:gd name="T78" fmla="*/ 149 w 326"/>
                <a:gd name="T79" fmla="*/ 31 h 205"/>
                <a:gd name="T80" fmla="*/ 140 w 326"/>
                <a:gd name="T81" fmla="*/ 36 h 205"/>
                <a:gd name="T82" fmla="*/ 118 w 326"/>
                <a:gd name="T83" fmla="*/ 30 h 205"/>
                <a:gd name="T84" fmla="*/ 103 w 326"/>
                <a:gd name="T85" fmla="*/ 36 h 205"/>
                <a:gd name="T86" fmla="*/ 73 w 326"/>
                <a:gd name="T87" fmla="*/ 29 h 205"/>
                <a:gd name="T88" fmla="*/ 68 w 326"/>
                <a:gd name="T89" fmla="*/ 26 h 205"/>
                <a:gd name="T90" fmla="*/ 48 w 326"/>
                <a:gd name="T91" fmla="*/ 24 h 205"/>
                <a:gd name="T92" fmla="*/ 42 w 326"/>
                <a:gd name="T93" fmla="*/ 30 h 205"/>
                <a:gd name="T94" fmla="*/ 34 w 326"/>
                <a:gd name="T95" fmla="*/ 24 h 205"/>
                <a:gd name="T96" fmla="*/ 22 w 326"/>
                <a:gd name="T97" fmla="*/ 19 h 205"/>
                <a:gd name="T98" fmla="*/ 16 w 326"/>
                <a:gd name="T99" fmla="*/ 24 h 205"/>
                <a:gd name="T100" fmla="*/ 9 w 326"/>
                <a:gd name="T101" fmla="*/ 21 h 205"/>
                <a:gd name="T102" fmla="*/ 6 w 326"/>
                <a:gd name="T103" fmla="*/ 30 h 20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26"/>
                <a:gd name="T157" fmla="*/ 0 h 205"/>
                <a:gd name="T158" fmla="*/ 326 w 326"/>
                <a:gd name="T159" fmla="*/ 205 h 20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26" h="205">
                  <a:moveTo>
                    <a:pt x="6" y="30"/>
                  </a:moveTo>
                  <a:cubicBezTo>
                    <a:pt x="7" y="35"/>
                    <a:pt x="1" y="40"/>
                    <a:pt x="1" y="40"/>
                  </a:cubicBezTo>
                  <a:cubicBezTo>
                    <a:pt x="1" y="40"/>
                    <a:pt x="4" y="53"/>
                    <a:pt x="4" y="55"/>
                  </a:cubicBezTo>
                  <a:cubicBezTo>
                    <a:pt x="5" y="56"/>
                    <a:pt x="3" y="64"/>
                    <a:pt x="0" y="70"/>
                  </a:cubicBezTo>
                  <a:cubicBezTo>
                    <a:pt x="4" y="74"/>
                    <a:pt x="10" y="78"/>
                    <a:pt x="13" y="78"/>
                  </a:cubicBezTo>
                  <a:cubicBezTo>
                    <a:pt x="17" y="78"/>
                    <a:pt x="23" y="70"/>
                    <a:pt x="23" y="70"/>
                  </a:cubicBezTo>
                  <a:cubicBezTo>
                    <a:pt x="31" y="78"/>
                    <a:pt x="31" y="78"/>
                    <a:pt x="31" y="78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50" y="79"/>
                    <a:pt x="50" y="79"/>
                  </a:cubicBezTo>
                  <a:cubicBezTo>
                    <a:pt x="51" y="79"/>
                    <a:pt x="66" y="78"/>
                    <a:pt x="66" y="78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19" y="95"/>
                    <a:pt x="130" y="84"/>
                    <a:pt x="138" y="93"/>
                  </a:cubicBezTo>
                  <a:cubicBezTo>
                    <a:pt x="147" y="101"/>
                    <a:pt x="156" y="112"/>
                    <a:pt x="156" y="112"/>
                  </a:cubicBezTo>
                  <a:cubicBezTo>
                    <a:pt x="196" y="153"/>
                    <a:pt x="196" y="153"/>
                    <a:pt x="196" y="153"/>
                  </a:cubicBezTo>
                  <a:cubicBezTo>
                    <a:pt x="196" y="153"/>
                    <a:pt x="245" y="153"/>
                    <a:pt x="244" y="153"/>
                  </a:cubicBezTo>
                  <a:cubicBezTo>
                    <a:pt x="244" y="154"/>
                    <a:pt x="248" y="160"/>
                    <a:pt x="243" y="162"/>
                  </a:cubicBezTo>
                  <a:cubicBezTo>
                    <a:pt x="238" y="164"/>
                    <a:pt x="229" y="178"/>
                    <a:pt x="229" y="178"/>
                  </a:cubicBezTo>
                  <a:cubicBezTo>
                    <a:pt x="227" y="193"/>
                    <a:pt x="227" y="193"/>
                    <a:pt x="227" y="193"/>
                  </a:cubicBezTo>
                  <a:cubicBezTo>
                    <a:pt x="218" y="199"/>
                    <a:pt x="218" y="199"/>
                    <a:pt x="218" y="199"/>
                  </a:cubicBezTo>
                  <a:cubicBezTo>
                    <a:pt x="222" y="204"/>
                    <a:pt x="222" y="204"/>
                    <a:pt x="222" y="204"/>
                  </a:cubicBezTo>
                  <a:cubicBezTo>
                    <a:pt x="231" y="198"/>
                    <a:pt x="231" y="198"/>
                    <a:pt x="231" y="198"/>
                  </a:cubicBezTo>
                  <a:cubicBezTo>
                    <a:pt x="243" y="205"/>
                    <a:pt x="243" y="205"/>
                    <a:pt x="243" y="205"/>
                  </a:cubicBezTo>
                  <a:cubicBezTo>
                    <a:pt x="255" y="190"/>
                    <a:pt x="269" y="178"/>
                    <a:pt x="278" y="170"/>
                  </a:cubicBezTo>
                  <a:cubicBezTo>
                    <a:pt x="289" y="161"/>
                    <a:pt x="292" y="164"/>
                    <a:pt x="299" y="160"/>
                  </a:cubicBezTo>
                  <a:cubicBezTo>
                    <a:pt x="306" y="156"/>
                    <a:pt x="310" y="128"/>
                    <a:pt x="310" y="128"/>
                  </a:cubicBezTo>
                  <a:cubicBezTo>
                    <a:pt x="310" y="128"/>
                    <a:pt x="323" y="94"/>
                    <a:pt x="324" y="94"/>
                  </a:cubicBezTo>
                  <a:cubicBezTo>
                    <a:pt x="326" y="94"/>
                    <a:pt x="307" y="83"/>
                    <a:pt x="307" y="83"/>
                  </a:cubicBezTo>
                  <a:cubicBezTo>
                    <a:pt x="307" y="83"/>
                    <a:pt x="317" y="74"/>
                    <a:pt x="318" y="74"/>
                  </a:cubicBezTo>
                  <a:cubicBezTo>
                    <a:pt x="319" y="74"/>
                    <a:pt x="311" y="58"/>
                    <a:pt x="306" y="47"/>
                  </a:cubicBezTo>
                  <a:cubicBezTo>
                    <a:pt x="302" y="36"/>
                    <a:pt x="315" y="24"/>
                    <a:pt x="318" y="18"/>
                  </a:cubicBezTo>
                  <a:cubicBezTo>
                    <a:pt x="321" y="12"/>
                    <a:pt x="308" y="14"/>
                    <a:pt x="308" y="5"/>
                  </a:cubicBezTo>
                  <a:cubicBezTo>
                    <a:pt x="295" y="5"/>
                    <a:pt x="275" y="5"/>
                    <a:pt x="274" y="5"/>
                  </a:cubicBezTo>
                  <a:cubicBezTo>
                    <a:pt x="273" y="5"/>
                    <a:pt x="259" y="16"/>
                    <a:pt x="259" y="17"/>
                  </a:cubicBezTo>
                  <a:cubicBezTo>
                    <a:pt x="259" y="18"/>
                    <a:pt x="247" y="18"/>
                    <a:pt x="247" y="18"/>
                  </a:cubicBezTo>
                  <a:cubicBezTo>
                    <a:pt x="247" y="18"/>
                    <a:pt x="244" y="13"/>
                    <a:pt x="234" y="7"/>
                  </a:cubicBezTo>
                  <a:cubicBezTo>
                    <a:pt x="225" y="0"/>
                    <a:pt x="208" y="12"/>
                    <a:pt x="207" y="13"/>
                  </a:cubicBezTo>
                  <a:cubicBezTo>
                    <a:pt x="206" y="13"/>
                    <a:pt x="201" y="7"/>
                    <a:pt x="193" y="5"/>
                  </a:cubicBezTo>
                  <a:cubicBezTo>
                    <a:pt x="185" y="2"/>
                    <a:pt x="182" y="18"/>
                    <a:pt x="181" y="18"/>
                  </a:cubicBezTo>
                  <a:cubicBezTo>
                    <a:pt x="180" y="18"/>
                    <a:pt x="160" y="19"/>
                    <a:pt x="158" y="20"/>
                  </a:cubicBezTo>
                  <a:cubicBezTo>
                    <a:pt x="156" y="20"/>
                    <a:pt x="149" y="30"/>
                    <a:pt x="149" y="31"/>
                  </a:cubicBezTo>
                  <a:cubicBezTo>
                    <a:pt x="149" y="31"/>
                    <a:pt x="142" y="35"/>
                    <a:pt x="140" y="36"/>
                  </a:cubicBezTo>
                  <a:cubicBezTo>
                    <a:pt x="138" y="38"/>
                    <a:pt x="118" y="30"/>
                    <a:pt x="118" y="30"/>
                  </a:cubicBezTo>
                  <a:cubicBezTo>
                    <a:pt x="118" y="30"/>
                    <a:pt x="108" y="35"/>
                    <a:pt x="103" y="36"/>
                  </a:cubicBezTo>
                  <a:cubicBezTo>
                    <a:pt x="98" y="36"/>
                    <a:pt x="74" y="29"/>
                    <a:pt x="73" y="29"/>
                  </a:cubicBezTo>
                  <a:cubicBezTo>
                    <a:pt x="71" y="29"/>
                    <a:pt x="68" y="26"/>
                    <a:pt x="68" y="26"/>
                  </a:cubicBezTo>
                  <a:cubicBezTo>
                    <a:pt x="68" y="26"/>
                    <a:pt x="49" y="24"/>
                    <a:pt x="48" y="24"/>
                  </a:cubicBezTo>
                  <a:cubicBezTo>
                    <a:pt x="48" y="24"/>
                    <a:pt x="43" y="29"/>
                    <a:pt x="42" y="30"/>
                  </a:cubicBezTo>
                  <a:cubicBezTo>
                    <a:pt x="41" y="30"/>
                    <a:pt x="36" y="26"/>
                    <a:pt x="34" y="24"/>
                  </a:cubicBezTo>
                  <a:cubicBezTo>
                    <a:pt x="31" y="21"/>
                    <a:pt x="22" y="19"/>
                    <a:pt x="22" y="19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4"/>
                    <a:pt x="5" y="27"/>
                    <a:pt x="6" y="30"/>
                  </a:cubicBezTo>
                  <a:close/>
                </a:path>
              </a:pathLst>
            </a:custGeom>
            <a:grpFill/>
            <a:ln w="12700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48">
              <a:extLst>
                <a:ext uri="{FF2B5EF4-FFF2-40B4-BE49-F238E27FC236}">
                  <a16:creationId xmlns:a16="http://schemas.microsoft.com/office/drawing/2014/main" id="{BE0248E2-8B7D-48CF-B162-AB14549EE18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678" y="1388"/>
              <a:ext cx="648" cy="400"/>
            </a:xfrm>
            <a:custGeom>
              <a:avLst/>
              <a:gdLst>
                <a:gd name="T0" fmla="*/ 529 w 539"/>
                <a:gd name="T1" fmla="*/ 184 h 332"/>
                <a:gd name="T2" fmla="*/ 534 w 539"/>
                <a:gd name="T3" fmla="*/ 174 h 332"/>
                <a:gd name="T4" fmla="*/ 511 w 539"/>
                <a:gd name="T5" fmla="*/ 172 h 332"/>
                <a:gd name="T6" fmla="*/ 501 w 539"/>
                <a:gd name="T7" fmla="*/ 160 h 332"/>
                <a:gd name="T8" fmla="*/ 471 w 539"/>
                <a:gd name="T9" fmla="*/ 173 h 332"/>
                <a:gd name="T10" fmla="*/ 453 w 539"/>
                <a:gd name="T11" fmla="*/ 173 h 332"/>
                <a:gd name="T12" fmla="*/ 440 w 539"/>
                <a:gd name="T13" fmla="*/ 184 h 332"/>
                <a:gd name="T14" fmla="*/ 424 w 539"/>
                <a:gd name="T15" fmla="*/ 190 h 332"/>
                <a:gd name="T16" fmla="*/ 400 w 539"/>
                <a:gd name="T17" fmla="*/ 178 h 332"/>
                <a:gd name="T18" fmla="*/ 388 w 539"/>
                <a:gd name="T19" fmla="*/ 161 h 332"/>
                <a:gd name="T20" fmla="*/ 392 w 539"/>
                <a:gd name="T21" fmla="*/ 141 h 332"/>
                <a:gd name="T22" fmla="*/ 391 w 539"/>
                <a:gd name="T23" fmla="*/ 132 h 332"/>
                <a:gd name="T24" fmla="*/ 395 w 539"/>
                <a:gd name="T25" fmla="*/ 113 h 332"/>
                <a:gd name="T26" fmla="*/ 367 w 539"/>
                <a:gd name="T27" fmla="*/ 102 h 332"/>
                <a:gd name="T28" fmla="*/ 358 w 539"/>
                <a:gd name="T29" fmla="*/ 79 h 332"/>
                <a:gd name="T30" fmla="*/ 361 w 539"/>
                <a:gd name="T31" fmla="*/ 55 h 332"/>
                <a:gd name="T32" fmla="*/ 353 w 539"/>
                <a:gd name="T33" fmla="*/ 27 h 332"/>
                <a:gd name="T34" fmla="*/ 336 w 539"/>
                <a:gd name="T35" fmla="*/ 14 h 332"/>
                <a:gd name="T36" fmla="*/ 321 w 539"/>
                <a:gd name="T37" fmla="*/ 12 h 332"/>
                <a:gd name="T38" fmla="*/ 307 w 539"/>
                <a:gd name="T39" fmla="*/ 18 h 332"/>
                <a:gd name="T40" fmla="*/ 293 w 539"/>
                <a:gd name="T41" fmla="*/ 17 h 332"/>
                <a:gd name="T42" fmla="*/ 270 w 539"/>
                <a:gd name="T43" fmla="*/ 25 h 332"/>
                <a:gd name="T44" fmla="*/ 256 w 539"/>
                <a:gd name="T45" fmla="*/ 26 h 332"/>
                <a:gd name="T46" fmla="*/ 249 w 539"/>
                <a:gd name="T47" fmla="*/ 29 h 332"/>
                <a:gd name="T48" fmla="*/ 236 w 539"/>
                <a:gd name="T49" fmla="*/ 33 h 332"/>
                <a:gd name="T50" fmla="*/ 221 w 539"/>
                <a:gd name="T51" fmla="*/ 14 h 332"/>
                <a:gd name="T52" fmla="*/ 203 w 539"/>
                <a:gd name="T53" fmla="*/ 8 h 332"/>
                <a:gd name="T54" fmla="*/ 175 w 539"/>
                <a:gd name="T55" fmla="*/ 12 h 332"/>
                <a:gd name="T56" fmla="*/ 164 w 539"/>
                <a:gd name="T57" fmla="*/ 8 h 332"/>
                <a:gd name="T58" fmla="*/ 148 w 539"/>
                <a:gd name="T59" fmla="*/ 10 h 332"/>
                <a:gd name="T60" fmla="*/ 124 w 539"/>
                <a:gd name="T61" fmla="*/ 19 h 332"/>
                <a:gd name="T62" fmla="*/ 108 w 539"/>
                <a:gd name="T63" fmla="*/ 34 h 332"/>
                <a:gd name="T64" fmla="*/ 93 w 539"/>
                <a:gd name="T65" fmla="*/ 67 h 332"/>
                <a:gd name="T66" fmla="*/ 68 w 539"/>
                <a:gd name="T67" fmla="*/ 103 h 332"/>
                <a:gd name="T68" fmla="*/ 63 w 539"/>
                <a:gd name="T69" fmla="*/ 114 h 332"/>
                <a:gd name="T70" fmla="*/ 47 w 539"/>
                <a:gd name="T71" fmla="*/ 139 h 332"/>
                <a:gd name="T72" fmla="*/ 0 w 539"/>
                <a:gd name="T73" fmla="*/ 170 h 332"/>
                <a:gd name="T74" fmla="*/ 20 w 539"/>
                <a:gd name="T75" fmla="*/ 175 h 332"/>
                <a:gd name="T76" fmla="*/ 53 w 539"/>
                <a:gd name="T77" fmla="*/ 178 h 332"/>
                <a:gd name="T78" fmla="*/ 84 w 539"/>
                <a:gd name="T79" fmla="*/ 177 h 332"/>
                <a:gd name="T80" fmla="*/ 140 w 539"/>
                <a:gd name="T81" fmla="*/ 194 h 332"/>
                <a:gd name="T82" fmla="*/ 192 w 539"/>
                <a:gd name="T83" fmla="*/ 194 h 332"/>
                <a:gd name="T84" fmla="*/ 211 w 539"/>
                <a:gd name="T85" fmla="*/ 249 h 332"/>
                <a:gd name="T86" fmla="*/ 226 w 539"/>
                <a:gd name="T87" fmla="*/ 297 h 332"/>
                <a:gd name="T88" fmla="*/ 271 w 539"/>
                <a:gd name="T89" fmla="*/ 321 h 332"/>
                <a:gd name="T90" fmla="*/ 308 w 539"/>
                <a:gd name="T91" fmla="*/ 332 h 332"/>
                <a:gd name="T92" fmla="*/ 327 w 539"/>
                <a:gd name="T93" fmla="*/ 305 h 332"/>
                <a:gd name="T94" fmla="*/ 375 w 539"/>
                <a:gd name="T95" fmla="*/ 269 h 332"/>
                <a:gd name="T96" fmla="*/ 401 w 539"/>
                <a:gd name="T97" fmla="*/ 254 h 332"/>
                <a:gd name="T98" fmla="*/ 426 w 539"/>
                <a:gd name="T99" fmla="*/ 241 h 332"/>
                <a:gd name="T100" fmla="*/ 466 w 539"/>
                <a:gd name="T101" fmla="*/ 253 h 332"/>
                <a:gd name="T102" fmla="*/ 463 w 539"/>
                <a:gd name="T103" fmla="*/ 230 h 332"/>
                <a:gd name="T104" fmla="*/ 496 w 539"/>
                <a:gd name="T105" fmla="*/ 212 h 332"/>
                <a:gd name="T106" fmla="*/ 498 w 539"/>
                <a:gd name="T107" fmla="*/ 195 h 33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39"/>
                <a:gd name="T163" fmla="*/ 0 h 332"/>
                <a:gd name="T164" fmla="*/ 539 w 539"/>
                <a:gd name="T165" fmla="*/ 332 h 33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39" h="332">
                  <a:moveTo>
                    <a:pt x="512" y="186"/>
                  </a:moveTo>
                  <a:cubicBezTo>
                    <a:pt x="521" y="184"/>
                    <a:pt x="526" y="184"/>
                    <a:pt x="529" y="184"/>
                  </a:cubicBezTo>
                  <a:cubicBezTo>
                    <a:pt x="532" y="184"/>
                    <a:pt x="539" y="178"/>
                    <a:pt x="539" y="178"/>
                  </a:cubicBezTo>
                  <a:cubicBezTo>
                    <a:pt x="534" y="174"/>
                    <a:pt x="534" y="174"/>
                    <a:pt x="534" y="174"/>
                  </a:cubicBezTo>
                  <a:cubicBezTo>
                    <a:pt x="527" y="169"/>
                    <a:pt x="527" y="169"/>
                    <a:pt x="527" y="169"/>
                  </a:cubicBezTo>
                  <a:cubicBezTo>
                    <a:pt x="527" y="169"/>
                    <a:pt x="519" y="172"/>
                    <a:pt x="511" y="172"/>
                  </a:cubicBezTo>
                  <a:cubicBezTo>
                    <a:pt x="503" y="172"/>
                    <a:pt x="508" y="171"/>
                    <a:pt x="506" y="164"/>
                  </a:cubicBezTo>
                  <a:cubicBezTo>
                    <a:pt x="504" y="157"/>
                    <a:pt x="501" y="160"/>
                    <a:pt x="501" y="160"/>
                  </a:cubicBezTo>
                  <a:cubicBezTo>
                    <a:pt x="484" y="162"/>
                    <a:pt x="484" y="162"/>
                    <a:pt x="484" y="162"/>
                  </a:cubicBezTo>
                  <a:cubicBezTo>
                    <a:pt x="484" y="162"/>
                    <a:pt x="477" y="170"/>
                    <a:pt x="471" y="173"/>
                  </a:cubicBezTo>
                  <a:cubicBezTo>
                    <a:pt x="464" y="175"/>
                    <a:pt x="455" y="169"/>
                    <a:pt x="455" y="169"/>
                  </a:cubicBezTo>
                  <a:cubicBezTo>
                    <a:pt x="453" y="173"/>
                    <a:pt x="453" y="173"/>
                    <a:pt x="453" y="173"/>
                  </a:cubicBezTo>
                  <a:cubicBezTo>
                    <a:pt x="446" y="170"/>
                    <a:pt x="446" y="170"/>
                    <a:pt x="446" y="170"/>
                  </a:cubicBezTo>
                  <a:cubicBezTo>
                    <a:pt x="440" y="184"/>
                    <a:pt x="440" y="184"/>
                    <a:pt x="440" y="184"/>
                  </a:cubicBezTo>
                  <a:cubicBezTo>
                    <a:pt x="429" y="184"/>
                    <a:pt x="429" y="184"/>
                    <a:pt x="429" y="184"/>
                  </a:cubicBezTo>
                  <a:cubicBezTo>
                    <a:pt x="424" y="190"/>
                    <a:pt x="424" y="190"/>
                    <a:pt x="424" y="190"/>
                  </a:cubicBezTo>
                  <a:cubicBezTo>
                    <a:pt x="410" y="189"/>
                    <a:pt x="410" y="189"/>
                    <a:pt x="410" y="189"/>
                  </a:cubicBezTo>
                  <a:cubicBezTo>
                    <a:pt x="400" y="178"/>
                    <a:pt x="400" y="178"/>
                    <a:pt x="400" y="178"/>
                  </a:cubicBezTo>
                  <a:cubicBezTo>
                    <a:pt x="400" y="166"/>
                    <a:pt x="400" y="166"/>
                    <a:pt x="400" y="166"/>
                  </a:cubicBezTo>
                  <a:cubicBezTo>
                    <a:pt x="400" y="166"/>
                    <a:pt x="393" y="162"/>
                    <a:pt x="388" y="161"/>
                  </a:cubicBezTo>
                  <a:cubicBezTo>
                    <a:pt x="382" y="159"/>
                    <a:pt x="380" y="152"/>
                    <a:pt x="384" y="152"/>
                  </a:cubicBezTo>
                  <a:cubicBezTo>
                    <a:pt x="388" y="152"/>
                    <a:pt x="392" y="141"/>
                    <a:pt x="392" y="141"/>
                  </a:cubicBezTo>
                  <a:cubicBezTo>
                    <a:pt x="383" y="136"/>
                    <a:pt x="383" y="136"/>
                    <a:pt x="383" y="136"/>
                  </a:cubicBezTo>
                  <a:cubicBezTo>
                    <a:pt x="391" y="132"/>
                    <a:pt x="391" y="132"/>
                    <a:pt x="391" y="132"/>
                  </a:cubicBezTo>
                  <a:cubicBezTo>
                    <a:pt x="386" y="127"/>
                    <a:pt x="386" y="127"/>
                    <a:pt x="386" y="127"/>
                  </a:cubicBezTo>
                  <a:cubicBezTo>
                    <a:pt x="386" y="127"/>
                    <a:pt x="393" y="115"/>
                    <a:pt x="395" y="113"/>
                  </a:cubicBezTo>
                  <a:cubicBezTo>
                    <a:pt x="397" y="111"/>
                    <a:pt x="397" y="99"/>
                    <a:pt x="384" y="97"/>
                  </a:cubicBezTo>
                  <a:cubicBezTo>
                    <a:pt x="371" y="94"/>
                    <a:pt x="367" y="102"/>
                    <a:pt x="367" y="102"/>
                  </a:cubicBezTo>
                  <a:cubicBezTo>
                    <a:pt x="367" y="102"/>
                    <a:pt x="367" y="94"/>
                    <a:pt x="365" y="90"/>
                  </a:cubicBezTo>
                  <a:cubicBezTo>
                    <a:pt x="363" y="86"/>
                    <a:pt x="358" y="86"/>
                    <a:pt x="358" y="79"/>
                  </a:cubicBezTo>
                  <a:cubicBezTo>
                    <a:pt x="357" y="72"/>
                    <a:pt x="353" y="73"/>
                    <a:pt x="352" y="66"/>
                  </a:cubicBezTo>
                  <a:cubicBezTo>
                    <a:pt x="351" y="58"/>
                    <a:pt x="360" y="56"/>
                    <a:pt x="361" y="55"/>
                  </a:cubicBezTo>
                  <a:cubicBezTo>
                    <a:pt x="362" y="53"/>
                    <a:pt x="347" y="39"/>
                    <a:pt x="347" y="39"/>
                  </a:cubicBezTo>
                  <a:cubicBezTo>
                    <a:pt x="353" y="27"/>
                    <a:pt x="353" y="27"/>
                    <a:pt x="353" y="27"/>
                  </a:cubicBezTo>
                  <a:cubicBezTo>
                    <a:pt x="353" y="27"/>
                    <a:pt x="346" y="21"/>
                    <a:pt x="343" y="20"/>
                  </a:cubicBezTo>
                  <a:cubicBezTo>
                    <a:pt x="339" y="18"/>
                    <a:pt x="336" y="14"/>
                    <a:pt x="336" y="14"/>
                  </a:cubicBezTo>
                  <a:cubicBezTo>
                    <a:pt x="330" y="18"/>
                    <a:pt x="330" y="18"/>
                    <a:pt x="330" y="18"/>
                  </a:cubicBezTo>
                  <a:cubicBezTo>
                    <a:pt x="330" y="18"/>
                    <a:pt x="328" y="13"/>
                    <a:pt x="321" y="12"/>
                  </a:cubicBezTo>
                  <a:cubicBezTo>
                    <a:pt x="315" y="12"/>
                    <a:pt x="314" y="20"/>
                    <a:pt x="314" y="20"/>
                  </a:cubicBezTo>
                  <a:cubicBezTo>
                    <a:pt x="307" y="18"/>
                    <a:pt x="307" y="18"/>
                    <a:pt x="307" y="18"/>
                  </a:cubicBezTo>
                  <a:cubicBezTo>
                    <a:pt x="307" y="18"/>
                    <a:pt x="307" y="22"/>
                    <a:pt x="304" y="22"/>
                  </a:cubicBezTo>
                  <a:cubicBezTo>
                    <a:pt x="300" y="23"/>
                    <a:pt x="293" y="17"/>
                    <a:pt x="293" y="17"/>
                  </a:cubicBezTo>
                  <a:cubicBezTo>
                    <a:pt x="293" y="22"/>
                    <a:pt x="293" y="22"/>
                    <a:pt x="293" y="22"/>
                  </a:cubicBezTo>
                  <a:cubicBezTo>
                    <a:pt x="293" y="22"/>
                    <a:pt x="273" y="21"/>
                    <a:pt x="270" y="25"/>
                  </a:cubicBezTo>
                  <a:cubicBezTo>
                    <a:pt x="267" y="28"/>
                    <a:pt x="261" y="20"/>
                    <a:pt x="261" y="20"/>
                  </a:cubicBezTo>
                  <a:cubicBezTo>
                    <a:pt x="256" y="26"/>
                    <a:pt x="256" y="26"/>
                    <a:pt x="256" y="26"/>
                  </a:cubicBezTo>
                  <a:cubicBezTo>
                    <a:pt x="256" y="26"/>
                    <a:pt x="256" y="42"/>
                    <a:pt x="251" y="42"/>
                  </a:cubicBezTo>
                  <a:cubicBezTo>
                    <a:pt x="247" y="42"/>
                    <a:pt x="249" y="34"/>
                    <a:pt x="249" y="29"/>
                  </a:cubicBezTo>
                  <a:cubicBezTo>
                    <a:pt x="249" y="24"/>
                    <a:pt x="244" y="23"/>
                    <a:pt x="244" y="23"/>
                  </a:cubicBezTo>
                  <a:cubicBezTo>
                    <a:pt x="244" y="23"/>
                    <a:pt x="242" y="33"/>
                    <a:pt x="236" y="33"/>
                  </a:cubicBezTo>
                  <a:cubicBezTo>
                    <a:pt x="229" y="33"/>
                    <a:pt x="226" y="23"/>
                    <a:pt x="226" y="23"/>
                  </a:cubicBezTo>
                  <a:cubicBezTo>
                    <a:pt x="226" y="23"/>
                    <a:pt x="222" y="14"/>
                    <a:pt x="221" y="14"/>
                  </a:cubicBezTo>
                  <a:cubicBezTo>
                    <a:pt x="220" y="14"/>
                    <a:pt x="217" y="9"/>
                    <a:pt x="217" y="9"/>
                  </a:cubicBezTo>
                  <a:cubicBezTo>
                    <a:pt x="203" y="8"/>
                    <a:pt x="203" y="8"/>
                    <a:pt x="203" y="8"/>
                  </a:cubicBezTo>
                  <a:cubicBezTo>
                    <a:pt x="196" y="12"/>
                    <a:pt x="196" y="12"/>
                    <a:pt x="196" y="12"/>
                  </a:cubicBezTo>
                  <a:cubicBezTo>
                    <a:pt x="196" y="12"/>
                    <a:pt x="176" y="12"/>
                    <a:pt x="175" y="12"/>
                  </a:cubicBezTo>
                  <a:cubicBezTo>
                    <a:pt x="174" y="12"/>
                    <a:pt x="173" y="5"/>
                    <a:pt x="173" y="5"/>
                  </a:cubicBezTo>
                  <a:cubicBezTo>
                    <a:pt x="164" y="8"/>
                    <a:pt x="164" y="8"/>
                    <a:pt x="164" y="8"/>
                  </a:cubicBezTo>
                  <a:cubicBezTo>
                    <a:pt x="164" y="8"/>
                    <a:pt x="159" y="1"/>
                    <a:pt x="158" y="0"/>
                  </a:cubicBezTo>
                  <a:cubicBezTo>
                    <a:pt x="157" y="0"/>
                    <a:pt x="148" y="10"/>
                    <a:pt x="148" y="10"/>
                  </a:cubicBezTo>
                  <a:cubicBezTo>
                    <a:pt x="139" y="8"/>
                    <a:pt x="139" y="8"/>
                    <a:pt x="139" y="8"/>
                  </a:cubicBezTo>
                  <a:cubicBezTo>
                    <a:pt x="139" y="8"/>
                    <a:pt x="130" y="15"/>
                    <a:pt x="124" y="19"/>
                  </a:cubicBezTo>
                  <a:cubicBezTo>
                    <a:pt x="123" y="33"/>
                    <a:pt x="123" y="33"/>
                    <a:pt x="123" y="33"/>
                  </a:cubicBezTo>
                  <a:cubicBezTo>
                    <a:pt x="108" y="34"/>
                    <a:pt x="108" y="34"/>
                    <a:pt x="108" y="34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93" y="67"/>
                    <a:pt x="93" y="67"/>
                    <a:pt x="93" y="67"/>
                  </a:cubicBezTo>
                  <a:cubicBezTo>
                    <a:pt x="93" y="67"/>
                    <a:pt x="75" y="81"/>
                    <a:pt x="74" y="82"/>
                  </a:cubicBezTo>
                  <a:cubicBezTo>
                    <a:pt x="73" y="83"/>
                    <a:pt x="68" y="103"/>
                    <a:pt x="68" y="103"/>
                  </a:cubicBezTo>
                  <a:cubicBezTo>
                    <a:pt x="58" y="105"/>
                    <a:pt x="58" y="105"/>
                    <a:pt x="58" y="10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48" y="126"/>
                    <a:pt x="47" y="127"/>
                  </a:cubicBezTo>
                  <a:cubicBezTo>
                    <a:pt x="46" y="129"/>
                    <a:pt x="47" y="134"/>
                    <a:pt x="47" y="139"/>
                  </a:cubicBezTo>
                  <a:cubicBezTo>
                    <a:pt x="47" y="144"/>
                    <a:pt x="0" y="170"/>
                    <a:pt x="0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9" y="175"/>
                    <a:pt x="20" y="175"/>
                  </a:cubicBezTo>
                  <a:cubicBezTo>
                    <a:pt x="21" y="175"/>
                    <a:pt x="31" y="170"/>
                    <a:pt x="31" y="170"/>
                  </a:cubicBezTo>
                  <a:cubicBezTo>
                    <a:pt x="31" y="170"/>
                    <a:pt x="53" y="179"/>
                    <a:pt x="53" y="178"/>
                  </a:cubicBezTo>
                  <a:cubicBezTo>
                    <a:pt x="54" y="177"/>
                    <a:pt x="59" y="165"/>
                    <a:pt x="59" y="165"/>
                  </a:cubicBezTo>
                  <a:cubicBezTo>
                    <a:pt x="84" y="177"/>
                    <a:pt x="84" y="177"/>
                    <a:pt x="84" y="177"/>
                  </a:cubicBezTo>
                  <a:cubicBezTo>
                    <a:pt x="84" y="177"/>
                    <a:pt x="101" y="173"/>
                    <a:pt x="102" y="173"/>
                  </a:cubicBezTo>
                  <a:cubicBezTo>
                    <a:pt x="102" y="174"/>
                    <a:pt x="140" y="194"/>
                    <a:pt x="140" y="194"/>
                  </a:cubicBezTo>
                  <a:cubicBezTo>
                    <a:pt x="152" y="191"/>
                    <a:pt x="152" y="191"/>
                    <a:pt x="152" y="191"/>
                  </a:cubicBezTo>
                  <a:cubicBezTo>
                    <a:pt x="192" y="194"/>
                    <a:pt x="192" y="194"/>
                    <a:pt x="192" y="194"/>
                  </a:cubicBezTo>
                  <a:cubicBezTo>
                    <a:pt x="192" y="194"/>
                    <a:pt x="199" y="198"/>
                    <a:pt x="206" y="210"/>
                  </a:cubicBezTo>
                  <a:cubicBezTo>
                    <a:pt x="214" y="222"/>
                    <a:pt x="211" y="249"/>
                    <a:pt x="211" y="249"/>
                  </a:cubicBezTo>
                  <a:cubicBezTo>
                    <a:pt x="233" y="275"/>
                    <a:pt x="233" y="275"/>
                    <a:pt x="233" y="275"/>
                  </a:cubicBezTo>
                  <a:cubicBezTo>
                    <a:pt x="226" y="297"/>
                    <a:pt x="226" y="297"/>
                    <a:pt x="226" y="297"/>
                  </a:cubicBezTo>
                  <a:cubicBezTo>
                    <a:pt x="274" y="299"/>
                    <a:pt x="274" y="299"/>
                    <a:pt x="274" y="299"/>
                  </a:cubicBezTo>
                  <a:cubicBezTo>
                    <a:pt x="271" y="321"/>
                    <a:pt x="271" y="321"/>
                    <a:pt x="271" y="321"/>
                  </a:cubicBezTo>
                  <a:cubicBezTo>
                    <a:pt x="292" y="317"/>
                    <a:pt x="292" y="317"/>
                    <a:pt x="292" y="317"/>
                  </a:cubicBezTo>
                  <a:cubicBezTo>
                    <a:pt x="308" y="332"/>
                    <a:pt x="308" y="332"/>
                    <a:pt x="308" y="332"/>
                  </a:cubicBezTo>
                  <a:cubicBezTo>
                    <a:pt x="312" y="328"/>
                    <a:pt x="312" y="328"/>
                    <a:pt x="312" y="328"/>
                  </a:cubicBezTo>
                  <a:cubicBezTo>
                    <a:pt x="312" y="328"/>
                    <a:pt x="320" y="310"/>
                    <a:pt x="327" y="305"/>
                  </a:cubicBezTo>
                  <a:cubicBezTo>
                    <a:pt x="335" y="301"/>
                    <a:pt x="346" y="294"/>
                    <a:pt x="360" y="285"/>
                  </a:cubicBezTo>
                  <a:cubicBezTo>
                    <a:pt x="375" y="276"/>
                    <a:pt x="368" y="274"/>
                    <a:pt x="375" y="269"/>
                  </a:cubicBezTo>
                  <a:cubicBezTo>
                    <a:pt x="382" y="264"/>
                    <a:pt x="380" y="265"/>
                    <a:pt x="387" y="264"/>
                  </a:cubicBezTo>
                  <a:cubicBezTo>
                    <a:pt x="394" y="262"/>
                    <a:pt x="401" y="254"/>
                    <a:pt x="401" y="254"/>
                  </a:cubicBezTo>
                  <a:cubicBezTo>
                    <a:pt x="412" y="256"/>
                    <a:pt x="412" y="256"/>
                    <a:pt x="412" y="256"/>
                  </a:cubicBezTo>
                  <a:cubicBezTo>
                    <a:pt x="426" y="241"/>
                    <a:pt x="426" y="241"/>
                    <a:pt x="426" y="241"/>
                  </a:cubicBezTo>
                  <a:cubicBezTo>
                    <a:pt x="451" y="242"/>
                    <a:pt x="451" y="242"/>
                    <a:pt x="451" y="242"/>
                  </a:cubicBezTo>
                  <a:cubicBezTo>
                    <a:pt x="466" y="253"/>
                    <a:pt x="466" y="253"/>
                    <a:pt x="466" y="253"/>
                  </a:cubicBezTo>
                  <a:cubicBezTo>
                    <a:pt x="477" y="245"/>
                    <a:pt x="477" y="245"/>
                    <a:pt x="477" y="245"/>
                  </a:cubicBezTo>
                  <a:cubicBezTo>
                    <a:pt x="463" y="230"/>
                    <a:pt x="463" y="230"/>
                    <a:pt x="463" y="230"/>
                  </a:cubicBezTo>
                  <a:cubicBezTo>
                    <a:pt x="473" y="229"/>
                    <a:pt x="473" y="229"/>
                    <a:pt x="473" y="229"/>
                  </a:cubicBezTo>
                  <a:cubicBezTo>
                    <a:pt x="496" y="212"/>
                    <a:pt x="496" y="212"/>
                    <a:pt x="496" y="212"/>
                  </a:cubicBezTo>
                  <a:cubicBezTo>
                    <a:pt x="498" y="213"/>
                    <a:pt x="498" y="213"/>
                    <a:pt x="498" y="213"/>
                  </a:cubicBezTo>
                  <a:cubicBezTo>
                    <a:pt x="498" y="207"/>
                    <a:pt x="498" y="196"/>
                    <a:pt x="498" y="195"/>
                  </a:cubicBezTo>
                  <a:cubicBezTo>
                    <a:pt x="498" y="194"/>
                    <a:pt x="504" y="189"/>
                    <a:pt x="512" y="18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1" name="Freeform 149">
              <a:extLst>
                <a:ext uri="{FF2B5EF4-FFF2-40B4-BE49-F238E27FC236}">
                  <a16:creationId xmlns:a16="http://schemas.microsoft.com/office/drawing/2014/main" id="{107BA703-0E70-4EAE-85CA-FC710D4D8E3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277" y="1461"/>
              <a:ext cx="282" cy="186"/>
            </a:xfrm>
            <a:custGeom>
              <a:avLst/>
              <a:gdLst>
                <a:gd name="T0" fmla="*/ 189 w 234"/>
                <a:gd name="T1" fmla="*/ 26 h 155"/>
                <a:gd name="T2" fmla="*/ 187 w 234"/>
                <a:gd name="T3" fmla="*/ 5 h 155"/>
                <a:gd name="T4" fmla="*/ 182 w 234"/>
                <a:gd name="T5" fmla="*/ 0 h 155"/>
                <a:gd name="T6" fmla="*/ 174 w 234"/>
                <a:gd name="T7" fmla="*/ 10 h 155"/>
                <a:gd name="T8" fmla="*/ 164 w 234"/>
                <a:gd name="T9" fmla="*/ 10 h 155"/>
                <a:gd name="T10" fmla="*/ 165 w 234"/>
                <a:gd name="T11" fmla="*/ 20 h 155"/>
                <a:gd name="T12" fmla="*/ 158 w 234"/>
                <a:gd name="T13" fmla="*/ 30 h 155"/>
                <a:gd name="T14" fmla="*/ 158 w 234"/>
                <a:gd name="T15" fmla="*/ 44 h 155"/>
                <a:gd name="T16" fmla="*/ 150 w 234"/>
                <a:gd name="T17" fmla="*/ 50 h 155"/>
                <a:gd name="T18" fmla="*/ 152 w 234"/>
                <a:gd name="T19" fmla="*/ 56 h 155"/>
                <a:gd name="T20" fmla="*/ 144 w 234"/>
                <a:gd name="T21" fmla="*/ 60 h 155"/>
                <a:gd name="T22" fmla="*/ 107 w 234"/>
                <a:gd name="T23" fmla="*/ 81 h 155"/>
                <a:gd name="T24" fmla="*/ 64 w 234"/>
                <a:gd name="T25" fmla="*/ 77 h 155"/>
                <a:gd name="T26" fmla="*/ 37 w 234"/>
                <a:gd name="T27" fmla="*/ 91 h 155"/>
                <a:gd name="T28" fmla="*/ 20 w 234"/>
                <a:gd name="T29" fmla="*/ 86 h 155"/>
                <a:gd name="T30" fmla="*/ 1 w 234"/>
                <a:gd name="T31" fmla="*/ 101 h 155"/>
                <a:gd name="T32" fmla="*/ 3 w 234"/>
                <a:gd name="T33" fmla="*/ 100 h 155"/>
                <a:gd name="T34" fmla="*/ 8 w 234"/>
                <a:gd name="T35" fmla="*/ 104 h 155"/>
                <a:gd name="T36" fmla="*/ 13 w 234"/>
                <a:gd name="T37" fmla="*/ 112 h 155"/>
                <a:gd name="T38" fmla="*/ 29 w 234"/>
                <a:gd name="T39" fmla="*/ 109 h 155"/>
                <a:gd name="T40" fmla="*/ 36 w 234"/>
                <a:gd name="T41" fmla="*/ 114 h 155"/>
                <a:gd name="T42" fmla="*/ 41 w 234"/>
                <a:gd name="T43" fmla="*/ 118 h 155"/>
                <a:gd name="T44" fmla="*/ 31 w 234"/>
                <a:gd name="T45" fmla="*/ 124 h 155"/>
                <a:gd name="T46" fmla="*/ 14 w 234"/>
                <a:gd name="T47" fmla="*/ 126 h 155"/>
                <a:gd name="T48" fmla="*/ 0 w 234"/>
                <a:gd name="T49" fmla="*/ 135 h 155"/>
                <a:gd name="T50" fmla="*/ 0 w 234"/>
                <a:gd name="T51" fmla="*/ 153 h 155"/>
                <a:gd name="T52" fmla="*/ 6 w 234"/>
                <a:gd name="T53" fmla="*/ 155 h 155"/>
                <a:gd name="T54" fmla="*/ 8 w 234"/>
                <a:gd name="T55" fmla="*/ 137 h 155"/>
                <a:gd name="T56" fmla="*/ 24 w 234"/>
                <a:gd name="T57" fmla="*/ 138 h 155"/>
                <a:gd name="T58" fmla="*/ 32 w 234"/>
                <a:gd name="T59" fmla="*/ 130 h 155"/>
                <a:gd name="T60" fmla="*/ 44 w 234"/>
                <a:gd name="T61" fmla="*/ 139 h 155"/>
                <a:gd name="T62" fmla="*/ 61 w 234"/>
                <a:gd name="T63" fmla="*/ 132 h 155"/>
                <a:gd name="T64" fmla="*/ 70 w 234"/>
                <a:gd name="T65" fmla="*/ 137 h 155"/>
                <a:gd name="T66" fmla="*/ 97 w 234"/>
                <a:gd name="T67" fmla="*/ 137 h 155"/>
                <a:gd name="T68" fmla="*/ 95 w 234"/>
                <a:gd name="T69" fmla="*/ 126 h 155"/>
                <a:gd name="T70" fmla="*/ 104 w 234"/>
                <a:gd name="T71" fmla="*/ 119 h 155"/>
                <a:gd name="T72" fmla="*/ 106 w 234"/>
                <a:gd name="T73" fmla="*/ 132 h 155"/>
                <a:gd name="T74" fmla="*/ 144 w 234"/>
                <a:gd name="T75" fmla="*/ 129 h 155"/>
                <a:gd name="T76" fmla="*/ 165 w 234"/>
                <a:gd name="T77" fmla="*/ 133 h 155"/>
                <a:gd name="T78" fmla="*/ 178 w 234"/>
                <a:gd name="T79" fmla="*/ 122 h 155"/>
                <a:gd name="T80" fmla="*/ 172 w 234"/>
                <a:gd name="T81" fmla="*/ 109 h 155"/>
                <a:gd name="T82" fmla="*/ 192 w 234"/>
                <a:gd name="T83" fmla="*/ 89 h 155"/>
                <a:gd name="T84" fmla="*/ 217 w 234"/>
                <a:gd name="T85" fmla="*/ 83 h 155"/>
                <a:gd name="T86" fmla="*/ 234 w 234"/>
                <a:gd name="T87" fmla="*/ 72 h 155"/>
                <a:gd name="T88" fmla="*/ 228 w 234"/>
                <a:gd name="T89" fmla="*/ 44 h 155"/>
                <a:gd name="T90" fmla="*/ 234 w 234"/>
                <a:gd name="T91" fmla="*/ 29 h 155"/>
                <a:gd name="T92" fmla="*/ 207 w 234"/>
                <a:gd name="T93" fmla="*/ 29 h 155"/>
                <a:gd name="T94" fmla="*/ 189 w 234"/>
                <a:gd name="T95" fmla="*/ 26 h 15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34"/>
                <a:gd name="T145" fmla="*/ 0 h 155"/>
                <a:gd name="T146" fmla="*/ 234 w 234"/>
                <a:gd name="T147" fmla="*/ 155 h 15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34" h="155">
                  <a:moveTo>
                    <a:pt x="189" y="26"/>
                  </a:moveTo>
                  <a:cubicBezTo>
                    <a:pt x="189" y="26"/>
                    <a:pt x="187" y="9"/>
                    <a:pt x="187" y="5"/>
                  </a:cubicBezTo>
                  <a:cubicBezTo>
                    <a:pt x="187" y="0"/>
                    <a:pt x="182" y="0"/>
                    <a:pt x="182" y="0"/>
                  </a:cubicBezTo>
                  <a:cubicBezTo>
                    <a:pt x="174" y="10"/>
                    <a:pt x="174" y="10"/>
                    <a:pt x="174" y="10"/>
                  </a:cubicBezTo>
                  <a:cubicBezTo>
                    <a:pt x="164" y="10"/>
                    <a:pt x="164" y="10"/>
                    <a:pt x="164" y="10"/>
                  </a:cubicBezTo>
                  <a:cubicBezTo>
                    <a:pt x="165" y="20"/>
                    <a:pt x="165" y="20"/>
                    <a:pt x="165" y="20"/>
                  </a:cubicBezTo>
                  <a:cubicBezTo>
                    <a:pt x="165" y="20"/>
                    <a:pt x="158" y="28"/>
                    <a:pt x="158" y="30"/>
                  </a:cubicBezTo>
                  <a:cubicBezTo>
                    <a:pt x="158" y="31"/>
                    <a:pt x="158" y="44"/>
                    <a:pt x="158" y="44"/>
                  </a:cubicBezTo>
                  <a:cubicBezTo>
                    <a:pt x="150" y="50"/>
                    <a:pt x="150" y="50"/>
                    <a:pt x="150" y="50"/>
                  </a:cubicBezTo>
                  <a:cubicBezTo>
                    <a:pt x="152" y="56"/>
                    <a:pt x="152" y="56"/>
                    <a:pt x="152" y="56"/>
                  </a:cubicBezTo>
                  <a:cubicBezTo>
                    <a:pt x="152" y="56"/>
                    <a:pt x="152" y="59"/>
                    <a:pt x="144" y="60"/>
                  </a:cubicBezTo>
                  <a:cubicBezTo>
                    <a:pt x="136" y="61"/>
                    <a:pt x="107" y="81"/>
                    <a:pt x="107" y="81"/>
                  </a:cubicBezTo>
                  <a:cubicBezTo>
                    <a:pt x="107" y="81"/>
                    <a:pt x="65" y="77"/>
                    <a:pt x="64" y="77"/>
                  </a:cubicBezTo>
                  <a:cubicBezTo>
                    <a:pt x="62" y="77"/>
                    <a:pt x="38" y="90"/>
                    <a:pt x="37" y="91"/>
                  </a:cubicBezTo>
                  <a:cubicBezTo>
                    <a:pt x="36" y="91"/>
                    <a:pt x="20" y="86"/>
                    <a:pt x="20" y="86"/>
                  </a:cubicBezTo>
                  <a:cubicBezTo>
                    <a:pt x="1" y="101"/>
                    <a:pt x="1" y="101"/>
                    <a:pt x="1" y="101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6" y="97"/>
                    <a:pt x="8" y="104"/>
                  </a:cubicBezTo>
                  <a:cubicBezTo>
                    <a:pt x="10" y="111"/>
                    <a:pt x="5" y="112"/>
                    <a:pt x="13" y="112"/>
                  </a:cubicBezTo>
                  <a:cubicBezTo>
                    <a:pt x="21" y="112"/>
                    <a:pt x="29" y="109"/>
                    <a:pt x="29" y="109"/>
                  </a:cubicBezTo>
                  <a:cubicBezTo>
                    <a:pt x="36" y="114"/>
                    <a:pt x="36" y="114"/>
                    <a:pt x="36" y="114"/>
                  </a:cubicBezTo>
                  <a:cubicBezTo>
                    <a:pt x="41" y="118"/>
                    <a:pt x="41" y="118"/>
                    <a:pt x="41" y="118"/>
                  </a:cubicBezTo>
                  <a:cubicBezTo>
                    <a:pt x="41" y="118"/>
                    <a:pt x="34" y="124"/>
                    <a:pt x="31" y="124"/>
                  </a:cubicBezTo>
                  <a:cubicBezTo>
                    <a:pt x="28" y="124"/>
                    <a:pt x="23" y="124"/>
                    <a:pt x="14" y="126"/>
                  </a:cubicBezTo>
                  <a:cubicBezTo>
                    <a:pt x="6" y="129"/>
                    <a:pt x="0" y="134"/>
                    <a:pt x="0" y="135"/>
                  </a:cubicBezTo>
                  <a:cubicBezTo>
                    <a:pt x="0" y="136"/>
                    <a:pt x="0" y="147"/>
                    <a:pt x="0" y="153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8" y="137"/>
                    <a:pt x="8" y="137"/>
                    <a:pt x="8" y="137"/>
                  </a:cubicBezTo>
                  <a:cubicBezTo>
                    <a:pt x="24" y="138"/>
                    <a:pt x="24" y="138"/>
                    <a:pt x="24" y="138"/>
                  </a:cubicBezTo>
                  <a:cubicBezTo>
                    <a:pt x="32" y="130"/>
                    <a:pt x="32" y="130"/>
                    <a:pt x="32" y="130"/>
                  </a:cubicBezTo>
                  <a:cubicBezTo>
                    <a:pt x="32" y="130"/>
                    <a:pt x="44" y="139"/>
                    <a:pt x="44" y="139"/>
                  </a:cubicBezTo>
                  <a:cubicBezTo>
                    <a:pt x="45" y="140"/>
                    <a:pt x="50" y="132"/>
                    <a:pt x="61" y="132"/>
                  </a:cubicBezTo>
                  <a:cubicBezTo>
                    <a:pt x="72" y="132"/>
                    <a:pt x="70" y="137"/>
                    <a:pt x="70" y="137"/>
                  </a:cubicBezTo>
                  <a:cubicBezTo>
                    <a:pt x="97" y="137"/>
                    <a:pt x="97" y="137"/>
                    <a:pt x="97" y="137"/>
                  </a:cubicBezTo>
                  <a:cubicBezTo>
                    <a:pt x="95" y="126"/>
                    <a:pt x="95" y="126"/>
                    <a:pt x="95" y="126"/>
                  </a:cubicBezTo>
                  <a:cubicBezTo>
                    <a:pt x="104" y="119"/>
                    <a:pt x="104" y="119"/>
                    <a:pt x="104" y="119"/>
                  </a:cubicBezTo>
                  <a:cubicBezTo>
                    <a:pt x="106" y="132"/>
                    <a:pt x="106" y="132"/>
                    <a:pt x="106" y="132"/>
                  </a:cubicBezTo>
                  <a:cubicBezTo>
                    <a:pt x="106" y="132"/>
                    <a:pt x="131" y="130"/>
                    <a:pt x="144" y="129"/>
                  </a:cubicBezTo>
                  <a:cubicBezTo>
                    <a:pt x="157" y="129"/>
                    <a:pt x="165" y="133"/>
                    <a:pt x="165" y="133"/>
                  </a:cubicBezTo>
                  <a:cubicBezTo>
                    <a:pt x="178" y="122"/>
                    <a:pt x="178" y="122"/>
                    <a:pt x="178" y="122"/>
                  </a:cubicBezTo>
                  <a:cubicBezTo>
                    <a:pt x="172" y="109"/>
                    <a:pt x="172" y="109"/>
                    <a:pt x="172" y="109"/>
                  </a:cubicBezTo>
                  <a:cubicBezTo>
                    <a:pt x="172" y="109"/>
                    <a:pt x="190" y="89"/>
                    <a:pt x="192" y="89"/>
                  </a:cubicBezTo>
                  <a:cubicBezTo>
                    <a:pt x="194" y="89"/>
                    <a:pt x="207" y="87"/>
                    <a:pt x="217" y="83"/>
                  </a:cubicBezTo>
                  <a:cubicBezTo>
                    <a:pt x="228" y="79"/>
                    <a:pt x="234" y="72"/>
                    <a:pt x="234" y="72"/>
                  </a:cubicBezTo>
                  <a:cubicBezTo>
                    <a:pt x="228" y="44"/>
                    <a:pt x="228" y="44"/>
                    <a:pt x="228" y="44"/>
                  </a:cubicBezTo>
                  <a:cubicBezTo>
                    <a:pt x="234" y="29"/>
                    <a:pt x="234" y="29"/>
                    <a:pt x="234" y="29"/>
                  </a:cubicBezTo>
                  <a:cubicBezTo>
                    <a:pt x="207" y="29"/>
                    <a:pt x="207" y="29"/>
                    <a:pt x="207" y="29"/>
                  </a:cubicBezTo>
                  <a:lnTo>
                    <a:pt x="189" y="26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50">
              <a:extLst>
                <a:ext uri="{FF2B5EF4-FFF2-40B4-BE49-F238E27FC236}">
                  <a16:creationId xmlns:a16="http://schemas.microsoft.com/office/drawing/2014/main" id="{03929BD1-48EC-40EE-8A4B-50007A5F467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826" y="978"/>
              <a:ext cx="813" cy="639"/>
            </a:xfrm>
            <a:custGeom>
              <a:avLst/>
              <a:gdLst>
                <a:gd name="T0" fmla="*/ 561 w 675"/>
                <a:gd name="T1" fmla="*/ 367 h 531"/>
                <a:gd name="T2" fmla="*/ 593 w 675"/>
                <a:gd name="T3" fmla="*/ 349 h 531"/>
                <a:gd name="T4" fmla="*/ 611 w 675"/>
                <a:gd name="T5" fmla="*/ 304 h 531"/>
                <a:gd name="T6" fmla="*/ 605 w 675"/>
                <a:gd name="T7" fmla="*/ 273 h 531"/>
                <a:gd name="T8" fmla="*/ 607 w 675"/>
                <a:gd name="T9" fmla="*/ 241 h 531"/>
                <a:gd name="T10" fmla="*/ 629 w 675"/>
                <a:gd name="T11" fmla="*/ 236 h 531"/>
                <a:gd name="T12" fmla="*/ 657 w 675"/>
                <a:gd name="T13" fmla="*/ 224 h 531"/>
                <a:gd name="T14" fmla="*/ 653 w 675"/>
                <a:gd name="T15" fmla="*/ 170 h 531"/>
                <a:gd name="T16" fmla="*/ 657 w 675"/>
                <a:gd name="T17" fmla="*/ 149 h 531"/>
                <a:gd name="T18" fmla="*/ 603 w 675"/>
                <a:gd name="T19" fmla="*/ 98 h 531"/>
                <a:gd name="T20" fmla="*/ 552 w 675"/>
                <a:gd name="T21" fmla="*/ 59 h 531"/>
                <a:gd name="T22" fmla="*/ 476 w 675"/>
                <a:gd name="T23" fmla="*/ 34 h 531"/>
                <a:gd name="T24" fmla="*/ 434 w 675"/>
                <a:gd name="T25" fmla="*/ 12 h 531"/>
                <a:gd name="T26" fmla="*/ 326 w 675"/>
                <a:gd name="T27" fmla="*/ 52 h 531"/>
                <a:gd name="T28" fmla="*/ 309 w 675"/>
                <a:gd name="T29" fmla="*/ 55 h 531"/>
                <a:gd name="T30" fmla="*/ 289 w 675"/>
                <a:gd name="T31" fmla="*/ 49 h 531"/>
                <a:gd name="T32" fmla="*/ 249 w 675"/>
                <a:gd name="T33" fmla="*/ 54 h 531"/>
                <a:gd name="T34" fmla="*/ 258 w 675"/>
                <a:gd name="T35" fmla="*/ 108 h 531"/>
                <a:gd name="T36" fmla="*/ 227 w 675"/>
                <a:gd name="T37" fmla="*/ 130 h 531"/>
                <a:gd name="T38" fmla="*/ 233 w 675"/>
                <a:gd name="T39" fmla="*/ 175 h 531"/>
                <a:gd name="T40" fmla="*/ 217 w 675"/>
                <a:gd name="T41" fmla="*/ 226 h 531"/>
                <a:gd name="T42" fmla="*/ 166 w 675"/>
                <a:gd name="T43" fmla="*/ 252 h 531"/>
                <a:gd name="T44" fmla="*/ 138 w 675"/>
                <a:gd name="T45" fmla="*/ 258 h 531"/>
                <a:gd name="T46" fmla="*/ 91 w 675"/>
                <a:gd name="T47" fmla="*/ 263 h 531"/>
                <a:gd name="T48" fmla="*/ 30 w 675"/>
                <a:gd name="T49" fmla="*/ 306 h 531"/>
                <a:gd name="T50" fmla="*/ 1 w 675"/>
                <a:gd name="T51" fmla="*/ 336 h 531"/>
                <a:gd name="T52" fmla="*/ 24 w 675"/>
                <a:gd name="T53" fmla="*/ 351 h 531"/>
                <a:gd name="T54" fmla="*/ 49 w 675"/>
                <a:gd name="T55" fmla="*/ 346 h 531"/>
                <a:gd name="T56" fmla="*/ 79 w 675"/>
                <a:gd name="T57" fmla="*/ 349 h 531"/>
                <a:gd name="T58" fmla="*/ 102 w 675"/>
                <a:gd name="T59" fmla="*/ 364 h 531"/>
                <a:gd name="T60" fmla="*/ 125 w 675"/>
                <a:gd name="T61" fmla="*/ 370 h 531"/>
                <a:gd name="T62" fmla="*/ 137 w 675"/>
                <a:gd name="T63" fmla="*/ 361 h 531"/>
                <a:gd name="T64" fmla="*/ 169 w 675"/>
                <a:gd name="T65" fmla="*/ 358 h 531"/>
                <a:gd name="T66" fmla="*/ 190 w 675"/>
                <a:gd name="T67" fmla="*/ 361 h 531"/>
                <a:gd name="T68" fmla="*/ 212 w 675"/>
                <a:gd name="T69" fmla="*/ 355 h 531"/>
                <a:gd name="T70" fmla="*/ 223 w 675"/>
                <a:gd name="T71" fmla="*/ 380 h 531"/>
                <a:gd name="T72" fmla="*/ 234 w 675"/>
                <a:gd name="T73" fmla="*/ 420 h 531"/>
                <a:gd name="T74" fmla="*/ 260 w 675"/>
                <a:gd name="T75" fmla="*/ 438 h 531"/>
                <a:gd name="T76" fmla="*/ 267 w 675"/>
                <a:gd name="T77" fmla="*/ 473 h 531"/>
                <a:gd name="T78" fmla="*/ 260 w 675"/>
                <a:gd name="T79" fmla="*/ 493 h 531"/>
                <a:gd name="T80" fmla="*/ 276 w 675"/>
                <a:gd name="T81" fmla="*/ 519 h 531"/>
                <a:gd name="T82" fmla="*/ 305 w 675"/>
                <a:gd name="T83" fmla="*/ 525 h 531"/>
                <a:gd name="T84" fmla="*/ 329 w 675"/>
                <a:gd name="T85" fmla="*/ 514 h 531"/>
                <a:gd name="T86" fmla="*/ 360 w 675"/>
                <a:gd name="T87" fmla="*/ 503 h 531"/>
                <a:gd name="T88" fmla="*/ 411 w 675"/>
                <a:gd name="T89" fmla="*/ 492 h 531"/>
                <a:gd name="T90" fmla="*/ 518 w 675"/>
                <a:gd name="T91" fmla="*/ 461 h 531"/>
                <a:gd name="T92" fmla="*/ 532 w 675"/>
                <a:gd name="T93" fmla="*/ 445 h 531"/>
                <a:gd name="T94" fmla="*/ 538 w 675"/>
                <a:gd name="T95" fmla="*/ 411 h 531"/>
                <a:gd name="T96" fmla="*/ 555 w 675"/>
                <a:gd name="T97" fmla="*/ 393 h 53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75"/>
                <a:gd name="T148" fmla="*/ 0 h 531"/>
                <a:gd name="T149" fmla="*/ 675 w 675"/>
                <a:gd name="T150" fmla="*/ 531 h 53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75" h="531">
                  <a:moveTo>
                    <a:pt x="560" y="385"/>
                  </a:moveTo>
                  <a:cubicBezTo>
                    <a:pt x="553" y="377"/>
                    <a:pt x="553" y="377"/>
                    <a:pt x="553" y="377"/>
                  </a:cubicBezTo>
                  <a:cubicBezTo>
                    <a:pt x="561" y="367"/>
                    <a:pt x="561" y="367"/>
                    <a:pt x="561" y="367"/>
                  </a:cubicBezTo>
                  <a:cubicBezTo>
                    <a:pt x="586" y="366"/>
                    <a:pt x="586" y="366"/>
                    <a:pt x="586" y="366"/>
                  </a:cubicBezTo>
                  <a:cubicBezTo>
                    <a:pt x="587" y="353"/>
                    <a:pt x="587" y="353"/>
                    <a:pt x="587" y="353"/>
                  </a:cubicBezTo>
                  <a:cubicBezTo>
                    <a:pt x="593" y="349"/>
                    <a:pt x="593" y="349"/>
                    <a:pt x="593" y="349"/>
                  </a:cubicBezTo>
                  <a:cubicBezTo>
                    <a:pt x="597" y="334"/>
                    <a:pt x="597" y="334"/>
                    <a:pt x="597" y="334"/>
                  </a:cubicBezTo>
                  <a:cubicBezTo>
                    <a:pt x="597" y="334"/>
                    <a:pt x="612" y="328"/>
                    <a:pt x="612" y="322"/>
                  </a:cubicBezTo>
                  <a:cubicBezTo>
                    <a:pt x="612" y="316"/>
                    <a:pt x="620" y="309"/>
                    <a:pt x="611" y="304"/>
                  </a:cubicBezTo>
                  <a:cubicBezTo>
                    <a:pt x="602" y="299"/>
                    <a:pt x="591" y="285"/>
                    <a:pt x="591" y="285"/>
                  </a:cubicBezTo>
                  <a:cubicBezTo>
                    <a:pt x="612" y="283"/>
                    <a:pt x="612" y="283"/>
                    <a:pt x="612" y="283"/>
                  </a:cubicBezTo>
                  <a:cubicBezTo>
                    <a:pt x="612" y="283"/>
                    <a:pt x="605" y="275"/>
                    <a:pt x="605" y="273"/>
                  </a:cubicBezTo>
                  <a:cubicBezTo>
                    <a:pt x="605" y="272"/>
                    <a:pt x="608" y="265"/>
                    <a:pt x="608" y="265"/>
                  </a:cubicBezTo>
                  <a:cubicBezTo>
                    <a:pt x="598" y="258"/>
                    <a:pt x="598" y="258"/>
                    <a:pt x="598" y="258"/>
                  </a:cubicBezTo>
                  <a:cubicBezTo>
                    <a:pt x="598" y="258"/>
                    <a:pt x="599" y="241"/>
                    <a:pt x="607" y="241"/>
                  </a:cubicBezTo>
                  <a:cubicBezTo>
                    <a:pt x="615" y="241"/>
                    <a:pt x="617" y="241"/>
                    <a:pt x="617" y="241"/>
                  </a:cubicBezTo>
                  <a:cubicBezTo>
                    <a:pt x="617" y="241"/>
                    <a:pt x="616" y="236"/>
                    <a:pt x="617" y="236"/>
                  </a:cubicBezTo>
                  <a:cubicBezTo>
                    <a:pt x="619" y="236"/>
                    <a:pt x="629" y="236"/>
                    <a:pt x="629" y="236"/>
                  </a:cubicBezTo>
                  <a:cubicBezTo>
                    <a:pt x="629" y="230"/>
                    <a:pt x="629" y="230"/>
                    <a:pt x="629" y="230"/>
                  </a:cubicBezTo>
                  <a:cubicBezTo>
                    <a:pt x="654" y="229"/>
                    <a:pt x="654" y="229"/>
                    <a:pt x="654" y="229"/>
                  </a:cubicBezTo>
                  <a:cubicBezTo>
                    <a:pt x="657" y="224"/>
                    <a:pt x="657" y="224"/>
                    <a:pt x="657" y="224"/>
                  </a:cubicBezTo>
                  <a:cubicBezTo>
                    <a:pt x="629" y="197"/>
                    <a:pt x="629" y="197"/>
                    <a:pt x="629" y="197"/>
                  </a:cubicBezTo>
                  <a:cubicBezTo>
                    <a:pt x="635" y="171"/>
                    <a:pt x="635" y="171"/>
                    <a:pt x="635" y="171"/>
                  </a:cubicBezTo>
                  <a:cubicBezTo>
                    <a:pt x="653" y="170"/>
                    <a:pt x="653" y="170"/>
                    <a:pt x="653" y="170"/>
                  </a:cubicBezTo>
                  <a:cubicBezTo>
                    <a:pt x="645" y="160"/>
                    <a:pt x="645" y="160"/>
                    <a:pt x="645" y="160"/>
                  </a:cubicBezTo>
                  <a:cubicBezTo>
                    <a:pt x="650" y="149"/>
                    <a:pt x="650" y="149"/>
                    <a:pt x="650" y="149"/>
                  </a:cubicBezTo>
                  <a:cubicBezTo>
                    <a:pt x="657" y="149"/>
                    <a:pt x="657" y="149"/>
                    <a:pt x="657" y="149"/>
                  </a:cubicBezTo>
                  <a:cubicBezTo>
                    <a:pt x="657" y="149"/>
                    <a:pt x="670" y="132"/>
                    <a:pt x="672" y="123"/>
                  </a:cubicBezTo>
                  <a:cubicBezTo>
                    <a:pt x="675" y="114"/>
                    <a:pt x="622" y="94"/>
                    <a:pt x="614" y="92"/>
                  </a:cubicBezTo>
                  <a:cubicBezTo>
                    <a:pt x="606" y="89"/>
                    <a:pt x="603" y="98"/>
                    <a:pt x="603" y="98"/>
                  </a:cubicBezTo>
                  <a:cubicBezTo>
                    <a:pt x="586" y="98"/>
                    <a:pt x="586" y="98"/>
                    <a:pt x="586" y="98"/>
                  </a:cubicBezTo>
                  <a:cubicBezTo>
                    <a:pt x="586" y="85"/>
                    <a:pt x="586" y="85"/>
                    <a:pt x="586" y="85"/>
                  </a:cubicBezTo>
                  <a:cubicBezTo>
                    <a:pt x="552" y="59"/>
                    <a:pt x="552" y="59"/>
                    <a:pt x="552" y="59"/>
                  </a:cubicBezTo>
                  <a:cubicBezTo>
                    <a:pt x="552" y="59"/>
                    <a:pt x="548" y="65"/>
                    <a:pt x="547" y="66"/>
                  </a:cubicBezTo>
                  <a:cubicBezTo>
                    <a:pt x="546" y="68"/>
                    <a:pt x="521" y="62"/>
                    <a:pt x="521" y="62"/>
                  </a:cubicBezTo>
                  <a:cubicBezTo>
                    <a:pt x="521" y="62"/>
                    <a:pt x="487" y="36"/>
                    <a:pt x="476" y="34"/>
                  </a:cubicBezTo>
                  <a:cubicBezTo>
                    <a:pt x="465" y="32"/>
                    <a:pt x="457" y="41"/>
                    <a:pt x="457" y="41"/>
                  </a:cubicBezTo>
                  <a:cubicBezTo>
                    <a:pt x="429" y="28"/>
                    <a:pt x="429" y="28"/>
                    <a:pt x="429" y="28"/>
                  </a:cubicBezTo>
                  <a:cubicBezTo>
                    <a:pt x="429" y="28"/>
                    <a:pt x="434" y="25"/>
                    <a:pt x="434" y="12"/>
                  </a:cubicBezTo>
                  <a:cubicBezTo>
                    <a:pt x="433" y="0"/>
                    <a:pt x="393" y="13"/>
                    <a:pt x="393" y="13"/>
                  </a:cubicBezTo>
                  <a:cubicBezTo>
                    <a:pt x="393" y="13"/>
                    <a:pt x="369" y="28"/>
                    <a:pt x="364" y="34"/>
                  </a:cubicBezTo>
                  <a:cubicBezTo>
                    <a:pt x="358" y="40"/>
                    <a:pt x="332" y="51"/>
                    <a:pt x="326" y="52"/>
                  </a:cubicBezTo>
                  <a:cubicBezTo>
                    <a:pt x="320" y="52"/>
                    <a:pt x="300" y="71"/>
                    <a:pt x="300" y="71"/>
                  </a:cubicBezTo>
                  <a:cubicBezTo>
                    <a:pt x="300" y="71"/>
                    <a:pt x="297" y="64"/>
                    <a:pt x="297" y="63"/>
                  </a:cubicBezTo>
                  <a:cubicBezTo>
                    <a:pt x="297" y="62"/>
                    <a:pt x="309" y="55"/>
                    <a:pt x="309" y="55"/>
                  </a:cubicBezTo>
                  <a:cubicBezTo>
                    <a:pt x="301" y="49"/>
                    <a:pt x="301" y="49"/>
                    <a:pt x="301" y="49"/>
                  </a:cubicBezTo>
                  <a:cubicBezTo>
                    <a:pt x="301" y="46"/>
                    <a:pt x="301" y="46"/>
                    <a:pt x="301" y="46"/>
                  </a:cubicBezTo>
                  <a:cubicBezTo>
                    <a:pt x="289" y="49"/>
                    <a:pt x="289" y="49"/>
                    <a:pt x="289" y="49"/>
                  </a:cubicBezTo>
                  <a:cubicBezTo>
                    <a:pt x="289" y="49"/>
                    <a:pt x="287" y="44"/>
                    <a:pt x="274" y="38"/>
                  </a:cubicBezTo>
                  <a:cubicBezTo>
                    <a:pt x="261" y="32"/>
                    <a:pt x="272" y="59"/>
                    <a:pt x="272" y="60"/>
                  </a:cubicBezTo>
                  <a:cubicBezTo>
                    <a:pt x="272" y="62"/>
                    <a:pt x="252" y="52"/>
                    <a:pt x="249" y="54"/>
                  </a:cubicBezTo>
                  <a:cubicBezTo>
                    <a:pt x="245" y="57"/>
                    <a:pt x="254" y="78"/>
                    <a:pt x="254" y="78"/>
                  </a:cubicBezTo>
                  <a:cubicBezTo>
                    <a:pt x="244" y="84"/>
                    <a:pt x="244" y="84"/>
                    <a:pt x="244" y="84"/>
                  </a:cubicBezTo>
                  <a:cubicBezTo>
                    <a:pt x="258" y="108"/>
                    <a:pt x="258" y="108"/>
                    <a:pt x="258" y="108"/>
                  </a:cubicBezTo>
                  <a:cubicBezTo>
                    <a:pt x="237" y="109"/>
                    <a:pt x="237" y="109"/>
                    <a:pt x="237" y="109"/>
                  </a:cubicBezTo>
                  <a:cubicBezTo>
                    <a:pt x="225" y="116"/>
                    <a:pt x="225" y="116"/>
                    <a:pt x="225" y="116"/>
                  </a:cubicBezTo>
                  <a:cubicBezTo>
                    <a:pt x="225" y="116"/>
                    <a:pt x="227" y="130"/>
                    <a:pt x="227" y="130"/>
                  </a:cubicBezTo>
                  <a:cubicBezTo>
                    <a:pt x="227" y="131"/>
                    <a:pt x="221" y="134"/>
                    <a:pt x="218" y="139"/>
                  </a:cubicBezTo>
                  <a:cubicBezTo>
                    <a:pt x="214" y="145"/>
                    <a:pt x="229" y="157"/>
                    <a:pt x="231" y="158"/>
                  </a:cubicBezTo>
                  <a:cubicBezTo>
                    <a:pt x="232" y="159"/>
                    <a:pt x="235" y="170"/>
                    <a:pt x="233" y="175"/>
                  </a:cubicBezTo>
                  <a:cubicBezTo>
                    <a:pt x="231" y="179"/>
                    <a:pt x="213" y="199"/>
                    <a:pt x="212" y="201"/>
                  </a:cubicBezTo>
                  <a:cubicBezTo>
                    <a:pt x="211" y="203"/>
                    <a:pt x="220" y="206"/>
                    <a:pt x="228" y="211"/>
                  </a:cubicBezTo>
                  <a:cubicBezTo>
                    <a:pt x="236" y="216"/>
                    <a:pt x="217" y="226"/>
                    <a:pt x="217" y="226"/>
                  </a:cubicBezTo>
                  <a:cubicBezTo>
                    <a:pt x="227" y="236"/>
                    <a:pt x="227" y="236"/>
                    <a:pt x="227" y="236"/>
                  </a:cubicBezTo>
                  <a:cubicBezTo>
                    <a:pt x="227" y="236"/>
                    <a:pt x="189" y="263"/>
                    <a:pt x="188" y="264"/>
                  </a:cubicBezTo>
                  <a:cubicBezTo>
                    <a:pt x="188" y="265"/>
                    <a:pt x="166" y="252"/>
                    <a:pt x="166" y="252"/>
                  </a:cubicBezTo>
                  <a:cubicBezTo>
                    <a:pt x="154" y="258"/>
                    <a:pt x="154" y="258"/>
                    <a:pt x="154" y="258"/>
                  </a:cubicBezTo>
                  <a:cubicBezTo>
                    <a:pt x="146" y="252"/>
                    <a:pt x="146" y="252"/>
                    <a:pt x="146" y="252"/>
                  </a:cubicBezTo>
                  <a:cubicBezTo>
                    <a:pt x="138" y="258"/>
                    <a:pt x="138" y="258"/>
                    <a:pt x="138" y="258"/>
                  </a:cubicBezTo>
                  <a:cubicBezTo>
                    <a:pt x="119" y="255"/>
                    <a:pt x="119" y="255"/>
                    <a:pt x="119" y="255"/>
                  </a:cubicBezTo>
                  <a:cubicBezTo>
                    <a:pt x="98" y="274"/>
                    <a:pt x="98" y="274"/>
                    <a:pt x="98" y="274"/>
                  </a:cubicBezTo>
                  <a:cubicBezTo>
                    <a:pt x="91" y="263"/>
                    <a:pt x="91" y="263"/>
                    <a:pt x="91" y="263"/>
                  </a:cubicBezTo>
                  <a:cubicBezTo>
                    <a:pt x="91" y="263"/>
                    <a:pt x="78" y="271"/>
                    <a:pt x="76" y="273"/>
                  </a:cubicBezTo>
                  <a:cubicBezTo>
                    <a:pt x="74" y="274"/>
                    <a:pt x="68" y="274"/>
                    <a:pt x="44" y="277"/>
                  </a:cubicBezTo>
                  <a:cubicBezTo>
                    <a:pt x="19" y="281"/>
                    <a:pt x="30" y="306"/>
                    <a:pt x="30" y="306"/>
                  </a:cubicBezTo>
                  <a:cubicBezTo>
                    <a:pt x="30" y="306"/>
                    <a:pt x="20" y="306"/>
                    <a:pt x="17" y="306"/>
                  </a:cubicBezTo>
                  <a:cubicBezTo>
                    <a:pt x="14" y="306"/>
                    <a:pt x="9" y="330"/>
                    <a:pt x="9" y="331"/>
                  </a:cubicBezTo>
                  <a:cubicBezTo>
                    <a:pt x="9" y="332"/>
                    <a:pt x="1" y="336"/>
                    <a:pt x="1" y="336"/>
                  </a:cubicBezTo>
                  <a:cubicBezTo>
                    <a:pt x="0" y="360"/>
                    <a:pt x="0" y="360"/>
                    <a:pt x="0" y="360"/>
                  </a:cubicBezTo>
                  <a:cubicBezTo>
                    <a:pt x="6" y="356"/>
                    <a:pt x="15" y="349"/>
                    <a:pt x="15" y="349"/>
                  </a:cubicBezTo>
                  <a:cubicBezTo>
                    <a:pt x="24" y="351"/>
                    <a:pt x="24" y="351"/>
                    <a:pt x="24" y="351"/>
                  </a:cubicBezTo>
                  <a:cubicBezTo>
                    <a:pt x="24" y="351"/>
                    <a:pt x="33" y="341"/>
                    <a:pt x="34" y="341"/>
                  </a:cubicBezTo>
                  <a:cubicBezTo>
                    <a:pt x="35" y="342"/>
                    <a:pt x="40" y="349"/>
                    <a:pt x="40" y="349"/>
                  </a:cubicBezTo>
                  <a:cubicBezTo>
                    <a:pt x="49" y="346"/>
                    <a:pt x="49" y="346"/>
                    <a:pt x="49" y="346"/>
                  </a:cubicBezTo>
                  <a:cubicBezTo>
                    <a:pt x="49" y="346"/>
                    <a:pt x="50" y="353"/>
                    <a:pt x="51" y="353"/>
                  </a:cubicBezTo>
                  <a:cubicBezTo>
                    <a:pt x="52" y="353"/>
                    <a:pt x="72" y="353"/>
                    <a:pt x="72" y="353"/>
                  </a:cubicBezTo>
                  <a:cubicBezTo>
                    <a:pt x="79" y="349"/>
                    <a:pt x="79" y="349"/>
                    <a:pt x="79" y="349"/>
                  </a:cubicBezTo>
                  <a:cubicBezTo>
                    <a:pt x="93" y="350"/>
                    <a:pt x="93" y="350"/>
                    <a:pt x="93" y="350"/>
                  </a:cubicBezTo>
                  <a:cubicBezTo>
                    <a:pt x="93" y="350"/>
                    <a:pt x="96" y="355"/>
                    <a:pt x="97" y="355"/>
                  </a:cubicBezTo>
                  <a:cubicBezTo>
                    <a:pt x="98" y="355"/>
                    <a:pt x="102" y="364"/>
                    <a:pt x="102" y="364"/>
                  </a:cubicBezTo>
                  <a:cubicBezTo>
                    <a:pt x="102" y="364"/>
                    <a:pt x="105" y="374"/>
                    <a:pt x="112" y="374"/>
                  </a:cubicBezTo>
                  <a:cubicBezTo>
                    <a:pt x="118" y="374"/>
                    <a:pt x="120" y="364"/>
                    <a:pt x="120" y="364"/>
                  </a:cubicBezTo>
                  <a:cubicBezTo>
                    <a:pt x="120" y="364"/>
                    <a:pt x="125" y="365"/>
                    <a:pt x="125" y="370"/>
                  </a:cubicBezTo>
                  <a:cubicBezTo>
                    <a:pt x="125" y="375"/>
                    <a:pt x="123" y="383"/>
                    <a:pt x="127" y="383"/>
                  </a:cubicBezTo>
                  <a:cubicBezTo>
                    <a:pt x="132" y="383"/>
                    <a:pt x="132" y="367"/>
                    <a:pt x="132" y="367"/>
                  </a:cubicBezTo>
                  <a:cubicBezTo>
                    <a:pt x="137" y="361"/>
                    <a:pt x="137" y="361"/>
                    <a:pt x="137" y="361"/>
                  </a:cubicBezTo>
                  <a:cubicBezTo>
                    <a:pt x="137" y="361"/>
                    <a:pt x="143" y="369"/>
                    <a:pt x="146" y="366"/>
                  </a:cubicBezTo>
                  <a:cubicBezTo>
                    <a:pt x="149" y="362"/>
                    <a:pt x="169" y="363"/>
                    <a:pt x="169" y="363"/>
                  </a:cubicBezTo>
                  <a:cubicBezTo>
                    <a:pt x="169" y="358"/>
                    <a:pt x="169" y="358"/>
                    <a:pt x="169" y="358"/>
                  </a:cubicBezTo>
                  <a:cubicBezTo>
                    <a:pt x="169" y="358"/>
                    <a:pt x="176" y="364"/>
                    <a:pt x="180" y="363"/>
                  </a:cubicBezTo>
                  <a:cubicBezTo>
                    <a:pt x="183" y="363"/>
                    <a:pt x="183" y="359"/>
                    <a:pt x="183" y="359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190" y="361"/>
                    <a:pt x="191" y="353"/>
                    <a:pt x="197" y="353"/>
                  </a:cubicBezTo>
                  <a:cubicBezTo>
                    <a:pt x="204" y="354"/>
                    <a:pt x="206" y="359"/>
                    <a:pt x="206" y="359"/>
                  </a:cubicBezTo>
                  <a:cubicBezTo>
                    <a:pt x="212" y="355"/>
                    <a:pt x="212" y="355"/>
                    <a:pt x="212" y="355"/>
                  </a:cubicBezTo>
                  <a:cubicBezTo>
                    <a:pt x="212" y="355"/>
                    <a:pt x="215" y="359"/>
                    <a:pt x="219" y="361"/>
                  </a:cubicBezTo>
                  <a:cubicBezTo>
                    <a:pt x="222" y="362"/>
                    <a:pt x="229" y="368"/>
                    <a:pt x="229" y="368"/>
                  </a:cubicBezTo>
                  <a:cubicBezTo>
                    <a:pt x="223" y="380"/>
                    <a:pt x="223" y="380"/>
                    <a:pt x="223" y="380"/>
                  </a:cubicBezTo>
                  <a:cubicBezTo>
                    <a:pt x="223" y="380"/>
                    <a:pt x="238" y="394"/>
                    <a:pt x="237" y="396"/>
                  </a:cubicBezTo>
                  <a:cubicBezTo>
                    <a:pt x="236" y="397"/>
                    <a:pt x="227" y="399"/>
                    <a:pt x="228" y="407"/>
                  </a:cubicBezTo>
                  <a:cubicBezTo>
                    <a:pt x="229" y="414"/>
                    <a:pt x="233" y="413"/>
                    <a:pt x="234" y="420"/>
                  </a:cubicBezTo>
                  <a:cubicBezTo>
                    <a:pt x="234" y="427"/>
                    <a:pt x="239" y="427"/>
                    <a:pt x="241" y="431"/>
                  </a:cubicBezTo>
                  <a:cubicBezTo>
                    <a:pt x="243" y="435"/>
                    <a:pt x="243" y="443"/>
                    <a:pt x="243" y="443"/>
                  </a:cubicBezTo>
                  <a:cubicBezTo>
                    <a:pt x="243" y="443"/>
                    <a:pt x="247" y="435"/>
                    <a:pt x="260" y="438"/>
                  </a:cubicBezTo>
                  <a:cubicBezTo>
                    <a:pt x="273" y="440"/>
                    <a:pt x="273" y="452"/>
                    <a:pt x="271" y="454"/>
                  </a:cubicBezTo>
                  <a:cubicBezTo>
                    <a:pt x="269" y="456"/>
                    <a:pt x="262" y="468"/>
                    <a:pt x="262" y="468"/>
                  </a:cubicBezTo>
                  <a:cubicBezTo>
                    <a:pt x="267" y="473"/>
                    <a:pt x="267" y="473"/>
                    <a:pt x="267" y="473"/>
                  </a:cubicBezTo>
                  <a:cubicBezTo>
                    <a:pt x="259" y="477"/>
                    <a:pt x="259" y="477"/>
                    <a:pt x="259" y="477"/>
                  </a:cubicBezTo>
                  <a:cubicBezTo>
                    <a:pt x="268" y="482"/>
                    <a:pt x="268" y="482"/>
                    <a:pt x="268" y="482"/>
                  </a:cubicBezTo>
                  <a:cubicBezTo>
                    <a:pt x="268" y="482"/>
                    <a:pt x="264" y="493"/>
                    <a:pt x="260" y="493"/>
                  </a:cubicBezTo>
                  <a:cubicBezTo>
                    <a:pt x="256" y="493"/>
                    <a:pt x="258" y="500"/>
                    <a:pt x="264" y="502"/>
                  </a:cubicBezTo>
                  <a:cubicBezTo>
                    <a:pt x="269" y="503"/>
                    <a:pt x="276" y="507"/>
                    <a:pt x="276" y="507"/>
                  </a:cubicBezTo>
                  <a:cubicBezTo>
                    <a:pt x="276" y="519"/>
                    <a:pt x="276" y="519"/>
                    <a:pt x="276" y="519"/>
                  </a:cubicBezTo>
                  <a:cubicBezTo>
                    <a:pt x="286" y="530"/>
                    <a:pt x="286" y="530"/>
                    <a:pt x="286" y="530"/>
                  </a:cubicBezTo>
                  <a:cubicBezTo>
                    <a:pt x="300" y="531"/>
                    <a:pt x="300" y="531"/>
                    <a:pt x="300" y="531"/>
                  </a:cubicBezTo>
                  <a:cubicBezTo>
                    <a:pt x="305" y="525"/>
                    <a:pt x="305" y="525"/>
                    <a:pt x="305" y="525"/>
                  </a:cubicBezTo>
                  <a:cubicBezTo>
                    <a:pt x="316" y="525"/>
                    <a:pt x="316" y="525"/>
                    <a:pt x="316" y="525"/>
                  </a:cubicBezTo>
                  <a:cubicBezTo>
                    <a:pt x="322" y="511"/>
                    <a:pt x="322" y="511"/>
                    <a:pt x="322" y="511"/>
                  </a:cubicBezTo>
                  <a:cubicBezTo>
                    <a:pt x="329" y="514"/>
                    <a:pt x="329" y="514"/>
                    <a:pt x="329" y="514"/>
                  </a:cubicBezTo>
                  <a:cubicBezTo>
                    <a:pt x="331" y="510"/>
                    <a:pt x="331" y="510"/>
                    <a:pt x="331" y="510"/>
                  </a:cubicBezTo>
                  <a:cubicBezTo>
                    <a:pt x="331" y="510"/>
                    <a:pt x="340" y="516"/>
                    <a:pt x="347" y="514"/>
                  </a:cubicBezTo>
                  <a:cubicBezTo>
                    <a:pt x="353" y="511"/>
                    <a:pt x="360" y="503"/>
                    <a:pt x="360" y="503"/>
                  </a:cubicBezTo>
                  <a:cubicBezTo>
                    <a:pt x="375" y="502"/>
                    <a:pt x="375" y="502"/>
                    <a:pt x="375" y="502"/>
                  </a:cubicBezTo>
                  <a:cubicBezTo>
                    <a:pt x="394" y="487"/>
                    <a:pt x="394" y="487"/>
                    <a:pt x="394" y="487"/>
                  </a:cubicBezTo>
                  <a:cubicBezTo>
                    <a:pt x="394" y="487"/>
                    <a:pt x="410" y="492"/>
                    <a:pt x="411" y="492"/>
                  </a:cubicBezTo>
                  <a:cubicBezTo>
                    <a:pt x="412" y="491"/>
                    <a:pt x="436" y="478"/>
                    <a:pt x="438" y="478"/>
                  </a:cubicBezTo>
                  <a:cubicBezTo>
                    <a:pt x="439" y="478"/>
                    <a:pt x="481" y="482"/>
                    <a:pt x="481" y="482"/>
                  </a:cubicBezTo>
                  <a:cubicBezTo>
                    <a:pt x="481" y="482"/>
                    <a:pt x="510" y="462"/>
                    <a:pt x="518" y="461"/>
                  </a:cubicBezTo>
                  <a:cubicBezTo>
                    <a:pt x="526" y="460"/>
                    <a:pt x="526" y="457"/>
                    <a:pt x="526" y="457"/>
                  </a:cubicBezTo>
                  <a:cubicBezTo>
                    <a:pt x="524" y="451"/>
                    <a:pt x="524" y="451"/>
                    <a:pt x="524" y="451"/>
                  </a:cubicBezTo>
                  <a:cubicBezTo>
                    <a:pt x="532" y="445"/>
                    <a:pt x="532" y="445"/>
                    <a:pt x="532" y="445"/>
                  </a:cubicBezTo>
                  <a:cubicBezTo>
                    <a:pt x="532" y="445"/>
                    <a:pt x="532" y="432"/>
                    <a:pt x="532" y="431"/>
                  </a:cubicBezTo>
                  <a:cubicBezTo>
                    <a:pt x="532" y="429"/>
                    <a:pt x="539" y="421"/>
                    <a:pt x="539" y="421"/>
                  </a:cubicBezTo>
                  <a:cubicBezTo>
                    <a:pt x="538" y="411"/>
                    <a:pt x="538" y="411"/>
                    <a:pt x="538" y="411"/>
                  </a:cubicBezTo>
                  <a:cubicBezTo>
                    <a:pt x="548" y="411"/>
                    <a:pt x="548" y="411"/>
                    <a:pt x="548" y="411"/>
                  </a:cubicBezTo>
                  <a:cubicBezTo>
                    <a:pt x="556" y="401"/>
                    <a:pt x="556" y="401"/>
                    <a:pt x="556" y="401"/>
                  </a:cubicBezTo>
                  <a:cubicBezTo>
                    <a:pt x="556" y="397"/>
                    <a:pt x="555" y="393"/>
                    <a:pt x="555" y="393"/>
                  </a:cubicBezTo>
                  <a:lnTo>
                    <a:pt x="560" y="38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Freeform 151">
              <a:extLst>
                <a:ext uri="{FF2B5EF4-FFF2-40B4-BE49-F238E27FC236}">
                  <a16:creationId xmlns:a16="http://schemas.microsoft.com/office/drawing/2014/main" id="{D4FE0B4C-DCE9-453E-8582-A0E25D093E9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492" y="1253"/>
              <a:ext cx="156" cy="243"/>
            </a:xfrm>
            <a:custGeom>
              <a:avLst/>
              <a:gdLst>
                <a:gd name="T0" fmla="*/ 8 w 129"/>
                <a:gd name="T1" fmla="*/ 177 h 201"/>
                <a:gd name="T2" fmla="*/ 10 w 129"/>
                <a:gd name="T3" fmla="*/ 198 h 201"/>
                <a:gd name="T4" fmla="*/ 28 w 129"/>
                <a:gd name="T5" fmla="*/ 201 h 201"/>
                <a:gd name="T6" fmla="*/ 55 w 129"/>
                <a:gd name="T7" fmla="*/ 201 h 201"/>
                <a:gd name="T8" fmla="*/ 65 w 129"/>
                <a:gd name="T9" fmla="*/ 177 h 201"/>
                <a:gd name="T10" fmla="*/ 77 w 129"/>
                <a:gd name="T11" fmla="*/ 178 h 201"/>
                <a:gd name="T12" fmla="*/ 78 w 129"/>
                <a:gd name="T13" fmla="*/ 165 h 201"/>
                <a:gd name="T14" fmla="*/ 87 w 129"/>
                <a:gd name="T15" fmla="*/ 165 h 201"/>
                <a:gd name="T16" fmla="*/ 102 w 129"/>
                <a:gd name="T17" fmla="*/ 140 h 201"/>
                <a:gd name="T18" fmla="*/ 102 w 129"/>
                <a:gd name="T19" fmla="*/ 124 h 201"/>
                <a:gd name="T20" fmla="*/ 115 w 129"/>
                <a:gd name="T21" fmla="*/ 107 h 201"/>
                <a:gd name="T22" fmla="*/ 123 w 129"/>
                <a:gd name="T23" fmla="*/ 109 h 201"/>
                <a:gd name="T24" fmla="*/ 129 w 129"/>
                <a:gd name="T25" fmla="*/ 92 h 201"/>
                <a:gd name="T26" fmla="*/ 129 w 129"/>
                <a:gd name="T27" fmla="*/ 22 h 201"/>
                <a:gd name="T28" fmla="*/ 99 w 129"/>
                <a:gd name="T29" fmla="*/ 4 h 201"/>
                <a:gd name="T30" fmla="*/ 101 w 129"/>
                <a:gd name="T31" fmla="*/ 0 h 201"/>
                <a:gd name="T32" fmla="*/ 76 w 129"/>
                <a:gd name="T33" fmla="*/ 1 h 201"/>
                <a:gd name="T34" fmla="*/ 76 w 129"/>
                <a:gd name="T35" fmla="*/ 7 h 201"/>
                <a:gd name="T36" fmla="*/ 64 w 129"/>
                <a:gd name="T37" fmla="*/ 7 h 201"/>
                <a:gd name="T38" fmla="*/ 64 w 129"/>
                <a:gd name="T39" fmla="*/ 12 h 201"/>
                <a:gd name="T40" fmla="*/ 54 w 129"/>
                <a:gd name="T41" fmla="*/ 12 h 201"/>
                <a:gd name="T42" fmla="*/ 45 w 129"/>
                <a:gd name="T43" fmla="*/ 29 h 201"/>
                <a:gd name="T44" fmla="*/ 55 w 129"/>
                <a:gd name="T45" fmla="*/ 36 h 201"/>
                <a:gd name="T46" fmla="*/ 52 w 129"/>
                <a:gd name="T47" fmla="*/ 44 h 201"/>
                <a:gd name="T48" fmla="*/ 59 w 129"/>
                <a:gd name="T49" fmla="*/ 54 h 201"/>
                <a:gd name="T50" fmla="*/ 38 w 129"/>
                <a:gd name="T51" fmla="*/ 56 h 201"/>
                <a:gd name="T52" fmla="*/ 58 w 129"/>
                <a:gd name="T53" fmla="*/ 75 h 201"/>
                <a:gd name="T54" fmla="*/ 59 w 129"/>
                <a:gd name="T55" fmla="*/ 93 h 201"/>
                <a:gd name="T56" fmla="*/ 44 w 129"/>
                <a:gd name="T57" fmla="*/ 105 h 201"/>
                <a:gd name="T58" fmla="*/ 40 w 129"/>
                <a:gd name="T59" fmla="*/ 120 h 201"/>
                <a:gd name="T60" fmla="*/ 34 w 129"/>
                <a:gd name="T61" fmla="*/ 124 h 201"/>
                <a:gd name="T62" fmla="*/ 33 w 129"/>
                <a:gd name="T63" fmla="*/ 137 h 201"/>
                <a:gd name="T64" fmla="*/ 8 w 129"/>
                <a:gd name="T65" fmla="*/ 138 h 201"/>
                <a:gd name="T66" fmla="*/ 0 w 129"/>
                <a:gd name="T67" fmla="*/ 148 h 201"/>
                <a:gd name="T68" fmla="*/ 7 w 129"/>
                <a:gd name="T69" fmla="*/ 156 h 201"/>
                <a:gd name="T70" fmla="*/ 2 w 129"/>
                <a:gd name="T71" fmla="*/ 164 h 201"/>
                <a:gd name="T72" fmla="*/ 3 w 129"/>
                <a:gd name="T73" fmla="*/ 172 h 201"/>
                <a:gd name="T74" fmla="*/ 3 w 129"/>
                <a:gd name="T75" fmla="*/ 172 h 201"/>
                <a:gd name="T76" fmla="*/ 8 w 129"/>
                <a:gd name="T77" fmla="*/ 177 h 20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29"/>
                <a:gd name="T118" fmla="*/ 0 h 201"/>
                <a:gd name="T119" fmla="*/ 129 w 129"/>
                <a:gd name="T120" fmla="*/ 201 h 20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29" h="201">
                  <a:moveTo>
                    <a:pt x="8" y="177"/>
                  </a:moveTo>
                  <a:cubicBezTo>
                    <a:pt x="8" y="181"/>
                    <a:pt x="10" y="198"/>
                    <a:pt x="10" y="198"/>
                  </a:cubicBezTo>
                  <a:cubicBezTo>
                    <a:pt x="28" y="201"/>
                    <a:pt x="28" y="201"/>
                    <a:pt x="28" y="201"/>
                  </a:cubicBezTo>
                  <a:cubicBezTo>
                    <a:pt x="55" y="201"/>
                    <a:pt x="55" y="201"/>
                    <a:pt x="55" y="201"/>
                  </a:cubicBezTo>
                  <a:cubicBezTo>
                    <a:pt x="65" y="177"/>
                    <a:pt x="65" y="177"/>
                    <a:pt x="65" y="177"/>
                  </a:cubicBezTo>
                  <a:cubicBezTo>
                    <a:pt x="77" y="178"/>
                    <a:pt x="77" y="178"/>
                    <a:pt x="77" y="178"/>
                  </a:cubicBezTo>
                  <a:cubicBezTo>
                    <a:pt x="78" y="165"/>
                    <a:pt x="78" y="165"/>
                    <a:pt x="78" y="165"/>
                  </a:cubicBezTo>
                  <a:cubicBezTo>
                    <a:pt x="87" y="165"/>
                    <a:pt x="87" y="165"/>
                    <a:pt x="87" y="165"/>
                  </a:cubicBezTo>
                  <a:cubicBezTo>
                    <a:pt x="102" y="140"/>
                    <a:pt x="102" y="140"/>
                    <a:pt x="102" y="140"/>
                  </a:cubicBezTo>
                  <a:cubicBezTo>
                    <a:pt x="102" y="140"/>
                    <a:pt x="102" y="126"/>
                    <a:pt x="102" y="124"/>
                  </a:cubicBezTo>
                  <a:cubicBezTo>
                    <a:pt x="102" y="121"/>
                    <a:pt x="107" y="114"/>
                    <a:pt x="115" y="107"/>
                  </a:cubicBezTo>
                  <a:cubicBezTo>
                    <a:pt x="123" y="101"/>
                    <a:pt x="123" y="109"/>
                    <a:pt x="123" y="109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29" y="22"/>
                    <a:pt x="129" y="22"/>
                    <a:pt x="129" y="22"/>
                  </a:cubicBezTo>
                  <a:cubicBezTo>
                    <a:pt x="99" y="4"/>
                    <a:pt x="99" y="4"/>
                    <a:pt x="99" y="4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66" y="7"/>
                    <a:pt x="64" y="7"/>
                  </a:cubicBezTo>
                  <a:cubicBezTo>
                    <a:pt x="63" y="7"/>
                    <a:pt x="64" y="12"/>
                    <a:pt x="64" y="12"/>
                  </a:cubicBezTo>
                  <a:cubicBezTo>
                    <a:pt x="64" y="12"/>
                    <a:pt x="62" y="12"/>
                    <a:pt x="54" y="12"/>
                  </a:cubicBezTo>
                  <a:cubicBezTo>
                    <a:pt x="46" y="12"/>
                    <a:pt x="45" y="29"/>
                    <a:pt x="45" y="29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36"/>
                    <a:pt x="52" y="43"/>
                    <a:pt x="52" y="44"/>
                  </a:cubicBezTo>
                  <a:cubicBezTo>
                    <a:pt x="52" y="46"/>
                    <a:pt x="59" y="54"/>
                    <a:pt x="59" y="54"/>
                  </a:cubicBezTo>
                  <a:cubicBezTo>
                    <a:pt x="38" y="56"/>
                    <a:pt x="38" y="56"/>
                    <a:pt x="38" y="56"/>
                  </a:cubicBezTo>
                  <a:cubicBezTo>
                    <a:pt x="38" y="56"/>
                    <a:pt x="49" y="70"/>
                    <a:pt x="58" y="75"/>
                  </a:cubicBezTo>
                  <a:cubicBezTo>
                    <a:pt x="67" y="80"/>
                    <a:pt x="59" y="87"/>
                    <a:pt x="59" y="93"/>
                  </a:cubicBezTo>
                  <a:cubicBezTo>
                    <a:pt x="59" y="99"/>
                    <a:pt x="44" y="105"/>
                    <a:pt x="44" y="105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34" y="124"/>
                    <a:pt x="34" y="124"/>
                    <a:pt x="34" y="124"/>
                  </a:cubicBezTo>
                  <a:cubicBezTo>
                    <a:pt x="33" y="137"/>
                    <a:pt x="33" y="137"/>
                    <a:pt x="33" y="137"/>
                  </a:cubicBezTo>
                  <a:cubicBezTo>
                    <a:pt x="8" y="138"/>
                    <a:pt x="8" y="138"/>
                    <a:pt x="8" y="13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7" y="156"/>
                    <a:pt x="7" y="156"/>
                    <a:pt x="7" y="156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64"/>
                    <a:pt x="3" y="168"/>
                    <a:pt x="3" y="172"/>
                  </a:cubicBezTo>
                  <a:cubicBezTo>
                    <a:pt x="3" y="172"/>
                    <a:pt x="3" y="172"/>
                    <a:pt x="3" y="172"/>
                  </a:cubicBezTo>
                  <a:cubicBezTo>
                    <a:pt x="3" y="172"/>
                    <a:pt x="8" y="172"/>
                    <a:pt x="8" y="177"/>
                  </a:cubicBez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52">
              <a:extLst>
                <a:ext uri="{FF2B5EF4-FFF2-40B4-BE49-F238E27FC236}">
                  <a16:creationId xmlns:a16="http://schemas.microsoft.com/office/drawing/2014/main" id="{56A5F997-11F3-4623-BD4D-8D4419D508F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89" y="148"/>
              <a:ext cx="413" cy="601"/>
            </a:xfrm>
            <a:custGeom>
              <a:avLst/>
              <a:gdLst>
                <a:gd name="T0" fmla="*/ 46 w 343"/>
                <a:gd name="T1" fmla="*/ 488 h 499"/>
                <a:gd name="T2" fmla="*/ 88 w 343"/>
                <a:gd name="T3" fmla="*/ 478 h 499"/>
                <a:gd name="T4" fmla="*/ 102 w 343"/>
                <a:gd name="T5" fmla="*/ 474 h 499"/>
                <a:gd name="T6" fmla="*/ 124 w 343"/>
                <a:gd name="T7" fmla="*/ 465 h 499"/>
                <a:gd name="T8" fmla="*/ 142 w 343"/>
                <a:gd name="T9" fmla="*/ 435 h 499"/>
                <a:gd name="T10" fmla="*/ 154 w 343"/>
                <a:gd name="T11" fmla="*/ 395 h 499"/>
                <a:gd name="T12" fmla="*/ 183 w 343"/>
                <a:gd name="T13" fmla="*/ 404 h 499"/>
                <a:gd name="T14" fmla="*/ 231 w 343"/>
                <a:gd name="T15" fmla="*/ 396 h 499"/>
                <a:gd name="T16" fmla="*/ 283 w 343"/>
                <a:gd name="T17" fmla="*/ 384 h 499"/>
                <a:gd name="T18" fmla="*/ 321 w 343"/>
                <a:gd name="T19" fmla="*/ 318 h 499"/>
                <a:gd name="T20" fmla="*/ 322 w 343"/>
                <a:gd name="T21" fmla="*/ 288 h 499"/>
                <a:gd name="T22" fmla="*/ 336 w 343"/>
                <a:gd name="T23" fmla="*/ 268 h 499"/>
                <a:gd name="T24" fmla="*/ 336 w 343"/>
                <a:gd name="T25" fmla="*/ 254 h 499"/>
                <a:gd name="T26" fmla="*/ 333 w 343"/>
                <a:gd name="T27" fmla="*/ 242 h 499"/>
                <a:gd name="T28" fmla="*/ 310 w 343"/>
                <a:gd name="T29" fmla="*/ 203 h 499"/>
                <a:gd name="T30" fmla="*/ 289 w 343"/>
                <a:gd name="T31" fmla="*/ 135 h 499"/>
                <a:gd name="T32" fmla="*/ 288 w 343"/>
                <a:gd name="T33" fmla="*/ 113 h 499"/>
                <a:gd name="T34" fmla="*/ 295 w 343"/>
                <a:gd name="T35" fmla="*/ 79 h 499"/>
                <a:gd name="T36" fmla="*/ 285 w 343"/>
                <a:gd name="T37" fmla="*/ 67 h 499"/>
                <a:gd name="T38" fmla="*/ 284 w 343"/>
                <a:gd name="T39" fmla="*/ 57 h 499"/>
                <a:gd name="T40" fmla="*/ 280 w 343"/>
                <a:gd name="T41" fmla="*/ 43 h 499"/>
                <a:gd name="T42" fmla="*/ 289 w 343"/>
                <a:gd name="T43" fmla="*/ 23 h 499"/>
                <a:gd name="T44" fmla="*/ 265 w 343"/>
                <a:gd name="T45" fmla="*/ 12 h 499"/>
                <a:gd name="T46" fmla="*/ 252 w 343"/>
                <a:gd name="T47" fmla="*/ 0 h 499"/>
                <a:gd name="T48" fmla="*/ 250 w 343"/>
                <a:gd name="T49" fmla="*/ 30 h 499"/>
                <a:gd name="T50" fmla="*/ 235 w 343"/>
                <a:gd name="T51" fmla="*/ 45 h 499"/>
                <a:gd name="T52" fmla="*/ 202 w 343"/>
                <a:gd name="T53" fmla="*/ 74 h 499"/>
                <a:gd name="T54" fmla="*/ 194 w 343"/>
                <a:gd name="T55" fmla="*/ 107 h 499"/>
                <a:gd name="T56" fmla="*/ 191 w 343"/>
                <a:gd name="T57" fmla="*/ 142 h 499"/>
                <a:gd name="T58" fmla="*/ 186 w 343"/>
                <a:gd name="T59" fmla="*/ 164 h 499"/>
                <a:gd name="T60" fmla="*/ 177 w 343"/>
                <a:gd name="T61" fmla="*/ 179 h 499"/>
                <a:gd name="T62" fmla="*/ 176 w 343"/>
                <a:gd name="T63" fmla="*/ 196 h 499"/>
                <a:gd name="T64" fmla="*/ 194 w 343"/>
                <a:gd name="T65" fmla="*/ 217 h 499"/>
                <a:gd name="T66" fmla="*/ 166 w 343"/>
                <a:gd name="T67" fmla="*/ 246 h 499"/>
                <a:gd name="T68" fmla="*/ 146 w 343"/>
                <a:gd name="T69" fmla="*/ 243 h 499"/>
                <a:gd name="T70" fmla="*/ 110 w 343"/>
                <a:gd name="T71" fmla="*/ 262 h 499"/>
                <a:gd name="T72" fmla="*/ 81 w 343"/>
                <a:gd name="T73" fmla="*/ 284 h 499"/>
                <a:gd name="T74" fmla="*/ 65 w 343"/>
                <a:gd name="T75" fmla="*/ 291 h 499"/>
                <a:gd name="T76" fmla="*/ 35 w 343"/>
                <a:gd name="T77" fmla="*/ 304 h 499"/>
                <a:gd name="T78" fmla="*/ 16 w 343"/>
                <a:gd name="T79" fmla="*/ 343 h 499"/>
                <a:gd name="T80" fmla="*/ 3 w 343"/>
                <a:gd name="T81" fmla="*/ 373 h 499"/>
                <a:gd name="T82" fmla="*/ 9 w 343"/>
                <a:gd name="T83" fmla="*/ 403 h 499"/>
                <a:gd name="T84" fmla="*/ 11 w 343"/>
                <a:gd name="T85" fmla="*/ 411 h 499"/>
                <a:gd name="T86" fmla="*/ 0 w 343"/>
                <a:gd name="T87" fmla="*/ 454 h 499"/>
                <a:gd name="T88" fmla="*/ 8 w 343"/>
                <a:gd name="T89" fmla="*/ 459 h 499"/>
                <a:gd name="T90" fmla="*/ 23 w 343"/>
                <a:gd name="T91" fmla="*/ 453 h 499"/>
                <a:gd name="T92" fmla="*/ 37 w 343"/>
                <a:gd name="T93" fmla="*/ 464 h 49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43"/>
                <a:gd name="T142" fmla="*/ 0 h 499"/>
                <a:gd name="T143" fmla="*/ 343 w 343"/>
                <a:gd name="T144" fmla="*/ 499 h 49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43" h="499">
                  <a:moveTo>
                    <a:pt x="37" y="464"/>
                  </a:moveTo>
                  <a:cubicBezTo>
                    <a:pt x="37" y="471"/>
                    <a:pt x="36" y="487"/>
                    <a:pt x="46" y="488"/>
                  </a:cubicBezTo>
                  <a:cubicBezTo>
                    <a:pt x="56" y="489"/>
                    <a:pt x="56" y="499"/>
                    <a:pt x="69" y="496"/>
                  </a:cubicBezTo>
                  <a:cubicBezTo>
                    <a:pt x="82" y="493"/>
                    <a:pt x="88" y="478"/>
                    <a:pt x="88" y="478"/>
                  </a:cubicBezTo>
                  <a:cubicBezTo>
                    <a:pt x="100" y="481"/>
                    <a:pt x="100" y="481"/>
                    <a:pt x="100" y="481"/>
                  </a:cubicBezTo>
                  <a:cubicBezTo>
                    <a:pt x="102" y="474"/>
                    <a:pt x="102" y="474"/>
                    <a:pt x="102" y="474"/>
                  </a:cubicBezTo>
                  <a:cubicBezTo>
                    <a:pt x="102" y="474"/>
                    <a:pt x="114" y="481"/>
                    <a:pt x="115" y="479"/>
                  </a:cubicBezTo>
                  <a:cubicBezTo>
                    <a:pt x="115" y="478"/>
                    <a:pt x="124" y="465"/>
                    <a:pt x="124" y="465"/>
                  </a:cubicBezTo>
                  <a:cubicBezTo>
                    <a:pt x="124" y="465"/>
                    <a:pt x="135" y="465"/>
                    <a:pt x="135" y="463"/>
                  </a:cubicBezTo>
                  <a:cubicBezTo>
                    <a:pt x="135" y="461"/>
                    <a:pt x="144" y="443"/>
                    <a:pt x="142" y="435"/>
                  </a:cubicBezTo>
                  <a:cubicBezTo>
                    <a:pt x="140" y="427"/>
                    <a:pt x="129" y="422"/>
                    <a:pt x="133" y="416"/>
                  </a:cubicBezTo>
                  <a:cubicBezTo>
                    <a:pt x="137" y="410"/>
                    <a:pt x="154" y="395"/>
                    <a:pt x="154" y="395"/>
                  </a:cubicBezTo>
                  <a:cubicBezTo>
                    <a:pt x="173" y="407"/>
                    <a:pt x="173" y="407"/>
                    <a:pt x="173" y="407"/>
                  </a:cubicBezTo>
                  <a:cubicBezTo>
                    <a:pt x="183" y="404"/>
                    <a:pt x="183" y="404"/>
                    <a:pt x="183" y="404"/>
                  </a:cubicBezTo>
                  <a:cubicBezTo>
                    <a:pt x="183" y="404"/>
                    <a:pt x="185" y="415"/>
                    <a:pt x="194" y="414"/>
                  </a:cubicBezTo>
                  <a:cubicBezTo>
                    <a:pt x="203" y="413"/>
                    <a:pt x="231" y="396"/>
                    <a:pt x="231" y="396"/>
                  </a:cubicBezTo>
                  <a:cubicBezTo>
                    <a:pt x="256" y="394"/>
                    <a:pt x="256" y="394"/>
                    <a:pt x="256" y="394"/>
                  </a:cubicBezTo>
                  <a:cubicBezTo>
                    <a:pt x="256" y="394"/>
                    <a:pt x="276" y="389"/>
                    <a:pt x="283" y="384"/>
                  </a:cubicBezTo>
                  <a:cubicBezTo>
                    <a:pt x="291" y="379"/>
                    <a:pt x="313" y="365"/>
                    <a:pt x="313" y="365"/>
                  </a:cubicBezTo>
                  <a:cubicBezTo>
                    <a:pt x="313" y="365"/>
                    <a:pt x="321" y="328"/>
                    <a:pt x="321" y="318"/>
                  </a:cubicBezTo>
                  <a:cubicBezTo>
                    <a:pt x="321" y="308"/>
                    <a:pt x="327" y="302"/>
                    <a:pt x="326" y="298"/>
                  </a:cubicBezTo>
                  <a:cubicBezTo>
                    <a:pt x="324" y="294"/>
                    <a:pt x="322" y="289"/>
                    <a:pt x="322" y="288"/>
                  </a:cubicBezTo>
                  <a:cubicBezTo>
                    <a:pt x="322" y="288"/>
                    <a:pt x="335" y="281"/>
                    <a:pt x="335" y="281"/>
                  </a:cubicBezTo>
                  <a:cubicBezTo>
                    <a:pt x="335" y="281"/>
                    <a:pt x="329" y="272"/>
                    <a:pt x="336" y="268"/>
                  </a:cubicBezTo>
                  <a:cubicBezTo>
                    <a:pt x="342" y="264"/>
                    <a:pt x="339" y="258"/>
                    <a:pt x="339" y="258"/>
                  </a:cubicBezTo>
                  <a:cubicBezTo>
                    <a:pt x="336" y="254"/>
                    <a:pt x="336" y="254"/>
                    <a:pt x="336" y="254"/>
                  </a:cubicBezTo>
                  <a:cubicBezTo>
                    <a:pt x="336" y="254"/>
                    <a:pt x="343" y="251"/>
                    <a:pt x="340" y="249"/>
                  </a:cubicBezTo>
                  <a:cubicBezTo>
                    <a:pt x="337" y="246"/>
                    <a:pt x="333" y="242"/>
                    <a:pt x="333" y="242"/>
                  </a:cubicBezTo>
                  <a:cubicBezTo>
                    <a:pt x="322" y="243"/>
                    <a:pt x="322" y="243"/>
                    <a:pt x="322" y="243"/>
                  </a:cubicBezTo>
                  <a:cubicBezTo>
                    <a:pt x="310" y="203"/>
                    <a:pt x="310" y="203"/>
                    <a:pt x="310" y="203"/>
                  </a:cubicBezTo>
                  <a:cubicBezTo>
                    <a:pt x="309" y="151"/>
                    <a:pt x="309" y="151"/>
                    <a:pt x="309" y="151"/>
                  </a:cubicBezTo>
                  <a:cubicBezTo>
                    <a:pt x="289" y="135"/>
                    <a:pt x="289" y="135"/>
                    <a:pt x="289" y="135"/>
                  </a:cubicBezTo>
                  <a:cubicBezTo>
                    <a:pt x="293" y="123"/>
                    <a:pt x="293" y="123"/>
                    <a:pt x="293" y="123"/>
                  </a:cubicBezTo>
                  <a:cubicBezTo>
                    <a:pt x="293" y="123"/>
                    <a:pt x="288" y="114"/>
                    <a:pt x="288" y="113"/>
                  </a:cubicBezTo>
                  <a:cubicBezTo>
                    <a:pt x="288" y="112"/>
                    <a:pt x="297" y="98"/>
                    <a:pt x="297" y="98"/>
                  </a:cubicBezTo>
                  <a:cubicBezTo>
                    <a:pt x="295" y="79"/>
                    <a:pt x="295" y="79"/>
                    <a:pt x="295" y="79"/>
                  </a:cubicBezTo>
                  <a:cubicBezTo>
                    <a:pt x="288" y="78"/>
                    <a:pt x="288" y="78"/>
                    <a:pt x="288" y="78"/>
                  </a:cubicBezTo>
                  <a:cubicBezTo>
                    <a:pt x="285" y="67"/>
                    <a:pt x="285" y="67"/>
                    <a:pt x="285" y="67"/>
                  </a:cubicBezTo>
                  <a:cubicBezTo>
                    <a:pt x="290" y="61"/>
                    <a:pt x="290" y="61"/>
                    <a:pt x="290" y="61"/>
                  </a:cubicBezTo>
                  <a:cubicBezTo>
                    <a:pt x="284" y="57"/>
                    <a:pt x="284" y="57"/>
                    <a:pt x="284" y="57"/>
                  </a:cubicBezTo>
                  <a:cubicBezTo>
                    <a:pt x="284" y="44"/>
                    <a:pt x="284" y="44"/>
                    <a:pt x="284" y="44"/>
                  </a:cubicBezTo>
                  <a:cubicBezTo>
                    <a:pt x="280" y="43"/>
                    <a:pt x="280" y="43"/>
                    <a:pt x="280" y="43"/>
                  </a:cubicBezTo>
                  <a:cubicBezTo>
                    <a:pt x="281" y="29"/>
                    <a:pt x="281" y="29"/>
                    <a:pt x="281" y="29"/>
                  </a:cubicBezTo>
                  <a:cubicBezTo>
                    <a:pt x="289" y="23"/>
                    <a:pt x="289" y="23"/>
                    <a:pt x="289" y="23"/>
                  </a:cubicBezTo>
                  <a:cubicBezTo>
                    <a:pt x="287" y="12"/>
                    <a:pt x="287" y="12"/>
                    <a:pt x="287" y="12"/>
                  </a:cubicBezTo>
                  <a:cubicBezTo>
                    <a:pt x="275" y="12"/>
                    <a:pt x="265" y="12"/>
                    <a:pt x="265" y="12"/>
                  </a:cubicBezTo>
                  <a:cubicBezTo>
                    <a:pt x="255" y="2"/>
                    <a:pt x="255" y="2"/>
                    <a:pt x="255" y="2"/>
                  </a:cubicBezTo>
                  <a:cubicBezTo>
                    <a:pt x="252" y="0"/>
                    <a:pt x="252" y="0"/>
                    <a:pt x="252" y="0"/>
                  </a:cubicBezTo>
                  <a:cubicBezTo>
                    <a:pt x="256" y="17"/>
                    <a:pt x="256" y="17"/>
                    <a:pt x="256" y="17"/>
                  </a:cubicBezTo>
                  <a:cubicBezTo>
                    <a:pt x="250" y="30"/>
                    <a:pt x="250" y="30"/>
                    <a:pt x="250" y="30"/>
                  </a:cubicBezTo>
                  <a:cubicBezTo>
                    <a:pt x="239" y="31"/>
                    <a:pt x="239" y="31"/>
                    <a:pt x="239" y="31"/>
                  </a:cubicBezTo>
                  <a:cubicBezTo>
                    <a:pt x="239" y="31"/>
                    <a:pt x="238" y="39"/>
                    <a:pt x="235" y="45"/>
                  </a:cubicBezTo>
                  <a:cubicBezTo>
                    <a:pt x="232" y="50"/>
                    <a:pt x="215" y="47"/>
                    <a:pt x="211" y="49"/>
                  </a:cubicBezTo>
                  <a:cubicBezTo>
                    <a:pt x="206" y="51"/>
                    <a:pt x="203" y="72"/>
                    <a:pt x="202" y="74"/>
                  </a:cubicBezTo>
                  <a:cubicBezTo>
                    <a:pt x="202" y="76"/>
                    <a:pt x="184" y="90"/>
                    <a:pt x="185" y="94"/>
                  </a:cubicBezTo>
                  <a:cubicBezTo>
                    <a:pt x="185" y="98"/>
                    <a:pt x="194" y="107"/>
                    <a:pt x="194" y="107"/>
                  </a:cubicBezTo>
                  <a:cubicBezTo>
                    <a:pt x="194" y="107"/>
                    <a:pt x="187" y="116"/>
                    <a:pt x="187" y="123"/>
                  </a:cubicBezTo>
                  <a:cubicBezTo>
                    <a:pt x="186" y="131"/>
                    <a:pt x="191" y="142"/>
                    <a:pt x="191" y="142"/>
                  </a:cubicBezTo>
                  <a:cubicBezTo>
                    <a:pt x="194" y="160"/>
                    <a:pt x="194" y="160"/>
                    <a:pt x="194" y="160"/>
                  </a:cubicBezTo>
                  <a:cubicBezTo>
                    <a:pt x="186" y="164"/>
                    <a:pt x="186" y="164"/>
                    <a:pt x="186" y="164"/>
                  </a:cubicBezTo>
                  <a:cubicBezTo>
                    <a:pt x="186" y="171"/>
                    <a:pt x="186" y="171"/>
                    <a:pt x="186" y="171"/>
                  </a:cubicBezTo>
                  <a:cubicBezTo>
                    <a:pt x="186" y="171"/>
                    <a:pt x="181" y="175"/>
                    <a:pt x="177" y="179"/>
                  </a:cubicBezTo>
                  <a:cubicBezTo>
                    <a:pt x="173" y="183"/>
                    <a:pt x="182" y="191"/>
                    <a:pt x="182" y="191"/>
                  </a:cubicBezTo>
                  <a:cubicBezTo>
                    <a:pt x="176" y="196"/>
                    <a:pt x="176" y="196"/>
                    <a:pt x="176" y="196"/>
                  </a:cubicBezTo>
                  <a:cubicBezTo>
                    <a:pt x="181" y="206"/>
                    <a:pt x="181" y="206"/>
                    <a:pt x="181" y="206"/>
                  </a:cubicBezTo>
                  <a:cubicBezTo>
                    <a:pt x="194" y="217"/>
                    <a:pt x="194" y="217"/>
                    <a:pt x="194" y="217"/>
                  </a:cubicBezTo>
                  <a:cubicBezTo>
                    <a:pt x="194" y="217"/>
                    <a:pt x="186" y="241"/>
                    <a:pt x="185" y="244"/>
                  </a:cubicBezTo>
                  <a:cubicBezTo>
                    <a:pt x="184" y="248"/>
                    <a:pt x="170" y="246"/>
                    <a:pt x="166" y="246"/>
                  </a:cubicBezTo>
                  <a:cubicBezTo>
                    <a:pt x="162" y="246"/>
                    <a:pt x="154" y="250"/>
                    <a:pt x="154" y="250"/>
                  </a:cubicBezTo>
                  <a:cubicBezTo>
                    <a:pt x="154" y="250"/>
                    <a:pt x="149" y="246"/>
                    <a:pt x="146" y="243"/>
                  </a:cubicBezTo>
                  <a:cubicBezTo>
                    <a:pt x="143" y="241"/>
                    <a:pt x="123" y="244"/>
                    <a:pt x="123" y="244"/>
                  </a:cubicBezTo>
                  <a:cubicBezTo>
                    <a:pt x="123" y="244"/>
                    <a:pt x="118" y="251"/>
                    <a:pt x="110" y="262"/>
                  </a:cubicBezTo>
                  <a:cubicBezTo>
                    <a:pt x="102" y="274"/>
                    <a:pt x="89" y="271"/>
                    <a:pt x="88" y="273"/>
                  </a:cubicBezTo>
                  <a:cubicBezTo>
                    <a:pt x="87" y="275"/>
                    <a:pt x="81" y="284"/>
                    <a:pt x="81" y="284"/>
                  </a:cubicBezTo>
                  <a:cubicBezTo>
                    <a:pt x="70" y="284"/>
                    <a:pt x="70" y="284"/>
                    <a:pt x="70" y="284"/>
                  </a:cubicBezTo>
                  <a:cubicBezTo>
                    <a:pt x="65" y="291"/>
                    <a:pt x="65" y="291"/>
                    <a:pt x="65" y="291"/>
                  </a:cubicBezTo>
                  <a:cubicBezTo>
                    <a:pt x="52" y="291"/>
                    <a:pt x="52" y="291"/>
                    <a:pt x="52" y="291"/>
                  </a:cubicBezTo>
                  <a:cubicBezTo>
                    <a:pt x="52" y="291"/>
                    <a:pt x="45" y="295"/>
                    <a:pt x="35" y="304"/>
                  </a:cubicBezTo>
                  <a:cubicBezTo>
                    <a:pt x="25" y="312"/>
                    <a:pt x="30" y="328"/>
                    <a:pt x="30" y="328"/>
                  </a:cubicBezTo>
                  <a:cubicBezTo>
                    <a:pt x="30" y="328"/>
                    <a:pt x="19" y="341"/>
                    <a:pt x="16" y="343"/>
                  </a:cubicBezTo>
                  <a:cubicBezTo>
                    <a:pt x="14" y="346"/>
                    <a:pt x="12" y="364"/>
                    <a:pt x="12" y="364"/>
                  </a:cubicBezTo>
                  <a:cubicBezTo>
                    <a:pt x="12" y="364"/>
                    <a:pt x="4" y="369"/>
                    <a:pt x="3" y="373"/>
                  </a:cubicBezTo>
                  <a:cubicBezTo>
                    <a:pt x="2" y="378"/>
                    <a:pt x="8" y="390"/>
                    <a:pt x="8" y="390"/>
                  </a:cubicBezTo>
                  <a:cubicBezTo>
                    <a:pt x="8" y="390"/>
                    <a:pt x="9" y="402"/>
                    <a:pt x="9" y="403"/>
                  </a:cubicBezTo>
                  <a:cubicBezTo>
                    <a:pt x="10" y="404"/>
                    <a:pt x="18" y="408"/>
                    <a:pt x="18" y="408"/>
                  </a:cubicBezTo>
                  <a:cubicBezTo>
                    <a:pt x="11" y="411"/>
                    <a:pt x="11" y="411"/>
                    <a:pt x="11" y="411"/>
                  </a:cubicBezTo>
                  <a:cubicBezTo>
                    <a:pt x="11" y="440"/>
                    <a:pt x="11" y="440"/>
                    <a:pt x="11" y="44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1" y="454"/>
                    <a:pt x="2" y="454"/>
                    <a:pt x="2" y="454"/>
                  </a:cubicBezTo>
                  <a:cubicBezTo>
                    <a:pt x="8" y="459"/>
                    <a:pt x="8" y="459"/>
                    <a:pt x="8" y="459"/>
                  </a:cubicBezTo>
                  <a:cubicBezTo>
                    <a:pt x="22" y="449"/>
                    <a:pt x="22" y="449"/>
                    <a:pt x="22" y="449"/>
                  </a:cubicBezTo>
                  <a:cubicBezTo>
                    <a:pt x="23" y="453"/>
                    <a:pt x="23" y="453"/>
                    <a:pt x="23" y="453"/>
                  </a:cubicBezTo>
                  <a:cubicBezTo>
                    <a:pt x="29" y="450"/>
                    <a:pt x="29" y="450"/>
                    <a:pt x="29" y="450"/>
                  </a:cubicBezTo>
                  <a:cubicBezTo>
                    <a:pt x="29" y="450"/>
                    <a:pt x="37" y="458"/>
                    <a:pt x="37" y="464"/>
                  </a:cubicBez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53">
              <a:extLst>
                <a:ext uri="{FF2B5EF4-FFF2-40B4-BE49-F238E27FC236}">
                  <a16:creationId xmlns:a16="http://schemas.microsoft.com/office/drawing/2014/main" id="{89AF34E3-46D0-4B0A-89B6-26D0B996E03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527" y="152"/>
              <a:ext cx="300" cy="370"/>
            </a:xfrm>
            <a:custGeom>
              <a:avLst/>
              <a:gdLst>
                <a:gd name="T0" fmla="*/ 76 w 250"/>
                <a:gd name="T1" fmla="*/ 284 h 308"/>
                <a:gd name="T2" fmla="*/ 98 w 250"/>
                <a:gd name="T3" fmla="*/ 274 h 308"/>
                <a:gd name="T4" fmla="*/ 113 w 250"/>
                <a:gd name="T5" fmla="*/ 285 h 308"/>
                <a:gd name="T6" fmla="*/ 125 w 250"/>
                <a:gd name="T7" fmla="*/ 289 h 308"/>
                <a:gd name="T8" fmla="*/ 129 w 250"/>
                <a:gd name="T9" fmla="*/ 299 h 308"/>
                <a:gd name="T10" fmla="*/ 132 w 250"/>
                <a:gd name="T11" fmla="*/ 296 h 308"/>
                <a:gd name="T12" fmla="*/ 148 w 250"/>
                <a:gd name="T13" fmla="*/ 308 h 308"/>
                <a:gd name="T14" fmla="*/ 154 w 250"/>
                <a:gd name="T15" fmla="*/ 296 h 308"/>
                <a:gd name="T16" fmla="*/ 161 w 250"/>
                <a:gd name="T17" fmla="*/ 294 h 308"/>
                <a:gd name="T18" fmla="*/ 167 w 250"/>
                <a:gd name="T19" fmla="*/ 284 h 308"/>
                <a:gd name="T20" fmla="*/ 172 w 250"/>
                <a:gd name="T21" fmla="*/ 275 h 308"/>
                <a:gd name="T22" fmla="*/ 164 w 250"/>
                <a:gd name="T23" fmla="*/ 262 h 308"/>
                <a:gd name="T24" fmla="*/ 157 w 250"/>
                <a:gd name="T25" fmla="*/ 254 h 308"/>
                <a:gd name="T26" fmla="*/ 167 w 250"/>
                <a:gd name="T27" fmla="*/ 246 h 308"/>
                <a:gd name="T28" fmla="*/ 167 w 250"/>
                <a:gd name="T29" fmla="*/ 230 h 308"/>
                <a:gd name="T30" fmla="*/ 175 w 250"/>
                <a:gd name="T31" fmla="*/ 220 h 308"/>
                <a:gd name="T32" fmla="*/ 179 w 250"/>
                <a:gd name="T33" fmla="*/ 200 h 308"/>
                <a:gd name="T34" fmla="*/ 194 w 250"/>
                <a:gd name="T35" fmla="*/ 195 h 308"/>
                <a:gd name="T36" fmla="*/ 201 w 250"/>
                <a:gd name="T37" fmla="*/ 183 h 308"/>
                <a:gd name="T38" fmla="*/ 205 w 250"/>
                <a:gd name="T39" fmla="*/ 172 h 308"/>
                <a:gd name="T40" fmla="*/ 214 w 250"/>
                <a:gd name="T41" fmla="*/ 166 h 308"/>
                <a:gd name="T42" fmla="*/ 214 w 250"/>
                <a:gd name="T43" fmla="*/ 155 h 308"/>
                <a:gd name="T44" fmla="*/ 220 w 250"/>
                <a:gd name="T45" fmla="*/ 151 h 308"/>
                <a:gd name="T46" fmla="*/ 224 w 250"/>
                <a:gd name="T47" fmla="*/ 134 h 308"/>
                <a:gd name="T48" fmla="*/ 250 w 250"/>
                <a:gd name="T49" fmla="*/ 127 h 308"/>
                <a:gd name="T50" fmla="*/ 250 w 250"/>
                <a:gd name="T51" fmla="*/ 126 h 308"/>
                <a:gd name="T52" fmla="*/ 240 w 250"/>
                <a:gd name="T53" fmla="*/ 113 h 308"/>
                <a:gd name="T54" fmla="*/ 229 w 250"/>
                <a:gd name="T55" fmla="*/ 115 h 308"/>
                <a:gd name="T56" fmla="*/ 183 w 250"/>
                <a:gd name="T57" fmla="*/ 67 h 308"/>
                <a:gd name="T58" fmla="*/ 179 w 250"/>
                <a:gd name="T59" fmla="*/ 57 h 308"/>
                <a:gd name="T60" fmla="*/ 160 w 250"/>
                <a:gd name="T61" fmla="*/ 55 h 308"/>
                <a:gd name="T62" fmla="*/ 158 w 250"/>
                <a:gd name="T63" fmla="*/ 47 h 308"/>
                <a:gd name="T64" fmla="*/ 148 w 250"/>
                <a:gd name="T65" fmla="*/ 41 h 308"/>
                <a:gd name="T66" fmla="*/ 128 w 250"/>
                <a:gd name="T67" fmla="*/ 30 h 308"/>
                <a:gd name="T68" fmla="*/ 102 w 250"/>
                <a:gd name="T69" fmla="*/ 16 h 308"/>
                <a:gd name="T70" fmla="*/ 90 w 250"/>
                <a:gd name="T71" fmla="*/ 5 h 308"/>
                <a:gd name="T72" fmla="*/ 56 w 250"/>
                <a:gd name="T73" fmla="*/ 2 h 308"/>
                <a:gd name="T74" fmla="*/ 33 w 250"/>
                <a:gd name="T75" fmla="*/ 9 h 308"/>
                <a:gd name="T76" fmla="*/ 7 w 250"/>
                <a:gd name="T77" fmla="*/ 9 h 308"/>
                <a:gd name="T78" fmla="*/ 9 w 250"/>
                <a:gd name="T79" fmla="*/ 20 h 308"/>
                <a:gd name="T80" fmla="*/ 1 w 250"/>
                <a:gd name="T81" fmla="*/ 26 h 308"/>
                <a:gd name="T82" fmla="*/ 0 w 250"/>
                <a:gd name="T83" fmla="*/ 40 h 308"/>
                <a:gd name="T84" fmla="*/ 4 w 250"/>
                <a:gd name="T85" fmla="*/ 41 h 308"/>
                <a:gd name="T86" fmla="*/ 4 w 250"/>
                <a:gd name="T87" fmla="*/ 54 h 308"/>
                <a:gd name="T88" fmla="*/ 10 w 250"/>
                <a:gd name="T89" fmla="*/ 58 h 308"/>
                <a:gd name="T90" fmla="*/ 5 w 250"/>
                <a:gd name="T91" fmla="*/ 64 h 308"/>
                <a:gd name="T92" fmla="*/ 8 w 250"/>
                <a:gd name="T93" fmla="*/ 75 h 308"/>
                <a:gd name="T94" fmla="*/ 15 w 250"/>
                <a:gd name="T95" fmla="*/ 76 h 308"/>
                <a:gd name="T96" fmla="*/ 17 w 250"/>
                <a:gd name="T97" fmla="*/ 95 h 308"/>
                <a:gd name="T98" fmla="*/ 8 w 250"/>
                <a:gd name="T99" fmla="*/ 110 h 308"/>
                <a:gd name="T100" fmla="*/ 13 w 250"/>
                <a:gd name="T101" fmla="*/ 120 h 308"/>
                <a:gd name="T102" fmla="*/ 9 w 250"/>
                <a:gd name="T103" fmla="*/ 132 h 308"/>
                <a:gd name="T104" fmla="*/ 29 w 250"/>
                <a:gd name="T105" fmla="*/ 148 h 308"/>
                <a:gd name="T106" fmla="*/ 30 w 250"/>
                <a:gd name="T107" fmla="*/ 200 h 308"/>
                <a:gd name="T108" fmla="*/ 42 w 250"/>
                <a:gd name="T109" fmla="*/ 240 h 308"/>
                <a:gd name="T110" fmla="*/ 53 w 250"/>
                <a:gd name="T111" fmla="*/ 239 h 308"/>
                <a:gd name="T112" fmla="*/ 60 w 250"/>
                <a:gd name="T113" fmla="*/ 246 h 308"/>
                <a:gd name="T114" fmla="*/ 56 w 250"/>
                <a:gd name="T115" fmla="*/ 251 h 308"/>
                <a:gd name="T116" fmla="*/ 59 w 250"/>
                <a:gd name="T117" fmla="*/ 255 h 308"/>
                <a:gd name="T118" fmla="*/ 56 w 250"/>
                <a:gd name="T119" fmla="*/ 265 h 308"/>
                <a:gd name="T120" fmla="*/ 54 w 250"/>
                <a:gd name="T121" fmla="*/ 277 h 308"/>
                <a:gd name="T122" fmla="*/ 70 w 250"/>
                <a:gd name="T123" fmla="*/ 281 h 308"/>
                <a:gd name="T124" fmla="*/ 76 w 250"/>
                <a:gd name="T125" fmla="*/ 284 h 30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50"/>
                <a:gd name="T190" fmla="*/ 0 h 308"/>
                <a:gd name="T191" fmla="*/ 250 w 250"/>
                <a:gd name="T192" fmla="*/ 308 h 30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50" h="308">
                  <a:moveTo>
                    <a:pt x="76" y="284"/>
                  </a:moveTo>
                  <a:cubicBezTo>
                    <a:pt x="76" y="284"/>
                    <a:pt x="86" y="274"/>
                    <a:pt x="98" y="274"/>
                  </a:cubicBezTo>
                  <a:cubicBezTo>
                    <a:pt x="109" y="275"/>
                    <a:pt x="113" y="285"/>
                    <a:pt x="113" y="285"/>
                  </a:cubicBezTo>
                  <a:cubicBezTo>
                    <a:pt x="113" y="285"/>
                    <a:pt x="123" y="281"/>
                    <a:pt x="125" y="289"/>
                  </a:cubicBezTo>
                  <a:cubicBezTo>
                    <a:pt x="127" y="297"/>
                    <a:pt x="129" y="299"/>
                    <a:pt x="129" y="299"/>
                  </a:cubicBezTo>
                  <a:cubicBezTo>
                    <a:pt x="132" y="296"/>
                    <a:pt x="132" y="296"/>
                    <a:pt x="132" y="296"/>
                  </a:cubicBezTo>
                  <a:cubicBezTo>
                    <a:pt x="148" y="308"/>
                    <a:pt x="148" y="308"/>
                    <a:pt x="148" y="308"/>
                  </a:cubicBezTo>
                  <a:cubicBezTo>
                    <a:pt x="148" y="308"/>
                    <a:pt x="148" y="297"/>
                    <a:pt x="154" y="296"/>
                  </a:cubicBezTo>
                  <a:cubicBezTo>
                    <a:pt x="159" y="295"/>
                    <a:pt x="161" y="294"/>
                    <a:pt x="161" y="294"/>
                  </a:cubicBezTo>
                  <a:cubicBezTo>
                    <a:pt x="161" y="294"/>
                    <a:pt x="165" y="287"/>
                    <a:pt x="167" y="284"/>
                  </a:cubicBezTo>
                  <a:cubicBezTo>
                    <a:pt x="169" y="282"/>
                    <a:pt x="175" y="281"/>
                    <a:pt x="172" y="275"/>
                  </a:cubicBezTo>
                  <a:cubicBezTo>
                    <a:pt x="170" y="269"/>
                    <a:pt x="165" y="263"/>
                    <a:pt x="164" y="262"/>
                  </a:cubicBezTo>
                  <a:cubicBezTo>
                    <a:pt x="164" y="261"/>
                    <a:pt x="157" y="255"/>
                    <a:pt x="157" y="254"/>
                  </a:cubicBezTo>
                  <a:cubicBezTo>
                    <a:pt x="157" y="254"/>
                    <a:pt x="167" y="247"/>
                    <a:pt x="167" y="246"/>
                  </a:cubicBezTo>
                  <a:cubicBezTo>
                    <a:pt x="167" y="245"/>
                    <a:pt x="167" y="230"/>
                    <a:pt x="167" y="230"/>
                  </a:cubicBezTo>
                  <a:cubicBezTo>
                    <a:pt x="167" y="230"/>
                    <a:pt x="175" y="223"/>
                    <a:pt x="175" y="220"/>
                  </a:cubicBezTo>
                  <a:cubicBezTo>
                    <a:pt x="174" y="217"/>
                    <a:pt x="173" y="201"/>
                    <a:pt x="179" y="200"/>
                  </a:cubicBezTo>
                  <a:cubicBezTo>
                    <a:pt x="185" y="199"/>
                    <a:pt x="192" y="197"/>
                    <a:pt x="194" y="195"/>
                  </a:cubicBezTo>
                  <a:cubicBezTo>
                    <a:pt x="196" y="193"/>
                    <a:pt x="201" y="188"/>
                    <a:pt x="201" y="183"/>
                  </a:cubicBezTo>
                  <a:cubicBezTo>
                    <a:pt x="201" y="178"/>
                    <a:pt x="200" y="176"/>
                    <a:pt x="205" y="172"/>
                  </a:cubicBezTo>
                  <a:cubicBezTo>
                    <a:pt x="211" y="168"/>
                    <a:pt x="214" y="166"/>
                    <a:pt x="214" y="166"/>
                  </a:cubicBezTo>
                  <a:cubicBezTo>
                    <a:pt x="214" y="165"/>
                    <a:pt x="214" y="155"/>
                    <a:pt x="214" y="155"/>
                  </a:cubicBezTo>
                  <a:cubicBezTo>
                    <a:pt x="220" y="151"/>
                    <a:pt x="220" y="151"/>
                    <a:pt x="220" y="151"/>
                  </a:cubicBezTo>
                  <a:cubicBezTo>
                    <a:pt x="220" y="151"/>
                    <a:pt x="217" y="136"/>
                    <a:pt x="224" y="134"/>
                  </a:cubicBezTo>
                  <a:cubicBezTo>
                    <a:pt x="232" y="132"/>
                    <a:pt x="250" y="127"/>
                    <a:pt x="250" y="127"/>
                  </a:cubicBezTo>
                  <a:cubicBezTo>
                    <a:pt x="250" y="127"/>
                    <a:pt x="250" y="127"/>
                    <a:pt x="250" y="126"/>
                  </a:cubicBezTo>
                  <a:cubicBezTo>
                    <a:pt x="240" y="113"/>
                    <a:pt x="240" y="113"/>
                    <a:pt x="240" y="113"/>
                  </a:cubicBezTo>
                  <a:cubicBezTo>
                    <a:pt x="229" y="115"/>
                    <a:pt x="229" y="115"/>
                    <a:pt x="229" y="115"/>
                  </a:cubicBezTo>
                  <a:cubicBezTo>
                    <a:pt x="229" y="115"/>
                    <a:pt x="192" y="72"/>
                    <a:pt x="183" y="67"/>
                  </a:cubicBezTo>
                  <a:cubicBezTo>
                    <a:pt x="174" y="62"/>
                    <a:pt x="179" y="57"/>
                    <a:pt x="179" y="57"/>
                  </a:cubicBezTo>
                  <a:cubicBezTo>
                    <a:pt x="160" y="55"/>
                    <a:pt x="160" y="55"/>
                    <a:pt x="160" y="55"/>
                  </a:cubicBezTo>
                  <a:cubicBezTo>
                    <a:pt x="158" y="47"/>
                    <a:pt x="158" y="47"/>
                    <a:pt x="158" y="47"/>
                  </a:cubicBezTo>
                  <a:cubicBezTo>
                    <a:pt x="148" y="41"/>
                    <a:pt x="148" y="41"/>
                    <a:pt x="148" y="41"/>
                  </a:cubicBezTo>
                  <a:cubicBezTo>
                    <a:pt x="148" y="41"/>
                    <a:pt x="139" y="40"/>
                    <a:pt x="128" y="30"/>
                  </a:cubicBezTo>
                  <a:cubicBezTo>
                    <a:pt x="117" y="20"/>
                    <a:pt x="109" y="17"/>
                    <a:pt x="102" y="16"/>
                  </a:cubicBezTo>
                  <a:cubicBezTo>
                    <a:pt x="95" y="15"/>
                    <a:pt x="90" y="5"/>
                    <a:pt x="90" y="5"/>
                  </a:cubicBezTo>
                  <a:cubicBezTo>
                    <a:pt x="90" y="5"/>
                    <a:pt x="58" y="0"/>
                    <a:pt x="56" y="2"/>
                  </a:cubicBezTo>
                  <a:cubicBezTo>
                    <a:pt x="54" y="4"/>
                    <a:pt x="34" y="9"/>
                    <a:pt x="33" y="9"/>
                  </a:cubicBezTo>
                  <a:cubicBezTo>
                    <a:pt x="33" y="10"/>
                    <a:pt x="19" y="10"/>
                    <a:pt x="7" y="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10" y="58"/>
                    <a:pt x="10" y="58"/>
                    <a:pt x="10" y="58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17" y="95"/>
                    <a:pt x="17" y="95"/>
                    <a:pt x="17" y="95"/>
                  </a:cubicBezTo>
                  <a:cubicBezTo>
                    <a:pt x="17" y="95"/>
                    <a:pt x="8" y="109"/>
                    <a:pt x="8" y="110"/>
                  </a:cubicBezTo>
                  <a:cubicBezTo>
                    <a:pt x="8" y="111"/>
                    <a:pt x="13" y="120"/>
                    <a:pt x="13" y="120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29" y="148"/>
                    <a:pt x="29" y="148"/>
                    <a:pt x="29" y="148"/>
                  </a:cubicBezTo>
                  <a:cubicBezTo>
                    <a:pt x="30" y="200"/>
                    <a:pt x="30" y="200"/>
                    <a:pt x="30" y="200"/>
                  </a:cubicBezTo>
                  <a:cubicBezTo>
                    <a:pt x="42" y="240"/>
                    <a:pt x="42" y="240"/>
                    <a:pt x="42" y="240"/>
                  </a:cubicBezTo>
                  <a:cubicBezTo>
                    <a:pt x="53" y="239"/>
                    <a:pt x="53" y="239"/>
                    <a:pt x="53" y="239"/>
                  </a:cubicBezTo>
                  <a:cubicBezTo>
                    <a:pt x="53" y="239"/>
                    <a:pt x="57" y="243"/>
                    <a:pt x="60" y="246"/>
                  </a:cubicBezTo>
                  <a:cubicBezTo>
                    <a:pt x="63" y="248"/>
                    <a:pt x="56" y="251"/>
                    <a:pt x="56" y="251"/>
                  </a:cubicBezTo>
                  <a:cubicBezTo>
                    <a:pt x="59" y="255"/>
                    <a:pt x="59" y="255"/>
                    <a:pt x="59" y="255"/>
                  </a:cubicBezTo>
                  <a:cubicBezTo>
                    <a:pt x="59" y="255"/>
                    <a:pt x="62" y="261"/>
                    <a:pt x="56" y="265"/>
                  </a:cubicBezTo>
                  <a:cubicBezTo>
                    <a:pt x="51" y="268"/>
                    <a:pt x="53" y="275"/>
                    <a:pt x="54" y="277"/>
                  </a:cubicBezTo>
                  <a:cubicBezTo>
                    <a:pt x="70" y="281"/>
                    <a:pt x="70" y="281"/>
                    <a:pt x="70" y="281"/>
                  </a:cubicBezTo>
                  <a:lnTo>
                    <a:pt x="76" y="284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4">
              <a:extLst>
                <a:ext uri="{FF2B5EF4-FFF2-40B4-BE49-F238E27FC236}">
                  <a16:creationId xmlns:a16="http://schemas.microsoft.com/office/drawing/2014/main" id="{41E88DF9-3B7D-467C-9EC3-D897588D413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734" y="304"/>
              <a:ext cx="261" cy="158"/>
            </a:xfrm>
            <a:custGeom>
              <a:avLst/>
              <a:gdLst>
                <a:gd name="T0" fmla="*/ 16 w 216"/>
                <a:gd name="T1" fmla="*/ 104 h 131"/>
                <a:gd name="T2" fmla="*/ 19 w 216"/>
                <a:gd name="T3" fmla="*/ 98 h 131"/>
                <a:gd name="T4" fmla="*/ 25 w 216"/>
                <a:gd name="T5" fmla="*/ 103 h 131"/>
                <a:gd name="T6" fmla="*/ 32 w 216"/>
                <a:gd name="T7" fmla="*/ 96 h 131"/>
                <a:gd name="T8" fmla="*/ 41 w 216"/>
                <a:gd name="T9" fmla="*/ 94 h 131"/>
                <a:gd name="T10" fmla="*/ 48 w 216"/>
                <a:gd name="T11" fmla="*/ 82 h 131"/>
                <a:gd name="T12" fmla="*/ 63 w 216"/>
                <a:gd name="T13" fmla="*/ 80 h 131"/>
                <a:gd name="T14" fmla="*/ 78 w 216"/>
                <a:gd name="T15" fmla="*/ 70 h 131"/>
                <a:gd name="T16" fmla="*/ 83 w 216"/>
                <a:gd name="T17" fmla="*/ 79 h 131"/>
                <a:gd name="T18" fmla="*/ 77 w 216"/>
                <a:gd name="T19" fmla="*/ 82 h 131"/>
                <a:gd name="T20" fmla="*/ 69 w 216"/>
                <a:gd name="T21" fmla="*/ 92 h 131"/>
                <a:gd name="T22" fmla="*/ 71 w 216"/>
                <a:gd name="T23" fmla="*/ 98 h 131"/>
                <a:gd name="T24" fmla="*/ 64 w 216"/>
                <a:gd name="T25" fmla="*/ 104 h 131"/>
                <a:gd name="T26" fmla="*/ 63 w 216"/>
                <a:gd name="T27" fmla="*/ 112 h 131"/>
                <a:gd name="T28" fmla="*/ 81 w 216"/>
                <a:gd name="T29" fmla="*/ 119 h 131"/>
                <a:gd name="T30" fmla="*/ 103 w 216"/>
                <a:gd name="T31" fmla="*/ 115 h 131"/>
                <a:gd name="T32" fmla="*/ 108 w 216"/>
                <a:gd name="T33" fmla="*/ 130 h 131"/>
                <a:gd name="T34" fmla="*/ 123 w 216"/>
                <a:gd name="T35" fmla="*/ 119 h 131"/>
                <a:gd name="T36" fmla="*/ 121 w 216"/>
                <a:gd name="T37" fmla="*/ 112 h 131"/>
                <a:gd name="T38" fmla="*/ 125 w 216"/>
                <a:gd name="T39" fmla="*/ 108 h 131"/>
                <a:gd name="T40" fmla="*/ 120 w 216"/>
                <a:gd name="T41" fmla="*/ 99 h 131"/>
                <a:gd name="T42" fmla="*/ 131 w 216"/>
                <a:gd name="T43" fmla="*/ 90 h 131"/>
                <a:gd name="T44" fmla="*/ 153 w 216"/>
                <a:gd name="T45" fmla="*/ 97 h 131"/>
                <a:gd name="T46" fmla="*/ 188 w 216"/>
                <a:gd name="T47" fmla="*/ 97 h 131"/>
                <a:gd name="T48" fmla="*/ 193 w 216"/>
                <a:gd name="T49" fmla="*/ 102 h 131"/>
                <a:gd name="T50" fmla="*/ 216 w 216"/>
                <a:gd name="T51" fmla="*/ 102 h 131"/>
                <a:gd name="T52" fmla="*/ 215 w 216"/>
                <a:gd name="T53" fmla="*/ 98 h 131"/>
                <a:gd name="T54" fmla="*/ 209 w 216"/>
                <a:gd name="T55" fmla="*/ 87 h 131"/>
                <a:gd name="T56" fmla="*/ 208 w 216"/>
                <a:gd name="T57" fmla="*/ 69 h 131"/>
                <a:gd name="T58" fmla="*/ 201 w 216"/>
                <a:gd name="T59" fmla="*/ 46 h 131"/>
                <a:gd name="T60" fmla="*/ 181 w 216"/>
                <a:gd name="T61" fmla="*/ 19 h 131"/>
                <a:gd name="T62" fmla="*/ 160 w 216"/>
                <a:gd name="T63" fmla="*/ 12 h 131"/>
                <a:gd name="T64" fmla="*/ 138 w 216"/>
                <a:gd name="T65" fmla="*/ 18 h 131"/>
                <a:gd name="T66" fmla="*/ 128 w 216"/>
                <a:gd name="T67" fmla="*/ 12 h 131"/>
                <a:gd name="T68" fmla="*/ 115 w 216"/>
                <a:gd name="T69" fmla="*/ 19 h 131"/>
                <a:gd name="T70" fmla="*/ 101 w 216"/>
                <a:gd name="T71" fmla="*/ 7 h 131"/>
                <a:gd name="T72" fmla="*/ 82 w 216"/>
                <a:gd name="T73" fmla="*/ 7 h 131"/>
                <a:gd name="T74" fmla="*/ 77 w 216"/>
                <a:gd name="T75" fmla="*/ 0 h 131"/>
                <a:gd name="T76" fmla="*/ 77 w 216"/>
                <a:gd name="T77" fmla="*/ 1 h 131"/>
                <a:gd name="T78" fmla="*/ 51 w 216"/>
                <a:gd name="T79" fmla="*/ 8 h 131"/>
                <a:gd name="T80" fmla="*/ 47 w 216"/>
                <a:gd name="T81" fmla="*/ 25 h 131"/>
                <a:gd name="T82" fmla="*/ 41 w 216"/>
                <a:gd name="T83" fmla="*/ 29 h 131"/>
                <a:gd name="T84" fmla="*/ 41 w 216"/>
                <a:gd name="T85" fmla="*/ 40 h 131"/>
                <a:gd name="T86" fmla="*/ 32 w 216"/>
                <a:gd name="T87" fmla="*/ 46 h 131"/>
                <a:gd name="T88" fmla="*/ 28 w 216"/>
                <a:gd name="T89" fmla="*/ 57 h 131"/>
                <a:gd name="T90" fmla="*/ 21 w 216"/>
                <a:gd name="T91" fmla="*/ 69 h 131"/>
                <a:gd name="T92" fmla="*/ 6 w 216"/>
                <a:gd name="T93" fmla="*/ 74 h 131"/>
                <a:gd name="T94" fmla="*/ 2 w 216"/>
                <a:gd name="T95" fmla="*/ 94 h 131"/>
                <a:gd name="T96" fmla="*/ 2 w 216"/>
                <a:gd name="T97" fmla="*/ 94 h 131"/>
                <a:gd name="T98" fmla="*/ 10 w 216"/>
                <a:gd name="T99" fmla="*/ 97 h 131"/>
                <a:gd name="T100" fmla="*/ 16 w 216"/>
                <a:gd name="T101" fmla="*/ 104 h 13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16"/>
                <a:gd name="T154" fmla="*/ 0 h 131"/>
                <a:gd name="T155" fmla="*/ 216 w 216"/>
                <a:gd name="T156" fmla="*/ 131 h 13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16" h="131">
                  <a:moveTo>
                    <a:pt x="16" y="104"/>
                  </a:moveTo>
                  <a:cubicBezTo>
                    <a:pt x="19" y="98"/>
                    <a:pt x="19" y="98"/>
                    <a:pt x="19" y="98"/>
                  </a:cubicBezTo>
                  <a:cubicBezTo>
                    <a:pt x="25" y="103"/>
                    <a:pt x="25" y="103"/>
                    <a:pt x="25" y="103"/>
                  </a:cubicBezTo>
                  <a:cubicBezTo>
                    <a:pt x="25" y="103"/>
                    <a:pt x="33" y="96"/>
                    <a:pt x="32" y="96"/>
                  </a:cubicBezTo>
                  <a:cubicBezTo>
                    <a:pt x="31" y="95"/>
                    <a:pt x="35" y="94"/>
                    <a:pt x="41" y="94"/>
                  </a:cubicBezTo>
                  <a:cubicBezTo>
                    <a:pt x="46" y="94"/>
                    <a:pt x="47" y="86"/>
                    <a:pt x="48" y="82"/>
                  </a:cubicBezTo>
                  <a:cubicBezTo>
                    <a:pt x="50" y="79"/>
                    <a:pt x="58" y="81"/>
                    <a:pt x="63" y="80"/>
                  </a:cubicBezTo>
                  <a:cubicBezTo>
                    <a:pt x="68" y="80"/>
                    <a:pt x="78" y="70"/>
                    <a:pt x="78" y="70"/>
                  </a:cubicBezTo>
                  <a:cubicBezTo>
                    <a:pt x="78" y="70"/>
                    <a:pt x="83" y="78"/>
                    <a:pt x="83" y="79"/>
                  </a:cubicBezTo>
                  <a:cubicBezTo>
                    <a:pt x="83" y="79"/>
                    <a:pt x="77" y="82"/>
                    <a:pt x="77" y="82"/>
                  </a:cubicBezTo>
                  <a:cubicBezTo>
                    <a:pt x="69" y="92"/>
                    <a:pt x="69" y="92"/>
                    <a:pt x="69" y="92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8"/>
                    <a:pt x="65" y="103"/>
                    <a:pt x="64" y="104"/>
                  </a:cubicBezTo>
                  <a:cubicBezTo>
                    <a:pt x="64" y="105"/>
                    <a:pt x="63" y="112"/>
                    <a:pt x="63" y="112"/>
                  </a:cubicBezTo>
                  <a:cubicBezTo>
                    <a:pt x="63" y="112"/>
                    <a:pt x="79" y="119"/>
                    <a:pt x="81" y="119"/>
                  </a:cubicBezTo>
                  <a:cubicBezTo>
                    <a:pt x="83" y="120"/>
                    <a:pt x="95" y="114"/>
                    <a:pt x="103" y="115"/>
                  </a:cubicBezTo>
                  <a:cubicBezTo>
                    <a:pt x="112" y="115"/>
                    <a:pt x="108" y="129"/>
                    <a:pt x="108" y="130"/>
                  </a:cubicBezTo>
                  <a:cubicBezTo>
                    <a:pt x="108" y="131"/>
                    <a:pt x="123" y="119"/>
                    <a:pt x="123" y="119"/>
                  </a:cubicBezTo>
                  <a:cubicBezTo>
                    <a:pt x="121" y="112"/>
                    <a:pt x="121" y="112"/>
                    <a:pt x="121" y="112"/>
                  </a:cubicBezTo>
                  <a:cubicBezTo>
                    <a:pt x="125" y="108"/>
                    <a:pt x="125" y="108"/>
                    <a:pt x="125" y="108"/>
                  </a:cubicBezTo>
                  <a:cubicBezTo>
                    <a:pt x="120" y="99"/>
                    <a:pt x="120" y="99"/>
                    <a:pt x="120" y="99"/>
                  </a:cubicBezTo>
                  <a:cubicBezTo>
                    <a:pt x="120" y="99"/>
                    <a:pt x="125" y="90"/>
                    <a:pt x="131" y="90"/>
                  </a:cubicBezTo>
                  <a:cubicBezTo>
                    <a:pt x="138" y="89"/>
                    <a:pt x="153" y="97"/>
                    <a:pt x="153" y="97"/>
                  </a:cubicBezTo>
                  <a:cubicBezTo>
                    <a:pt x="153" y="97"/>
                    <a:pt x="188" y="97"/>
                    <a:pt x="188" y="97"/>
                  </a:cubicBezTo>
                  <a:cubicBezTo>
                    <a:pt x="189" y="97"/>
                    <a:pt x="193" y="102"/>
                    <a:pt x="193" y="102"/>
                  </a:cubicBezTo>
                  <a:cubicBezTo>
                    <a:pt x="216" y="102"/>
                    <a:pt x="216" y="102"/>
                    <a:pt x="216" y="102"/>
                  </a:cubicBezTo>
                  <a:cubicBezTo>
                    <a:pt x="216" y="100"/>
                    <a:pt x="215" y="98"/>
                    <a:pt x="215" y="98"/>
                  </a:cubicBezTo>
                  <a:cubicBezTo>
                    <a:pt x="209" y="87"/>
                    <a:pt x="209" y="87"/>
                    <a:pt x="209" y="87"/>
                  </a:cubicBezTo>
                  <a:cubicBezTo>
                    <a:pt x="208" y="69"/>
                    <a:pt x="208" y="69"/>
                    <a:pt x="208" y="69"/>
                  </a:cubicBezTo>
                  <a:cubicBezTo>
                    <a:pt x="208" y="69"/>
                    <a:pt x="201" y="55"/>
                    <a:pt x="201" y="46"/>
                  </a:cubicBezTo>
                  <a:cubicBezTo>
                    <a:pt x="201" y="36"/>
                    <a:pt x="190" y="26"/>
                    <a:pt x="181" y="19"/>
                  </a:cubicBezTo>
                  <a:cubicBezTo>
                    <a:pt x="173" y="11"/>
                    <a:pt x="160" y="12"/>
                    <a:pt x="160" y="12"/>
                  </a:cubicBezTo>
                  <a:cubicBezTo>
                    <a:pt x="160" y="12"/>
                    <a:pt x="143" y="17"/>
                    <a:pt x="138" y="18"/>
                  </a:cubicBezTo>
                  <a:cubicBezTo>
                    <a:pt x="134" y="19"/>
                    <a:pt x="128" y="12"/>
                    <a:pt x="128" y="12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82" y="7"/>
                    <a:pt x="82" y="7"/>
                    <a:pt x="82" y="7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7" y="1"/>
                    <a:pt x="59" y="6"/>
                    <a:pt x="51" y="8"/>
                  </a:cubicBezTo>
                  <a:cubicBezTo>
                    <a:pt x="44" y="10"/>
                    <a:pt x="47" y="25"/>
                    <a:pt x="47" y="25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1" y="29"/>
                    <a:pt x="41" y="39"/>
                    <a:pt x="41" y="40"/>
                  </a:cubicBezTo>
                  <a:cubicBezTo>
                    <a:pt x="41" y="40"/>
                    <a:pt x="38" y="42"/>
                    <a:pt x="32" y="46"/>
                  </a:cubicBezTo>
                  <a:cubicBezTo>
                    <a:pt x="27" y="50"/>
                    <a:pt x="28" y="52"/>
                    <a:pt x="28" y="57"/>
                  </a:cubicBezTo>
                  <a:cubicBezTo>
                    <a:pt x="28" y="62"/>
                    <a:pt x="23" y="67"/>
                    <a:pt x="21" y="69"/>
                  </a:cubicBezTo>
                  <a:cubicBezTo>
                    <a:pt x="19" y="71"/>
                    <a:pt x="12" y="73"/>
                    <a:pt x="6" y="74"/>
                  </a:cubicBezTo>
                  <a:cubicBezTo>
                    <a:pt x="0" y="75"/>
                    <a:pt x="1" y="91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10" y="97"/>
                    <a:pt x="10" y="97"/>
                    <a:pt x="10" y="97"/>
                  </a:cubicBezTo>
                  <a:lnTo>
                    <a:pt x="16" y="104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55">
              <a:extLst>
                <a:ext uri="{FF2B5EF4-FFF2-40B4-BE49-F238E27FC236}">
                  <a16:creationId xmlns:a16="http://schemas.microsoft.com/office/drawing/2014/main" id="{11217FBF-2A86-4C5E-A706-5B832ECE165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715" y="388"/>
              <a:ext cx="288" cy="170"/>
            </a:xfrm>
            <a:custGeom>
              <a:avLst/>
              <a:gdLst>
                <a:gd name="T0" fmla="*/ 34 w 239"/>
                <a:gd name="T1" fmla="*/ 111 h 141"/>
                <a:gd name="T2" fmla="*/ 48 w 239"/>
                <a:gd name="T3" fmla="*/ 109 h 141"/>
                <a:gd name="T4" fmla="*/ 71 w 239"/>
                <a:gd name="T5" fmla="*/ 92 h 141"/>
                <a:gd name="T6" fmla="*/ 93 w 239"/>
                <a:gd name="T7" fmla="*/ 75 h 141"/>
                <a:gd name="T8" fmla="*/ 97 w 239"/>
                <a:gd name="T9" fmla="*/ 97 h 141"/>
                <a:gd name="T10" fmla="*/ 93 w 239"/>
                <a:gd name="T11" fmla="*/ 110 h 141"/>
                <a:gd name="T12" fmla="*/ 100 w 239"/>
                <a:gd name="T13" fmla="*/ 120 h 141"/>
                <a:gd name="T14" fmla="*/ 112 w 239"/>
                <a:gd name="T15" fmla="*/ 140 h 141"/>
                <a:gd name="T16" fmla="*/ 131 w 239"/>
                <a:gd name="T17" fmla="*/ 130 h 141"/>
                <a:gd name="T18" fmla="*/ 142 w 239"/>
                <a:gd name="T19" fmla="*/ 115 h 141"/>
                <a:gd name="T20" fmla="*/ 176 w 239"/>
                <a:gd name="T21" fmla="*/ 107 h 141"/>
                <a:gd name="T22" fmla="*/ 202 w 239"/>
                <a:gd name="T23" fmla="*/ 98 h 141"/>
                <a:gd name="T24" fmla="*/ 219 w 239"/>
                <a:gd name="T25" fmla="*/ 84 h 141"/>
                <a:gd name="T26" fmla="*/ 237 w 239"/>
                <a:gd name="T27" fmla="*/ 62 h 141"/>
                <a:gd name="T28" fmla="*/ 209 w 239"/>
                <a:gd name="T29" fmla="*/ 32 h 141"/>
                <a:gd name="T30" fmla="*/ 169 w 239"/>
                <a:gd name="T31" fmla="*/ 27 h 141"/>
                <a:gd name="T32" fmla="*/ 136 w 239"/>
                <a:gd name="T33" fmla="*/ 29 h 141"/>
                <a:gd name="T34" fmla="*/ 137 w 239"/>
                <a:gd name="T35" fmla="*/ 42 h 141"/>
                <a:gd name="T36" fmla="*/ 124 w 239"/>
                <a:gd name="T37" fmla="*/ 60 h 141"/>
                <a:gd name="T38" fmla="*/ 97 w 239"/>
                <a:gd name="T39" fmla="*/ 49 h 141"/>
                <a:gd name="T40" fmla="*/ 80 w 239"/>
                <a:gd name="T41" fmla="*/ 34 h 141"/>
                <a:gd name="T42" fmla="*/ 85 w 239"/>
                <a:gd name="T43" fmla="*/ 22 h 141"/>
                <a:gd name="T44" fmla="*/ 99 w 239"/>
                <a:gd name="T45" fmla="*/ 9 h 141"/>
                <a:gd name="T46" fmla="*/ 79 w 239"/>
                <a:gd name="T47" fmla="*/ 10 h 141"/>
                <a:gd name="T48" fmla="*/ 57 w 239"/>
                <a:gd name="T49" fmla="*/ 24 h 141"/>
                <a:gd name="T50" fmla="*/ 41 w 239"/>
                <a:gd name="T51" fmla="*/ 33 h 141"/>
                <a:gd name="T52" fmla="*/ 32 w 239"/>
                <a:gd name="T53" fmla="*/ 34 h 141"/>
                <a:gd name="T54" fmla="*/ 18 w 239"/>
                <a:gd name="T55" fmla="*/ 24 h 141"/>
                <a:gd name="T56" fmla="*/ 10 w 239"/>
                <a:gd name="T57" fmla="*/ 50 h 141"/>
                <a:gd name="T58" fmla="*/ 7 w 239"/>
                <a:gd name="T59" fmla="*/ 66 h 141"/>
                <a:gd name="T60" fmla="*/ 10 w 239"/>
                <a:gd name="T61" fmla="*/ 88 h 141"/>
                <a:gd name="T62" fmla="*/ 16 w 239"/>
                <a:gd name="T63" fmla="*/ 108 h 14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39"/>
                <a:gd name="T97" fmla="*/ 0 h 141"/>
                <a:gd name="T98" fmla="*/ 239 w 239"/>
                <a:gd name="T99" fmla="*/ 141 h 14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39" h="141">
                  <a:moveTo>
                    <a:pt x="27" y="100"/>
                  </a:moveTo>
                  <a:cubicBezTo>
                    <a:pt x="27" y="100"/>
                    <a:pt x="33" y="111"/>
                    <a:pt x="34" y="111"/>
                  </a:cubicBezTo>
                  <a:cubicBezTo>
                    <a:pt x="35" y="110"/>
                    <a:pt x="43" y="104"/>
                    <a:pt x="43" y="104"/>
                  </a:cubicBezTo>
                  <a:cubicBezTo>
                    <a:pt x="43" y="104"/>
                    <a:pt x="47" y="110"/>
                    <a:pt x="48" y="109"/>
                  </a:cubicBezTo>
                  <a:cubicBezTo>
                    <a:pt x="48" y="108"/>
                    <a:pt x="58" y="101"/>
                    <a:pt x="62" y="99"/>
                  </a:cubicBezTo>
                  <a:cubicBezTo>
                    <a:pt x="66" y="96"/>
                    <a:pt x="68" y="92"/>
                    <a:pt x="71" y="92"/>
                  </a:cubicBezTo>
                  <a:cubicBezTo>
                    <a:pt x="74" y="92"/>
                    <a:pt x="78" y="91"/>
                    <a:pt x="78" y="90"/>
                  </a:cubicBezTo>
                  <a:cubicBezTo>
                    <a:pt x="78" y="89"/>
                    <a:pt x="93" y="75"/>
                    <a:pt x="93" y="75"/>
                  </a:cubicBezTo>
                  <a:cubicBezTo>
                    <a:pt x="93" y="75"/>
                    <a:pt x="113" y="85"/>
                    <a:pt x="110" y="89"/>
                  </a:cubicBezTo>
                  <a:cubicBezTo>
                    <a:pt x="108" y="93"/>
                    <a:pt x="97" y="97"/>
                    <a:pt x="97" y="97"/>
                  </a:cubicBezTo>
                  <a:cubicBezTo>
                    <a:pt x="100" y="106"/>
                    <a:pt x="100" y="106"/>
                    <a:pt x="100" y="106"/>
                  </a:cubicBezTo>
                  <a:cubicBezTo>
                    <a:pt x="93" y="110"/>
                    <a:pt x="93" y="110"/>
                    <a:pt x="93" y="110"/>
                  </a:cubicBezTo>
                  <a:cubicBezTo>
                    <a:pt x="90" y="120"/>
                    <a:pt x="90" y="120"/>
                    <a:pt x="90" y="120"/>
                  </a:cubicBezTo>
                  <a:cubicBezTo>
                    <a:pt x="100" y="120"/>
                    <a:pt x="100" y="120"/>
                    <a:pt x="100" y="120"/>
                  </a:cubicBezTo>
                  <a:cubicBezTo>
                    <a:pt x="99" y="133"/>
                    <a:pt x="99" y="133"/>
                    <a:pt x="99" y="133"/>
                  </a:cubicBezTo>
                  <a:cubicBezTo>
                    <a:pt x="99" y="133"/>
                    <a:pt x="112" y="141"/>
                    <a:pt x="112" y="140"/>
                  </a:cubicBezTo>
                  <a:cubicBezTo>
                    <a:pt x="112" y="139"/>
                    <a:pt x="123" y="130"/>
                    <a:pt x="123" y="130"/>
                  </a:cubicBezTo>
                  <a:cubicBezTo>
                    <a:pt x="131" y="130"/>
                    <a:pt x="131" y="130"/>
                    <a:pt x="131" y="130"/>
                  </a:cubicBezTo>
                  <a:cubicBezTo>
                    <a:pt x="130" y="117"/>
                    <a:pt x="130" y="117"/>
                    <a:pt x="130" y="117"/>
                  </a:cubicBezTo>
                  <a:cubicBezTo>
                    <a:pt x="142" y="115"/>
                    <a:pt x="142" y="115"/>
                    <a:pt x="142" y="115"/>
                  </a:cubicBezTo>
                  <a:cubicBezTo>
                    <a:pt x="142" y="115"/>
                    <a:pt x="144" y="109"/>
                    <a:pt x="145" y="109"/>
                  </a:cubicBezTo>
                  <a:cubicBezTo>
                    <a:pt x="145" y="109"/>
                    <a:pt x="176" y="107"/>
                    <a:pt x="176" y="107"/>
                  </a:cubicBezTo>
                  <a:cubicBezTo>
                    <a:pt x="176" y="107"/>
                    <a:pt x="179" y="101"/>
                    <a:pt x="190" y="100"/>
                  </a:cubicBezTo>
                  <a:cubicBezTo>
                    <a:pt x="200" y="99"/>
                    <a:pt x="202" y="98"/>
                    <a:pt x="202" y="98"/>
                  </a:cubicBezTo>
                  <a:cubicBezTo>
                    <a:pt x="202" y="98"/>
                    <a:pt x="201" y="88"/>
                    <a:pt x="202" y="88"/>
                  </a:cubicBezTo>
                  <a:cubicBezTo>
                    <a:pt x="202" y="87"/>
                    <a:pt x="219" y="84"/>
                    <a:pt x="219" y="84"/>
                  </a:cubicBezTo>
                  <a:cubicBezTo>
                    <a:pt x="239" y="102"/>
                    <a:pt x="239" y="102"/>
                    <a:pt x="239" y="102"/>
                  </a:cubicBezTo>
                  <a:cubicBezTo>
                    <a:pt x="239" y="86"/>
                    <a:pt x="238" y="65"/>
                    <a:pt x="237" y="62"/>
                  </a:cubicBezTo>
                  <a:cubicBezTo>
                    <a:pt x="237" y="59"/>
                    <a:pt x="234" y="41"/>
                    <a:pt x="232" y="32"/>
                  </a:cubicBezTo>
                  <a:cubicBezTo>
                    <a:pt x="209" y="32"/>
                    <a:pt x="209" y="32"/>
                    <a:pt x="209" y="32"/>
                  </a:cubicBezTo>
                  <a:cubicBezTo>
                    <a:pt x="209" y="32"/>
                    <a:pt x="205" y="27"/>
                    <a:pt x="204" y="27"/>
                  </a:cubicBezTo>
                  <a:cubicBezTo>
                    <a:pt x="204" y="27"/>
                    <a:pt x="169" y="27"/>
                    <a:pt x="169" y="27"/>
                  </a:cubicBezTo>
                  <a:cubicBezTo>
                    <a:pt x="169" y="27"/>
                    <a:pt x="154" y="19"/>
                    <a:pt x="147" y="20"/>
                  </a:cubicBezTo>
                  <a:cubicBezTo>
                    <a:pt x="141" y="20"/>
                    <a:pt x="136" y="29"/>
                    <a:pt x="136" y="29"/>
                  </a:cubicBezTo>
                  <a:cubicBezTo>
                    <a:pt x="141" y="38"/>
                    <a:pt x="141" y="38"/>
                    <a:pt x="141" y="38"/>
                  </a:cubicBezTo>
                  <a:cubicBezTo>
                    <a:pt x="137" y="42"/>
                    <a:pt x="137" y="42"/>
                    <a:pt x="137" y="42"/>
                  </a:cubicBezTo>
                  <a:cubicBezTo>
                    <a:pt x="139" y="49"/>
                    <a:pt x="139" y="49"/>
                    <a:pt x="139" y="49"/>
                  </a:cubicBezTo>
                  <a:cubicBezTo>
                    <a:pt x="139" y="49"/>
                    <a:pt x="124" y="61"/>
                    <a:pt x="124" y="60"/>
                  </a:cubicBezTo>
                  <a:cubicBezTo>
                    <a:pt x="124" y="59"/>
                    <a:pt x="128" y="45"/>
                    <a:pt x="119" y="45"/>
                  </a:cubicBezTo>
                  <a:cubicBezTo>
                    <a:pt x="111" y="44"/>
                    <a:pt x="99" y="50"/>
                    <a:pt x="97" y="49"/>
                  </a:cubicBezTo>
                  <a:cubicBezTo>
                    <a:pt x="95" y="49"/>
                    <a:pt x="79" y="42"/>
                    <a:pt x="79" y="42"/>
                  </a:cubicBezTo>
                  <a:cubicBezTo>
                    <a:pt x="79" y="42"/>
                    <a:pt x="80" y="35"/>
                    <a:pt x="80" y="34"/>
                  </a:cubicBezTo>
                  <a:cubicBezTo>
                    <a:pt x="81" y="33"/>
                    <a:pt x="87" y="28"/>
                    <a:pt x="87" y="28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93" y="12"/>
                    <a:pt x="93" y="12"/>
                    <a:pt x="93" y="12"/>
                  </a:cubicBezTo>
                  <a:cubicBezTo>
                    <a:pt x="93" y="12"/>
                    <a:pt x="99" y="9"/>
                    <a:pt x="99" y="9"/>
                  </a:cubicBezTo>
                  <a:cubicBezTo>
                    <a:pt x="99" y="8"/>
                    <a:pt x="94" y="0"/>
                    <a:pt x="94" y="0"/>
                  </a:cubicBezTo>
                  <a:cubicBezTo>
                    <a:pt x="94" y="0"/>
                    <a:pt x="84" y="10"/>
                    <a:pt x="79" y="10"/>
                  </a:cubicBezTo>
                  <a:cubicBezTo>
                    <a:pt x="74" y="11"/>
                    <a:pt x="66" y="9"/>
                    <a:pt x="64" y="12"/>
                  </a:cubicBezTo>
                  <a:cubicBezTo>
                    <a:pt x="63" y="16"/>
                    <a:pt x="62" y="24"/>
                    <a:pt x="57" y="24"/>
                  </a:cubicBezTo>
                  <a:cubicBezTo>
                    <a:pt x="51" y="24"/>
                    <a:pt x="47" y="25"/>
                    <a:pt x="48" y="26"/>
                  </a:cubicBezTo>
                  <a:cubicBezTo>
                    <a:pt x="49" y="26"/>
                    <a:pt x="41" y="33"/>
                    <a:pt x="41" y="33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7"/>
                    <a:pt x="10" y="34"/>
                    <a:pt x="10" y="34"/>
                  </a:cubicBezTo>
                  <a:cubicBezTo>
                    <a:pt x="10" y="34"/>
                    <a:pt x="10" y="49"/>
                    <a:pt x="10" y="50"/>
                  </a:cubicBezTo>
                  <a:cubicBezTo>
                    <a:pt x="10" y="51"/>
                    <a:pt x="0" y="58"/>
                    <a:pt x="0" y="58"/>
                  </a:cubicBezTo>
                  <a:cubicBezTo>
                    <a:pt x="0" y="59"/>
                    <a:pt x="7" y="65"/>
                    <a:pt x="7" y="66"/>
                  </a:cubicBezTo>
                  <a:cubicBezTo>
                    <a:pt x="8" y="67"/>
                    <a:pt x="13" y="73"/>
                    <a:pt x="15" y="79"/>
                  </a:cubicBezTo>
                  <a:cubicBezTo>
                    <a:pt x="18" y="85"/>
                    <a:pt x="12" y="86"/>
                    <a:pt x="10" y="88"/>
                  </a:cubicBezTo>
                  <a:cubicBezTo>
                    <a:pt x="9" y="90"/>
                    <a:pt x="5" y="96"/>
                    <a:pt x="4" y="97"/>
                  </a:cubicBezTo>
                  <a:cubicBezTo>
                    <a:pt x="16" y="108"/>
                    <a:pt x="16" y="108"/>
                    <a:pt x="16" y="108"/>
                  </a:cubicBezTo>
                  <a:lnTo>
                    <a:pt x="27" y="10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156">
              <a:extLst>
                <a:ext uri="{FF2B5EF4-FFF2-40B4-BE49-F238E27FC236}">
                  <a16:creationId xmlns:a16="http://schemas.microsoft.com/office/drawing/2014/main" id="{9B496339-6492-4E44-A4CD-A44B0096079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539" y="477"/>
              <a:ext cx="465" cy="170"/>
            </a:xfrm>
            <a:custGeom>
              <a:avLst/>
              <a:gdLst>
                <a:gd name="T0" fmla="*/ 386 w 386"/>
                <a:gd name="T1" fmla="*/ 43 h 140"/>
                <a:gd name="T2" fmla="*/ 365 w 386"/>
                <a:gd name="T3" fmla="*/ 9 h 140"/>
                <a:gd name="T4" fmla="*/ 348 w 386"/>
                <a:gd name="T5" fmla="*/ 23 h 140"/>
                <a:gd name="T6" fmla="*/ 322 w 386"/>
                <a:gd name="T7" fmla="*/ 32 h 140"/>
                <a:gd name="T8" fmla="*/ 288 w 386"/>
                <a:gd name="T9" fmla="*/ 40 h 140"/>
                <a:gd name="T10" fmla="*/ 277 w 386"/>
                <a:gd name="T11" fmla="*/ 55 h 140"/>
                <a:gd name="T12" fmla="*/ 258 w 386"/>
                <a:gd name="T13" fmla="*/ 65 h 140"/>
                <a:gd name="T14" fmla="*/ 246 w 386"/>
                <a:gd name="T15" fmla="*/ 45 h 140"/>
                <a:gd name="T16" fmla="*/ 239 w 386"/>
                <a:gd name="T17" fmla="*/ 35 h 140"/>
                <a:gd name="T18" fmla="*/ 243 w 386"/>
                <a:gd name="T19" fmla="*/ 22 h 140"/>
                <a:gd name="T20" fmla="*/ 239 w 386"/>
                <a:gd name="T21" fmla="*/ 0 h 140"/>
                <a:gd name="T22" fmla="*/ 217 w 386"/>
                <a:gd name="T23" fmla="*/ 17 h 140"/>
                <a:gd name="T24" fmla="*/ 194 w 386"/>
                <a:gd name="T25" fmla="*/ 34 h 140"/>
                <a:gd name="T26" fmla="*/ 180 w 386"/>
                <a:gd name="T27" fmla="*/ 36 h 140"/>
                <a:gd name="T28" fmla="*/ 162 w 386"/>
                <a:gd name="T29" fmla="*/ 33 h 140"/>
                <a:gd name="T30" fmla="*/ 150 w 386"/>
                <a:gd name="T31" fmla="*/ 23 h 140"/>
                <a:gd name="T32" fmla="*/ 137 w 386"/>
                <a:gd name="T33" fmla="*/ 37 h 140"/>
                <a:gd name="T34" fmla="*/ 118 w 386"/>
                <a:gd name="T35" fmla="*/ 28 h 140"/>
                <a:gd name="T36" fmla="*/ 102 w 386"/>
                <a:gd name="T37" fmla="*/ 14 h 140"/>
                <a:gd name="T38" fmla="*/ 65 w 386"/>
                <a:gd name="T39" fmla="*/ 13 h 140"/>
                <a:gd name="T40" fmla="*/ 43 w 386"/>
                <a:gd name="T41" fmla="*/ 6 h 140"/>
                <a:gd name="T42" fmla="*/ 31 w 386"/>
                <a:gd name="T43" fmla="*/ 14 h 140"/>
                <a:gd name="T44" fmla="*/ 30 w 386"/>
                <a:gd name="T45" fmla="*/ 44 h 140"/>
                <a:gd name="T46" fmla="*/ 0 w 386"/>
                <a:gd name="T47" fmla="*/ 105 h 140"/>
                <a:gd name="T48" fmla="*/ 35 w 386"/>
                <a:gd name="T49" fmla="*/ 137 h 140"/>
                <a:gd name="T50" fmla="*/ 60 w 386"/>
                <a:gd name="T51" fmla="*/ 111 h 140"/>
                <a:gd name="T52" fmla="*/ 82 w 386"/>
                <a:gd name="T53" fmla="*/ 104 h 140"/>
                <a:gd name="T54" fmla="*/ 91 w 386"/>
                <a:gd name="T55" fmla="*/ 94 h 140"/>
                <a:gd name="T56" fmla="*/ 112 w 386"/>
                <a:gd name="T57" fmla="*/ 77 h 140"/>
                <a:gd name="T58" fmla="*/ 154 w 386"/>
                <a:gd name="T59" fmla="*/ 104 h 140"/>
                <a:gd name="T60" fmla="*/ 167 w 386"/>
                <a:gd name="T61" fmla="*/ 110 h 140"/>
                <a:gd name="T62" fmla="*/ 178 w 386"/>
                <a:gd name="T63" fmla="*/ 111 h 140"/>
                <a:gd name="T64" fmla="*/ 183 w 386"/>
                <a:gd name="T65" fmla="*/ 127 h 140"/>
                <a:gd name="T66" fmla="*/ 207 w 386"/>
                <a:gd name="T67" fmla="*/ 98 h 140"/>
                <a:gd name="T68" fmla="*/ 226 w 386"/>
                <a:gd name="T69" fmla="*/ 105 h 140"/>
                <a:gd name="T70" fmla="*/ 239 w 386"/>
                <a:gd name="T71" fmla="*/ 121 h 140"/>
                <a:gd name="T72" fmla="*/ 258 w 386"/>
                <a:gd name="T73" fmla="*/ 130 h 140"/>
                <a:gd name="T74" fmla="*/ 283 w 386"/>
                <a:gd name="T75" fmla="*/ 125 h 140"/>
                <a:gd name="T76" fmla="*/ 302 w 386"/>
                <a:gd name="T77" fmla="*/ 117 h 140"/>
                <a:gd name="T78" fmla="*/ 324 w 386"/>
                <a:gd name="T79" fmla="*/ 96 h 140"/>
                <a:gd name="T80" fmla="*/ 342 w 386"/>
                <a:gd name="T81" fmla="*/ 97 h 140"/>
                <a:gd name="T82" fmla="*/ 377 w 386"/>
                <a:gd name="T83" fmla="*/ 76 h 14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86"/>
                <a:gd name="T127" fmla="*/ 0 h 140"/>
                <a:gd name="T128" fmla="*/ 386 w 386"/>
                <a:gd name="T129" fmla="*/ 140 h 14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86" h="140">
                  <a:moveTo>
                    <a:pt x="375" y="65"/>
                  </a:moveTo>
                  <a:cubicBezTo>
                    <a:pt x="386" y="43"/>
                    <a:pt x="386" y="43"/>
                    <a:pt x="386" y="43"/>
                  </a:cubicBezTo>
                  <a:cubicBezTo>
                    <a:pt x="386" y="43"/>
                    <a:pt x="386" y="36"/>
                    <a:pt x="385" y="27"/>
                  </a:cubicBezTo>
                  <a:cubicBezTo>
                    <a:pt x="365" y="9"/>
                    <a:pt x="365" y="9"/>
                    <a:pt x="365" y="9"/>
                  </a:cubicBezTo>
                  <a:cubicBezTo>
                    <a:pt x="365" y="9"/>
                    <a:pt x="348" y="12"/>
                    <a:pt x="348" y="13"/>
                  </a:cubicBezTo>
                  <a:cubicBezTo>
                    <a:pt x="347" y="13"/>
                    <a:pt x="348" y="23"/>
                    <a:pt x="348" y="23"/>
                  </a:cubicBezTo>
                  <a:cubicBezTo>
                    <a:pt x="348" y="23"/>
                    <a:pt x="346" y="24"/>
                    <a:pt x="336" y="25"/>
                  </a:cubicBezTo>
                  <a:cubicBezTo>
                    <a:pt x="325" y="26"/>
                    <a:pt x="322" y="32"/>
                    <a:pt x="322" y="32"/>
                  </a:cubicBezTo>
                  <a:cubicBezTo>
                    <a:pt x="322" y="32"/>
                    <a:pt x="291" y="34"/>
                    <a:pt x="291" y="34"/>
                  </a:cubicBezTo>
                  <a:cubicBezTo>
                    <a:pt x="290" y="34"/>
                    <a:pt x="288" y="40"/>
                    <a:pt x="288" y="40"/>
                  </a:cubicBezTo>
                  <a:cubicBezTo>
                    <a:pt x="276" y="42"/>
                    <a:pt x="276" y="42"/>
                    <a:pt x="276" y="42"/>
                  </a:cubicBezTo>
                  <a:cubicBezTo>
                    <a:pt x="277" y="55"/>
                    <a:pt x="277" y="55"/>
                    <a:pt x="277" y="55"/>
                  </a:cubicBezTo>
                  <a:cubicBezTo>
                    <a:pt x="269" y="55"/>
                    <a:pt x="269" y="55"/>
                    <a:pt x="269" y="55"/>
                  </a:cubicBezTo>
                  <a:cubicBezTo>
                    <a:pt x="269" y="55"/>
                    <a:pt x="258" y="64"/>
                    <a:pt x="258" y="65"/>
                  </a:cubicBezTo>
                  <a:cubicBezTo>
                    <a:pt x="258" y="66"/>
                    <a:pt x="245" y="58"/>
                    <a:pt x="245" y="58"/>
                  </a:cubicBezTo>
                  <a:cubicBezTo>
                    <a:pt x="246" y="45"/>
                    <a:pt x="246" y="45"/>
                    <a:pt x="246" y="45"/>
                  </a:cubicBezTo>
                  <a:cubicBezTo>
                    <a:pt x="236" y="45"/>
                    <a:pt x="236" y="45"/>
                    <a:pt x="236" y="45"/>
                  </a:cubicBezTo>
                  <a:cubicBezTo>
                    <a:pt x="239" y="35"/>
                    <a:pt x="239" y="35"/>
                    <a:pt x="239" y="35"/>
                  </a:cubicBezTo>
                  <a:cubicBezTo>
                    <a:pt x="246" y="31"/>
                    <a:pt x="246" y="31"/>
                    <a:pt x="246" y="31"/>
                  </a:cubicBezTo>
                  <a:cubicBezTo>
                    <a:pt x="243" y="22"/>
                    <a:pt x="243" y="22"/>
                    <a:pt x="243" y="22"/>
                  </a:cubicBezTo>
                  <a:cubicBezTo>
                    <a:pt x="243" y="22"/>
                    <a:pt x="254" y="18"/>
                    <a:pt x="256" y="14"/>
                  </a:cubicBezTo>
                  <a:cubicBezTo>
                    <a:pt x="259" y="10"/>
                    <a:pt x="239" y="0"/>
                    <a:pt x="239" y="0"/>
                  </a:cubicBezTo>
                  <a:cubicBezTo>
                    <a:pt x="239" y="0"/>
                    <a:pt x="224" y="14"/>
                    <a:pt x="224" y="15"/>
                  </a:cubicBezTo>
                  <a:cubicBezTo>
                    <a:pt x="224" y="16"/>
                    <a:pt x="220" y="17"/>
                    <a:pt x="217" y="17"/>
                  </a:cubicBezTo>
                  <a:cubicBezTo>
                    <a:pt x="214" y="17"/>
                    <a:pt x="212" y="21"/>
                    <a:pt x="208" y="24"/>
                  </a:cubicBezTo>
                  <a:cubicBezTo>
                    <a:pt x="204" y="26"/>
                    <a:pt x="194" y="33"/>
                    <a:pt x="194" y="34"/>
                  </a:cubicBezTo>
                  <a:cubicBezTo>
                    <a:pt x="193" y="35"/>
                    <a:pt x="189" y="29"/>
                    <a:pt x="189" y="29"/>
                  </a:cubicBezTo>
                  <a:cubicBezTo>
                    <a:pt x="189" y="29"/>
                    <a:pt x="181" y="35"/>
                    <a:pt x="180" y="36"/>
                  </a:cubicBezTo>
                  <a:cubicBezTo>
                    <a:pt x="179" y="36"/>
                    <a:pt x="173" y="25"/>
                    <a:pt x="173" y="25"/>
                  </a:cubicBezTo>
                  <a:cubicBezTo>
                    <a:pt x="162" y="33"/>
                    <a:pt x="162" y="33"/>
                    <a:pt x="162" y="33"/>
                  </a:cubicBezTo>
                  <a:cubicBezTo>
                    <a:pt x="150" y="22"/>
                    <a:pt x="150" y="22"/>
                    <a:pt x="150" y="22"/>
                  </a:cubicBezTo>
                  <a:cubicBezTo>
                    <a:pt x="150" y="23"/>
                    <a:pt x="150" y="23"/>
                    <a:pt x="150" y="23"/>
                  </a:cubicBezTo>
                  <a:cubicBezTo>
                    <a:pt x="150" y="23"/>
                    <a:pt x="148" y="24"/>
                    <a:pt x="143" y="25"/>
                  </a:cubicBezTo>
                  <a:cubicBezTo>
                    <a:pt x="137" y="26"/>
                    <a:pt x="137" y="37"/>
                    <a:pt x="137" y="37"/>
                  </a:cubicBezTo>
                  <a:cubicBezTo>
                    <a:pt x="121" y="25"/>
                    <a:pt x="121" y="25"/>
                    <a:pt x="121" y="25"/>
                  </a:cubicBezTo>
                  <a:cubicBezTo>
                    <a:pt x="118" y="28"/>
                    <a:pt x="118" y="28"/>
                    <a:pt x="118" y="28"/>
                  </a:cubicBezTo>
                  <a:cubicBezTo>
                    <a:pt x="118" y="28"/>
                    <a:pt x="116" y="26"/>
                    <a:pt x="114" y="18"/>
                  </a:cubicBezTo>
                  <a:cubicBezTo>
                    <a:pt x="112" y="10"/>
                    <a:pt x="102" y="14"/>
                    <a:pt x="102" y="14"/>
                  </a:cubicBezTo>
                  <a:cubicBezTo>
                    <a:pt x="102" y="14"/>
                    <a:pt x="98" y="4"/>
                    <a:pt x="87" y="3"/>
                  </a:cubicBezTo>
                  <a:cubicBezTo>
                    <a:pt x="75" y="3"/>
                    <a:pt x="65" y="13"/>
                    <a:pt x="65" y="13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4" y="7"/>
                    <a:pt x="31" y="14"/>
                    <a:pt x="31" y="14"/>
                  </a:cubicBezTo>
                  <a:cubicBezTo>
                    <a:pt x="31" y="15"/>
                    <a:pt x="33" y="20"/>
                    <a:pt x="35" y="24"/>
                  </a:cubicBezTo>
                  <a:cubicBezTo>
                    <a:pt x="36" y="28"/>
                    <a:pt x="30" y="34"/>
                    <a:pt x="30" y="44"/>
                  </a:cubicBezTo>
                  <a:cubicBezTo>
                    <a:pt x="30" y="54"/>
                    <a:pt x="22" y="91"/>
                    <a:pt x="22" y="91"/>
                  </a:cubicBezTo>
                  <a:cubicBezTo>
                    <a:pt x="22" y="91"/>
                    <a:pt x="10" y="98"/>
                    <a:pt x="0" y="105"/>
                  </a:cubicBezTo>
                  <a:cubicBezTo>
                    <a:pt x="9" y="106"/>
                    <a:pt x="18" y="108"/>
                    <a:pt x="20" y="115"/>
                  </a:cubicBezTo>
                  <a:cubicBezTo>
                    <a:pt x="24" y="126"/>
                    <a:pt x="28" y="140"/>
                    <a:pt x="35" y="137"/>
                  </a:cubicBezTo>
                  <a:cubicBezTo>
                    <a:pt x="41" y="135"/>
                    <a:pt x="55" y="123"/>
                    <a:pt x="56" y="118"/>
                  </a:cubicBezTo>
                  <a:cubicBezTo>
                    <a:pt x="58" y="114"/>
                    <a:pt x="60" y="111"/>
                    <a:pt x="60" y="111"/>
                  </a:cubicBezTo>
                  <a:cubicBezTo>
                    <a:pt x="60" y="111"/>
                    <a:pt x="60" y="114"/>
                    <a:pt x="68" y="111"/>
                  </a:cubicBezTo>
                  <a:cubicBezTo>
                    <a:pt x="75" y="109"/>
                    <a:pt x="82" y="105"/>
                    <a:pt x="82" y="104"/>
                  </a:cubicBezTo>
                  <a:cubicBezTo>
                    <a:pt x="82" y="103"/>
                    <a:pt x="81" y="96"/>
                    <a:pt x="81" y="96"/>
                  </a:cubicBezTo>
                  <a:cubicBezTo>
                    <a:pt x="91" y="94"/>
                    <a:pt x="91" y="94"/>
                    <a:pt x="91" y="94"/>
                  </a:cubicBezTo>
                  <a:cubicBezTo>
                    <a:pt x="91" y="94"/>
                    <a:pt x="92" y="86"/>
                    <a:pt x="92" y="85"/>
                  </a:cubicBezTo>
                  <a:cubicBezTo>
                    <a:pt x="92" y="85"/>
                    <a:pt x="112" y="77"/>
                    <a:pt x="112" y="77"/>
                  </a:cubicBezTo>
                  <a:cubicBezTo>
                    <a:pt x="112" y="77"/>
                    <a:pt x="122" y="87"/>
                    <a:pt x="127" y="89"/>
                  </a:cubicBezTo>
                  <a:cubicBezTo>
                    <a:pt x="133" y="91"/>
                    <a:pt x="154" y="104"/>
                    <a:pt x="154" y="104"/>
                  </a:cubicBezTo>
                  <a:cubicBezTo>
                    <a:pt x="154" y="104"/>
                    <a:pt x="165" y="94"/>
                    <a:pt x="165" y="96"/>
                  </a:cubicBezTo>
                  <a:cubicBezTo>
                    <a:pt x="165" y="97"/>
                    <a:pt x="167" y="110"/>
                    <a:pt x="167" y="110"/>
                  </a:cubicBezTo>
                  <a:cubicBezTo>
                    <a:pt x="176" y="107"/>
                    <a:pt x="176" y="107"/>
                    <a:pt x="176" y="107"/>
                  </a:cubicBezTo>
                  <a:cubicBezTo>
                    <a:pt x="178" y="111"/>
                    <a:pt x="178" y="111"/>
                    <a:pt x="178" y="111"/>
                  </a:cubicBezTo>
                  <a:cubicBezTo>
                    <a:pt x="175" y="117"/>
                    <a:pt x="175" y="117"/>
                    <a:pt x="175" y="117"/>
                  </a:cubicBezTo>
                  <a:cubicBezTo>
                    <a:pt x="183" y="127"/>
                    <a:pt x="183" y="127"/>
                    <a:pt x="183" y="127"/>
                  </a:cubicBezTo>
                  <a:cubicBezTo>
                    <a:pt x="183" y="127"/>
                    <a:pt x="188" y="120"/>
                    <a:pt x="194" y="116"/>
                  </a:cubicBezTo>
                  <a:cubicBezTo>
                    <a:pt x="200" y="112"/>
                    <a:pt x="207" y="98"/>
                    <a:pt x="207" y="98"/>
                  </a:cubicBezTo>
                  <a:cubicBezTo>
                    <a:pt x="207" y="98"/>
                    <a:pt x="214" y="107"/>
                    <a:pt x="215" y="107"/>
                  </a:cubicBezTo>
                  <a:cubicBezTo>
                    <a:pt x="216" y="107"/>
                    <a:pt x="226" y="105"/>
                    <a:pt x="226" y="105"/>
                  </a:cubicBezTo>
                  <a:cubicBezTo>
                    <a:pt x="235" y="114"/>
                    <a:pt x="235" y="114"/>
                    <a:pt x="235" y="114"/>
                  </a:cubicBezTo>
                  <a:cubicBezTo>
                    <a:pt x="239" y="121"/>
                    <a:pt x="239" y="121"/>
                    <a:pt x="239" y="121"/>
                  </a:cubicBezTo>
                  <a:cubicBezTo>
                    <a:pt x="249" y="123"/>
                    <a:pt x="249" y="123"/>
                    <a:pt x="249" y="123"/>
                  </a:cubicBezTo>
                  <a:cubicBezTo>
                    <a:pt x="258" y="130"/>
                    <a:pt x="258" y="130"/>
                    <a:pt x="258" y="130"/>
                  </a:cubicBezTo>
                  <a:cubicBezTo>
                    <a:pt x="263" y="122"/>
                    <a:pt x="263" y="122"/>
                    <a:pt x="263" y="122"/>
                  </a:cubicBezTo>
                  <a:cubicBezTo>
                    <a:pt x="263" y="122"/>
                    <a:pt x="277" y="127"/>
                    <a:pt x="283" y="125"/>
                  </a:cubicBezTo>
                  <a:cubicBezTo>
                    <a:pt x="289" y="122"/>
                    <a:pt x="291" y="117"/>
                    <a:pt x="291" y="117"/>
                  </a:cubicBezTo>
                  <a:cubicBezTo>
                    <a:pt x="302" y="117"/>
                    <a:pt x="302" y="117"/>
                    <a:pt x="302" y="117"/>
                  </a:cubicBezTo>
                  <a:cubicBezTo>
                    <a:pt x="302" y="117"/>
                    <a:pt x="306" y="103"/>
                    <a:pt x="311" y="101"/>
                  </a:cubicBezTo>
                  <a:cubicBezTo>
                    <a:pt x="316" y="100"/>
                    <a:pt x="323" y="96"/>
                    <a:pt x="324" y="96"/>
                  </a:cubicBezTo>
                  <a:cubicBezTo>
                    <a:pt x="324" y="96"/>
                    <a:pt x="334" y="101"/>
                    <a:pt x="334" y="101"/>
                  </a:cubicBezTo>
                  <a:cubicBezTo>
                    <a:pt x="342" y="97"/>
                    <a:pt x="342" y="97"/>
                    <a:pt x="342" y="97"/>
                  </a:cubicBezTo>
                  <a:cubicBezTo>
                    <a:pt x="370" y="97"/>
                    <a:pt x="370" y="97"/>
                    <a:pt x="370" y="97"/>
                  </a:cubicBezTo>
                  <a:cubicBezTo>
                    <a:pt x="377" y="86"/>
                    <a:pt x="377" y="76"/>
                    <a:pt x="377" y="76"/>
                  </a:cubicBezTo>
                  <a:lnTo>
                    <a:pt x="375" y="65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57">
              <a:extLst>
                <a:ext uri="{FF2B5EF4-FFF2-40B4-BE49-F238E27FC236}">
                  <a16:creationId xmlns:a16="http://schemas.microsoft.com/office/drawing/2014/main" id="{A4E0D741-7DE5-4C0B-AB7D-AE45B78E75B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759" y="593"/>
              <a:ext cx="225" cy="123"/>
            </a:xfrm>
            <a:custGeom>
              <a:avLst/>
              <a:gdLst>
                <a:gd name="T0" fmla="*/ 109 w 188"/>
                <a:gd name="T1" fmla="*/ 101 h 101"/>
                <a:gd name="T2" fmla="*/ 184 w 188"/>
                <a:gd name="T3" fmla="*/ 7 h 101"/>
                <a:gd name="T4" fmla="*/ 188 w 188"/>
                <a:gd name="T5" fmla="*/ 1 h 101"/>
                <a:gd name="T6" fmla="*/ 160 w 188"/>
                <a:gd name="T7" fmla="*/ 1 h 101"/>
                <a:gd name="T8" fmla="*/ 152 w 188"/>
                <a:gd name="T9" fmla="*/ 5 h 101"/>
                <a:gd name="T10" fmla="*/ 142 w 188"/>
                <a:gd name="T11" fmla="*/ 0 h 101"/>
                <a:gd name="T12" fmla="*/ 129 w 188"/>
                <a:gd name="T13" fmla="*/ 5 h 101"/>
                <a:gd name="T14" fmla="*/ 120 w 188"/>
                <a:gd name="T15" fmla="*/ 21 h 101"/>
                <a:gd name="T16" fmla="*/ 109 w 188"/>
                <a:gd name="T17" fmla="*/ 21 h 101"/>
                <a:gd name="T18" fmla="*/ 101 w 188"/>
                <a:gd name="T19" fmla="*/ 29 h 101"/>
                <a:gd name="T20" fmla="*/ 81 w 188"/>
                <a:gd name="T21" fmla="*/ 26 h 101"/>
                <a:gd name="T22" fmla="*/ 76 w 188"/>
                <a:gd name="T23" fmla="*/ 34 h 101"/>
                <a:gd name="T24" fmla="*/ 67 w 188"/>
                <a:gd name="T25" fmla="*/ 27 h 101"/>
                <a:gd name="T26" fmla="*/ 57 w 188"/>
                <a:gd name="T27" fmla="*/ 25 h 101"/>
                <a:gd name="T28" fmla="*/ 53 w 188"/>
                <a:gd name="T29" fmla="*/ 18 h 101"/>
                <a:gd name="T30" fmla="*/ 44 w 188"/>
                <a:gd name="T31" fmla="*/ 9 h 101"/>
                <a:gd name="T32" fmla="*/ 33 w 188"/>
                <a:gd name="T33" fmla="*/ 11 h 101"/>
                <a:gd name="T34" fmla="*/ 25 w 188"/>
                <a:gd name="T35" fmla="*/ 2 h 101"/>
                <a:gd name="T36" fmla="*/ 12 w 188"/>
                <a:gd name="T37" fmla="*/ 20 h 101"/>
                <a:gd name="T38" fmla="*/ 1 w 188"/>
                <a:gd name="T39" fmla="*/ 31 h 101"/>
                <a:gd name="T40" fmla="*/ 0 w 188"/>
                <a:gd name="T41" fmla="*/ 30 h 101"/>
                <a:gd name="T42" fmla="*/ 0 w 188"/>
                <a:gd name="T43" fmla="*/ 36 h 101"/>
                <a:gd name="T44" fmla="*/ 12 w 188"/>
                <a:gd name="T45" fmla="*/ 40 h 101"/>
                <a:gd name="T46" fmla="*/ 12 w 188"/>
                <a:gd name="T47" fmla="*/ 45 h 101"/>
                <a:gd name="T48" fmla="*/ 26 w 188"/>
                <a:gd name="T49" fmla="*/ 47 h 101"/>
                <a:gd name="T50" fmla="*/ 42 w 188"/>
                <a:gd name="T51" fmla="*/ 57 h 101"/>
                <a:gd name="T52" fmla="*/ 52 w 188"/>
                <a:gd name="T53" fmla="*/ 59 h 101"/>
                <a:gd name="T54" fmla="*/ 63 w 188"/>
                <a:gd name="T55" fmla="*/ 67 h 101"/>
                <a:gd name="T56" fmla="*/ 74 w 188"/>
                <a:gd name="T57" fmla="*/ 72 h 101"/>
                <a:gd name="T58" fmla="*/ 80 w 188"/>
                <a:gd name="T59" fmla="*/ 84 h 101"/>
                <a:gd name="T60" fmla="*/ 98 w 188"/>
                <a:gd name="T61" fmla="*/ 88 h 101"/>
                <a:gd name="T62" fmla="*/ 102 w 188"/>
                <a:gd name="T63" fmla="*/ 94 h 101"/>
                <a:gd name="T64" fmla="*/ 102 w 188"/>
                <a:gd name="T65" fmla="*/ 100 h 101"/>
                <a:gd name="T66" fmla="*/ 109 w 188"/>
                <a:gd name="T67" fmla="*/ 101 h 1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88"/>
                <a:gd name="T103" fmla="*/ 0 h 101"/>
                <a:gd name="T104" fmla="*/ 188 w 188"/>
                <a:gd name="T105" fmla="*/ 101 h 1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88" h="101">
                  <a:moveTo>
                    <a:pt x="109" y="101"/>
                  </a:moveTo>
                  <a:cubicBezTo>
                    <a:pt x="109" y="101"/>
                    <a:pt x="174" y="21"/>
                    <a:pt x="184" y="7"/>
                  </a:cubicBezTo>
                  <a:cubicBezTo>
                    <a:pt x="186" y="5"/>
                    <a:pt x="187" y="3"/>
                    <a:pt x="188" y="1"/>
                  </a:cubicBezTo>
                  <a:cubicBezTo>
                    <a:pt x="160" y="1"/>
                    <a:pt x="160" y="1"/>
                    <a:pt x="160" y="1"/>
                  </a:cubicBezTo>
                  <a:cubicBezTo>
                    <a:pt x="152" y="5"/>
                    <a:pt x="152" y="5"/>
                    <a:pt x="152" y="5"/>
                  </a:cubicBezTo>
                  <a:cubicBezTo>
                    <a:pt x="152" y="5"/>
                    <a:pt x="142" y="0"/>
                    <a:pt x="142" y="0"/>
                  </a:cubicBezTo>
                  <a:cubicBezTo>
                    <a:pt x="141" y="0"/>
                    <a:pt x="134" y="4"/>
                    <a:pt x="129" y="5"/>
                  </a:cubicBezTo>
                  <a:cubicBezTo>
                    <a:pt x="124" y="7"/>
                    <a:pt x="120" y="21"/>
                    <a:pt x="120" y="21"/>
                  </a:cubicBezTo>
                  <a:cubicBezTo>
                    <a:pt x="109" y="21"/>
                    <a:pt x="109" y="21"/>
                    <a:pt x="109" y="21"/>
                  </a:cubicBezTo>
                  <a:cubicBezTo>
                    <a:pt x="109" y="21"/>
                    <a:pt x="107" y="26"/>
                    <a:pt x="101" y="29"/>
                  </a:cubicBezTo>
                  <a:cubicBezTo>
                    <a:pt x="95" y="31"/>
                    <a:pt x="81" y="26"/>
                    <a:pt x="81" y="26"/>
                  </a:cubicBezTo>
                  <a:cubicBezTo>
                    <a:pt x="76" y="34"/>
                    <a:pt x="76" y="34"/>
                    <a:pt x="76" y="34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4" y="9"/>
                    <a:pt x="34" y="11"/>
                    <a:pt x="33" y="11"/>
                  </a:cubicBezTo>
                  <a:cubicBezTo>
                    <a:pt x="32" y="11"/>
                    <a:pt x="25" y="2"/>
                    <a:pt x="25" y="2"/>
                  </a:cubicBezTo>
                  <a:cubicBezTo>
                    <a:pt x="25" y="2"/>
                    <a:pt x="18" y="16"/>
                    <a:pt x="12" y="20"/>
                  </a:cubicBezTo>
                  <a:cubicBezTo>
                    <a:pt x="6" y="24"/>
                    <a:pt x="1" y="31"/>
                    <a:pt x="1" y="31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2" y="36"/>
                    <a:pt x="12" y="40"/>
                  </a:cubicBezTo>
                  <a:cubicBezTo>
                    <a:pt x="12" y="44"/>
                    <a:pt x="12" y="45"/>
                    <a:pt x="12" y="45"/>
                  </a:cubicBezTo>
                  <a:cubicBezTo>
                    <a:pt x="12" y="45"/>
                    <a:pt x="21" y="45"/>
                    <a:pt x="26" y="47"/>
                  </a:cubicBezTo>
                  <a:cubicBezTo>
                    <a:pt x="31" y="50"/>
                    <a:pt x="42" y="57"/>
                    <a:pt x="42" y="57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2" y="59"/>
                    <a:pt x="57" y="66"/>
                    <a:pt x="63" y="67"/>
                  </a:cubicBezTo>
                  <a:cubicBezTo>
                    <a:pt x="68" y="69"/>
                    <a:pt x="74" y="72"/>
                    <a:pt x="74" y="72"/>
                  </a:cubicBezTo>
                  <a:cubicBezTo>
                    <a:pt x="74" y="72"/>
                    <a:pt x="72" y="79"/>
                    <a:pt x="80" y="84"/>
                  </a:cubicBezTo>
                  <a:cubicBezTo>
                    <a:pt x="88" y="88"/>
                    <a:pt x="98" y="88"/>
                    <a:pt x="98" y="88"/>
                  </a:cubicBezTo>
                  <a:cubicBezTo>
                    <a:pt x="98" y="88"/>
                    <a:pt x="103" y="94"/>
                    <a:pt x="102" y="94"/>
                  </a:cubicBezTo>
                  <a:cubicBezTo>
                    <a:pt x="102" y="94"/>
                    <a:pt x="102" y="97"/>
                    <a:pt x="102" y="100"/>
                  </a:cubicBezTo>
                  <a:cubicBezTo>
                    <a:pt x="106" y="99"/>
                    <a:pt x="109" y="101"/>
                    <a:pt x="109" y="101"/>
                  </a:cubicBez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58">
              <a:extLst>
                <a:ext uri="{FF2B5EF4-FFF2-40B4-BE49-F238E27FC236}">
                  <a16:creationId xmlns:a16="http://schemas.microsoft.com/office/drawing/2014/main" id="{AB85D4F7-9CFA-456B-A978-A710D3C72BD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759" y="642"/>
              <a:ext cx="124" cy="151"/>
            </a:xfrm>
            <a:custGeom>
              <a:avLst/>
              <a:gdLst>
                <a:gd name="T0" fmla="*/ 102 w 103"/>
                <a:gd name="T1" fmla="*/ 59 h 125"/>
                <a:gd name="T2" fmla="*/ 102 w 103"/>
                <a:gd name="T3" fmla="*/ 53 h 125"/>
                <a:gd name="T4" fmla="*/ 98 w 103"/>
                <a:gd name="T5" fmla="*/ 47 h 125"/>
                <a:gd name="T6" fmla="*/ 80 w 103"/>
                <a:gd name="T7" fmla="*/ 43 h 125"/>
                <a:gd name="T8" fmla="*/ 74 w 103"/>
                <a:gd name="T9" fmla="*/ 31 h 125"/>
                <a:gd name="T10" fmla="*/ 63 w 103"/>
                <a:gd name="T11" fmla="*/ 26 h 125"/>
                <a:gd name="T12" fmla="*/ 52 w 103"/>
                <a:gd name="T13" fmla="*/ 18 h 125"/>
                <a:gd name="T14" fmla="*/ 42 w 103"/>
                <a:gd name="T15" fmla="*/ 16 h 125"/>
                <a:gd name="T16" fmla="*/ 26 w 103"/>
                <a:gd name="T17" fmla="*/ 6 h 125"/>
                <a:gd name="T18" fmla="*/ 12 w 103"/>
                <a:gd name="T19" fmla="*/ 4 h 125"/>
                <a:gd name="T20" fmla="*/ 12 w 103"/>
                <a:gd name="T21" fmla="*/ 0 h 125"/>
                <a:gd name="T22" fmla="*/ 8 w 103"/>
                <a:gd name="T23" fmla="*/ 5 h 125"/>
                <a:gd name="T24" fmla="*/ 12 w 103"/>
                <a:gd name="T25" fmla="*/ 9 h 125"/>
                <a:gd name="T26" fmla="*/ 7 w 103"/>
                <a:gd name="T27" fmla="*/ 13 h 125"/>
                <a:gd name="T28" fmla="*/ 12 w 103"/>
                <a:gd name="T29" fmla="*/ 19 h 125"/>
                <a:gd name="T30" fmla="*/ 13 w 103"/>
                <a:gd name="T31" fmla="*/ 27 h 125"/>
                <a:gd name="T32" fmla="*/ 21 w 103"/>
                <a:gd name="T33" fmla="*/ 31 h 125"/>
                <a:gd name="T34" fmla="*/ 31 w 103"/>
                <a:gd name="T35" fmla="*/ 40 h 125"/>
                <a:gd name="T36" fmla="*/ 28 w 103"/>
                <a:gd name="T37" fmla="*/ 51 h 125"/>
                <a:gd name="T38" fmla="*/ 19 w 103"/>
                <a:gd name="T39" fmla="*/ 56 h 125"/>
                <a:gd name="T40" fmla="*/ 24 w 103"/>
                <a:gd name="T41" fmla="*/ 62 h 125"/>
                <a:gd name="T42" fmla="*/ 23 w 103"/>
                <a:gd name="T43" fmla="*/ 70 h 125"/>
                <a:gd name="T44" fmla="*/ 13 w 103"/>
                <a:gd name="T45" fmla="*/ 76 h 125"/>
                <a:gd name="T46" fmla="*/ 7 w 103"/>
                <a:gd name="T47" fmla="*/ 70 h 125"/>
                <a:gd name="T48" fmla="*/ 0 w 103"/>
                <a:gd name="T49" fmla="*/ 72 h 125"/>
                <a:gd name="T50" fmla="*/ 1 w 103"/>
                <a:gd name="T51" fmla="*/ 88 h 125"/>
                <a:gd name="T52" fmla="*/ 4 w 103"/>
                <a:gd name="T53" fmla="*/ 95 h 125"/>
                <a:gd name="T54" fmla="*/ 10 w 103"/>
                <a:gd name="T55" fmla="*/ 102 h 125"/>
                <a:gd name="T56" fmla="*/ 10 w 103"/>
                <a:gd name="T57" fmla="*/ 114 h 125"/>
                <a:gd name="T58" fmla="*/ 21 w 103"/>
                <a:gd name="T59" fmla="*/ 116 h 125"/>
                <a:gd name="T60" fmla="*/ 26 w 103"/>
                <a:gd name="T61" fmla="*/ 124 h 125"/>
                <a:gd name="T62" fmla="*/ 49 w 103"/>
                <a:gd name="T63" fmla="*/ 125 h 125"/>
                <a:gd name="T64" fmla="*/ 89 w 103"/>
                <a:gd name="T65" fmla="*/ 66 h 125"/>
                <a:gd name="T66" fmla="*/ 102 w 103"/>
                <a:gd name="T67" fmla="*/ 59 h 1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3"/>
                <a:gd name="T103" fmla="*/ 0 h 125"/>
                <a:gd name="T104" fmla="*/ 103 w 103"/>
                <a:gd name="T105" fmla="*/ 125 h 12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3" h="125">
                  <a:moveTo>
                    <a:pt x="102" y="59"/>
                  </a:moveTo>
                  <a:cubicBezTo>
                    <a:pt x="102" y="56"/>
                    <a:pt x="102" y="53"/>
                    <a:pt x="102" y="53"/>
                  </a:cubicBezTo>
                  <a:cubicBezTo>
                    <a:pt x="103" y="53"/>
                    <a:pt x="98" y="47"/>
                    <a:pt x="98" y="47"/>
                  </a:cubicBezTo>
                  <a:cubicBezTo>
                    <a:pt x="98" y="47"/>
                    <a:pt x="88" y="47"/>
                    <a:pt x="80" y="43"/>
                  </a:cubicBezTo>
                  <a:cubicBezTo>
                    <a:pt x="72" y="38"/>
                    <a:pt x="74" y="31"/>
                    <a:pt x="74" y="31"/>
                  </a:cubicBezTo>
                  <a:cubicBezTo>
                    <a:pt x="74" y="31"/>
                    <a:pt x="68" y="28"/>
                    <a:pt x="63" y="26"/>
                  </a:cubicBezTo>
                  <a:cubicBezTo>
                    <a:pt x="57" y="25"/>
                    <a:pt x="52" y="18"/>
                    <a:pt x="52" y="18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2" y="16"/>
                    <a:pt x="31" y="9"/>
                    <a:pt x="26" y="6"/>
                  </a:cubicBezTo>
                  <a:cubicBezTo>
                    <a:pt x="21" y="4"/>
                    <a:pt x="12" y="4"/>
                    <a:pt x="12" y="4"/>
                  </a:cubicBezTo>
                  <a:cubicBezTo>
                    <a:pt x="12" y="4"/>
                    <a:pt x="12" y="3"/>
                    <a:pt x="12" y="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3" y="70"/>
                    <a:pt x="23" y="70"/>
                    <a:pt x="23" y="70"/>
                  </a:cubicBezTo>
                  <a:cubicBezTo>
                    <a:pt x="13" y="76"/>
                    <a:pt x="13" y="76"/>
                    <a:pt x="13" y="76"/>
                  </a:cubicBezTo>
                  <a:cubicBezTo>
                    <a:pt x="7" y="70"/>
                    <a:pt x="7" y="70"/>
                    <a:pt x="7" y="70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4" y="93"/>
                    <a:pt x="4" y="95"/>
                  </a:cubicBezTo>
                  <a:cubicBezTo>
                    <a:pt x="4" y="98"/>
                    <a:pt x="10" y="102"/>
                    <a:pt x="10" y="102"/>
                  </a:cubicBezTo>
                  <a:cubicBezTo>
                    <a:pt x="10" y="114"/>
                    <a:pt x="10" y="114"/>
                    <a:pt x="10" y="114"/>
                  </a:cubicBezTo>
                  <a:cubicBezTo>
                    <a:pt x="21" y="116"/>
                    <a:pt x="21" y="116"/>
                    <a:pt x="21" y="116"/>
                  </a:cubicBezTo>
                  <a:cubicBezTo>
                    <a:pt x="26" y="124"/>
                    <a:pt x="26" y="124"/>
                    <a:pt x="26" y="124"/>
                  </a:cubicBezTo>
                  <a:cubicBezTo>
                    <a:pt x="49" y="125"/>
                    <a:pt x="49" y="125"/>
                    <a:pt x="49" y="125"/>
                  </a:cubicBezTo>
                  <a:cubicBezTo>
                    <a:pt x="64" y="100"/>
                    <a:pt x="82" y="74"/>
                    <a:pt x="89" y="66"/>
                  </a:cubicBezTo>
                  <a:cubicBezTo>
                    <a:pt x="94" y="61"/>
                    <a:pt x="98" y="59"/>
                    <a:pt x="102" y="59"/>
                  </a:cubicBez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159">
              <a:extLst>
                <a:ext uri="{FF2B5EF4-FFF2-40B4-BE49-F238E27FC236}">
                  <a16:creationId xmlns:a16="http://schemas.microsoft.com/office/drawing/2014/main" id="{C4B0439A-2403-463E-B747-70B31C083A7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254" y="-236"/>
              <a:ext cx="928" cy="902"/>
            </a:xfrm>
            <a:custGeom>
              <a:avLst/>
              <a:gdLst>
                <a:gd name="T0" fmla="*/ 561 w 771"/>
                <a:gd name="T1" fmla="*/ 688 h 749"/>
                <a:gd name="T2" fmla="*/ 591 w 771"/>
                <a:gd name="T3" fmla="*/ 628 h 749"/>
                <a:gd name="T4" fmla="*/ 588 w 771"/>
                <a:gd name="T5" fmla="*/ 596 h 749"/>
                <a:gd name="T6" fmla="*/ 615 w 771"/>
                <a:gd name="T7" fmla="*/ 559 h 749"/>
                <a:gd name="T8" fmla="*/ 632 w 771"/>
                <a:gd name="T9" fmla="*/ 529 h 749"/>
                <a:gd name="T10" fmla="*/ 647 w 771"/>
                <a:gd name="T11" fmla="*/ 516 h 749"/>
                <a:gd name="T12" fmla="*/ 638 w 771"/>
                <a:gd name="T13" fmla="*/ 489 h 749"/>
                <a:gd name="T14" fmla="*/ 615 w 771"/>
                <a:gd name="T15" fmla="*/ 476 h 749"/>
                <a:gd name="T16" fmla="*/ 684 w 771"/>
                <a:gd name="T17" fmla="*/ 433 h 749"/>
                <a:gd name="T18" fmla="*/ 716 w 771"/>
                <a:gd name="T19" fmla="*/ 370 h 749"/>
                <a:gd name="T20" fmla="*/ 753 w 771"/>
                <a:gd name="T21" fmla="*/ 315 h 749"/>
                <a:gd name="T22" fmla="*/ 762 w 771"/>
                <a:gd name="T23" fmla="*/ 259 h 749"/>
                <a:gd name="T24" fmla="*/ 766 w 771"/>
                <a:gd name="T25" fmla="*/ 215 h 749"/>
                <a:gd name="T26" fmla="*/ 690 w 771"/>
                <a:gd name="T27" fmla="*/ 196 h 749"/>
                <a:gd name="T28" fmla="*/ 628 w 771"/>
                <a:gd name="T29" fmla="*/ 182 h 749"/>
                <a:gd name="T30" fmla="*/ 561 w 771"/>
                <a:gd name="T31" fmla="*/ 134 h 749"/>
                <a:gd name="T32" fmla="*/ 529 w 771"/>
                <a:gd name="T33" fmla="*/ 111 h 749"/>
                <a:gd name="T34" fmla="*/ 509 w 771"/>
                <a:gd name="T35" fmla="*/ 129 h 749"/>
                <a:gd name="T36" fmla="*/ 476 w 771"/>
                <a:gd name="T37" fmla="*/ 160 h 749"/>
                <a:gd name="T38" fmla="*/ 452 w 771"/>
                <a:gd name="T39" fmla="*/ 189 h 749"/>
                <a:gd name="T40" fmla="*/ 434 w 771"/>
                <a:gd name="T41" fmla="*/ 204 h 749"/>
                <a:gd name="T42" fmla="*/ 415 w 771"/>
                <a:gd name="T43" fmla="*/ 230 h 749"/>
                <a:gd name="T44" fmla="*/ 387 w 771"/>
                <a:gd name="T45" fmla="*/ 205 h 749"/>
                <a:gd name="T46" fmla="*/ 371 w 771"/>
                <a:gd name="T47" fmla="*/ 171 h 749"/>
                <a:gd name="T48" fmla="*/ 350 w 771"/>
                <a:gd name="T49" fmla="*/ 144 h 749"/>
                <a:gd name="T50" fmla="*/ 352 w 771"/>
                <a:gd name="T51" fmla="*/ 120 h 749"/>
                <a:gd name="T52" fmla="*/ 318 w 771"/>
                <a:gd name="T53" fmla="*/ 72 h 749"/>
                <a:gd name="T54" fmla="*/ 249 w 771"/>
                <a:gd name="T55" fmla="*/ 50 h 749"/>
                <a:gd name="T56" fmla="*/ 251 w 771"/>
                <a:gd name="T57" fmla="*/ 22 h 749"/>
                <a:gd name="T58" fmla="*/ 214 w 771"/>
                <a:gd name="T59" fmla="*/ 12 h 749"/>
                <a:gd name="T60" fmla="*/ 179 w 771"/>
                <a:gd name="T61" fmla="*/ 4 h 749"/>
                <a:gd name="T62" fmla="*/ 152 w 771"/>
                <a:gd name="T63" fmla="*/ 37 h 749"/>
                <a:gd name="T64" fmla="*/ 81 w 771"/>
                <a:gd name="T65" fmla="*/ 53 h 749"/>
                <a:gd name="T66" fmla="*/ 34 w 771"/>
                <a:gd name="T67" fmla="*/ 58 h 749"/>
                <a:gd name="T68" fmla="*/ 2 w 771"/>
                <a:gd name="T69" fmla="*/ 82 h 749"/>
                <a:gd name="T70" fmla="*/ 1 w 771"/>
                <a:gd name="T71" fmla="*/ 141 h 749"/>
                <a:gd name="T72" fmla="*/ 12 w 771"/>
                <a:gd name="T73" fmla="*/ 197 h 749"/>
                <a:gd name="T74" fmla="*/ 30 w 771"/>
                <a:gd name="T75" fmla="*/ 222 h 749"/>
                <a:gd name="T76" fmla="*/ 53 w 771"/>
                <a:gd name="T77" fmla="*/ 238 h 749"/>
                <a:gd name="T78" fmla="*/ 86 w 771"/>
                <a:gd name="T79" fmla="*/ 255 h 749"/>
                <a:gd name="T80" fmla="*/ 116 w 771"/>
                <a:gd name="T81" fmla="*/ 273 h 749"/>
                <a:gd name="T82" fmla="*/ 160 w 771"/>
                <a:gd name="T83" fmla="*/ 284 h 749"/>
                <a:gd name="T84" fmla="*/ 159 w 771"/>
                <a:gd name="T85" fmla="*/ 294 h 749"/>
                <a:gd name="T86" fmla="*/ 109 w 771"/>
                <a:gd name="T87" fmla="*/ 393 h 749"/>
                <a:gd name="T88" fmla="*/ 26 w 771"/>
                <a:gd name="T89" fmla="*/ 560 h 749"/>
                <a:gd name="T90" fmla="*/ 74 w 771"/>
                <a:gd name="T91" fmla="*/ 651 h 749"/>
                <a:gd name="T92" fmla="*/ 129 w 771"/>
                <a:gd name="T93" fmla="*/ 724 h 749"/>
                <a:gd name="T94" fmla="*/ 545 w 771"/>
                <a:gd name="T95" fmla="*/ 706 h 74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71"/>
                <a:gd name="T145" fmla="*/ 0 h 749"/>
                <a:gd name="T146" fmla="*/ 771 w 771"/>
                <a:gd name="T147" fmla="*/ 749 h 74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71" h="749">
                  <a:moveTo>
                    <a:pt x="545" y="706"/>
                  </a:moveTo>
                  <a:cubicBezTo>
                    <a:pt x="558" y="688"/>
                    <a:pt x="558" y="688"/>
                    <a:pt x="558" y="688"/>
                  </a:cubicBezTo>
                  <a:cubicBezTo>
                    <a:pt x="561" y="688"/>
                    <a:pt x="561" y="688"/>
                    <a:pt x="561" y="688"/>
                  </a:cubicBezTo>
                  <a:cubicBezTo>
                    <a:pt x="561" y="688"/>
                    <a:pt x="583" y="663"/>
                    <a:pt x="583" y="657"/>
                  </a:cubicBezTo>
                  <a:cubicBezTo>
                    <a:pt x="583" y="651"/>
                    <a:pt x="583" y="639"/>
                    <a:pt x="583" y="639"/>
                  </a:cubicBezTo>
                  <a:cubicBezTo>
                    <a:pt x="591" y="628"/>
                    <a:pt x="591" y="628"/>
                    <a:pt x="591" y="628"/>
                  </a:cubicBezTo>
                  <a:cubicBezTo>
                    <a:pt x="578" y="615"/>
                    <a:pt x="578" y="615"/>
                    <a:pt x="578" y="615"/>
                  </a:cubicBezTo>
                  <a:cubicBezTo>
                    <a:pt x="578" y="601"/>
                    <a:pt x="578" y="601"/>
                    <a:pt x="578" y="601"/>
                  </a:cubicBezTo>
                  <a:cubicBezTo>
                    <a:pt x="588" y="596"/>
                    <a:pt x="588" y="596"/>
                    <a:pt x="588" y="596"/>
                  </a:cubicBezTo>
                  <a:cubicBezTo>
                    <a:pt x="585" y="569"/>
                    <a:pt x="585" y="569"/>
                    <a:pt x="585" y="569"/>
                  </a:cubicBezTo>
                  <a:cubicBezTo>
                    <a:pt x="598" y="563"/>
                    <a:pt x="598" y="563"/>
                    <a:pt x="598" y="563"/>
                  </a:cubicBezTo>
                  <a:cubicBezTo>
                    <a:pt x="598" y="563"/>
                    <a:pt x="608" y="565"/>
                    <a:pt x="615" y="559"/>
                  </a:cubicBezTo>
                  <a:cubicBezTo>
                    <a:pt x="622" y="553"/>
                    <a:pt x="609" y="547"/>
                    <a:pt x="622" y="545"/>
                  </a:cubicBezTo>
                  <a:cubicBezTo>
                    <a:pt x="635" y="543"/>
                    <a:pt x="632" y="540"/>
                    <a:pt x="632" y="540"/>
                  </a:cubicBezTo>
                  <a:cubicBezTo>
                    <a:pt x="632" y="529"/>
                    <a:pt x="632" y="529"/>
                    <a:pt x="632" y="529"/>
                  </a:cubicBezTo>
                  <a:cubicBezTo>
                    <a:pt x="643" y="528"/>
                    <a:pt x="643" y="528"/>
                    <a:pt x="643" y="528"/>
                  </a:cubicBezTo>
                  <a:cubicBezTo>
                    <a:pt x="635" y="517"/>
                    <a:pt x="635" y="517"/>
                    <a:pt x="635" y="517"/>
                  </a:cubicBezTo>
                  <a:cubicBezTo>
                    <a:pt x="647" y="516"/>
                    <a:pt x="647" y="516"/>
                    <a:pt x="647" y="516"/>
                  </a:cubicBezTo>
                  <a:cubicBezTo>
                    <a:pt x="647" y="516"/>
                    <a:pt x="643" y="510"/>
                    <a:pt x="644" y="506"/>
                  </a:cubicBezTo>
                  <a:cubicBezTo>
                    <a:pt x="644" y="503"/>
                    <a:pt x="651" y="499"/>
                    <a:pt x="651" y="499"/>
                  </a:cubicBezTo>
                  <a:cubicBezTo>
                    <a:pt x="638" y="489"/>
                    <a:pt x="638" y="489"/>
                    <a:pt x="638" y="489"/>
                  </a:cubicBezTo>
                  <a:cubicBezTo>
                    <a:pt x="638" y="484"/>
                    <a:pt x="638" y="484"/>
                    <a:pt x="638" y="484"/>
                  </a:cubicBezTo>
                  <a:cubicBezTo>
                    <a:pt x="611" y="480"/>
                    <a:pt x="611" y="480"/>
                    <a:pt x="611" y="480"/>
                  </a:cubicBezTo>
                  <a:cubicBezTo>
                    <a:pt x="611" y="480"/>
                    <a:pt x="612" y="478"/>
                    <a:pt x="615" y="476"/>
                  </a:cubicBezTo>
                  <a:cubicBezTo>
                    <a:pt x="613" y="475"/>
                    <a:pt x="613" y="475"/>
                    <a:pt x="613" y="475"/>
                  </a:cubicBezTo>
                  <a:cubicBezTo>
                    <a:pt x="664" y="433"/>
                    <a:pt x="664" y="433"/>
                    <a:pt x="664" y="433"/>
                  </a:cubicBezTo>
                  <a:cubicBezTo>
                    <a:pt x="684" y="433"/>
                    <a:pt x="684" y="433"/>
                    <a:pt x="684" y="433"/>
                  </a:cubicBezTo>
                  <a:cubicBezTo>
                    <a:pt x="684" y="433"/>
                    <a:pt x="690" y="415"/>
                    <a:pt x="696" y="404"/>
                  </a:cubicBezTo>
                  <a:cubicBezTo>
                    <a:pt x="703" y="393"/>
                    <a:pt x="719" y="386"/>
                    <a:pt x="719" y="386"/>
                  </a:cubicBezTo>
                  <a:cubicBezTo>
                    <a:pt x="716" y="370"/>
                    <a:pt x="716" y="370"/>
                    <a:pt x="716" y="370"/>
                  </a:cubicBezTo>
                  <a:cubicBezTo>
                    <a:pt x="742" y="336"/>
                    <a:pt x="742" y="336"/>
                    <a:pt x="742" y="336"/>
                  </a:cubicBezTo>
                  <a:cubicBezTo>
                    <a:pt x="739" y="317"/>
                    <a:pt x="739" y="317"/>
                    <a:pt x="739" y="317"/>
                  </a:cubicBezTo>
                  <a:cubicBezTo>
                    <a:pt x="753" y="315"/>
                    <a:pt x="753" y="315"/>
                    <a:pt x="753" y="315"/>
                  </a:cubicBezTo>
                  <a:cubicBezTo>
                    <a:pt x="753" y="295"/>
                    <a:pt x="753" y="295"/>
                    <a:pt x="753" y="295"/>
                  </a:cubicBezTo>
                  <a:cubicBezTo>
                    <a:pt x="769" y="269"/>
                    <a:pt x="769" y="269"/>
                    <a:pt x="769" y="269"/>
                  </a:cubicBezTo>
                  <a:cubicBezTo>
                    <a:pt x="762" y="259"/>
                    <a:pt x="762" y="259"/>
                    <a:pt x="762" y="259"/>
                  </a:cubicBezTo>
                  <a:cubicBezTo>
                    <a:pt x="771" y="252"/>
                    <a:pt x="771" y="252"/>
                    <a:pt x="771" y="252"/>
                  </a:cubicBezTo>
                  <a:cubicBezTo>
                    <a:pt x="769" y="220"/>
                    <a:pt x="769" y="220"/>
                    <a:pt x="769" y="220"/>
                  </a:cubicBezTo>
                  <a:cubicBezTo>
                    <a:pt x="766" y="215"/>
                    <a:pt x="766" y="215"/>
                    <a:pt x="766" y="215"/>
                  </a:cubicBezTo>
                  <a:cubicBezTo>
                    <a:pt x="753" y="216"/>
                    <a:pt x="753" y="216"/>
                    <a:pt x="753" y="216"/>
                  </a:cubicBezTo>
                  <a:cubicBezTo>
                    <a:pt x="708" y="197"/>
                    <a:pt x="708" y="197"/>
                    <a:pt x="708" y="197"/>
                  </a:cubicBezTo>
                  <a:cubicBezTo>
                    <a:pt x="690" y="196"/>
                    <a:pt x="690" y="196"/>
                    <a:pt x="690" y="196"/>
                  </a:cubicBezTo>
                  <a:cubicBezTo>
                    <a:pt x="676" y="190"/>
                    <a:pt x="676" y="190"/>
                    <a:pt x="676" y="190"/>
                  </a:cubicBezTo>
                  <a:cubicBezTo>
                    <a:pt x="661" y="197"/>
                    <a:pt x="661" y="197"/>
                    <a:pt x="661" y="197"/>
                  </a:cubicBezTo>
                  <a:cubicBezTo>
                    <a:pt x="628" y="182"/>
                    <a:pt x="628" y="182"/>
                    <a:pt x="628" y="182"/>
                  </a:cubicBezTo>
                  <a:cubicBezTo>
                    <a:pt x="634" y="169"/>
                    <a:pt x="634" y="169"/>
                    <a:pt x="634" y="169"/>
                  </a:cubicBezTo>
                  <a:cubicBezTo>
                    <a:pt x="634" y="169"/>
                    <a:pt x="634" y="169"/>
                    <a:pt x="602" y="170"/>
                  </a:cubicBezTo>
                  <a:cubicBezTo>
                    <a:pt x="570" y="170"/>
                    <a:pt x="561" y="134"/>
                    <a:pt x="561" y="134"/>
                  </a:cubicBezTo>
                  <a:cubicBezTo>
                    <a:pt x="561" y="134"/>
                    <a:pt x="550" y="137"/>
                    <a:pt x="539" y="136"/>
                  </a:cubicBezTo>
                  <a:cubicBezTo>
                    <a:pt x="529" y="136"/>
                    <a:pt x="534" y="119"/>
                    <a:pt x="534" y="119"/>
                  </a:cubicBezTo>
                  <a:cubicBezTo>
                    <a:pt x="529" y="111"/>
                    <a:pt x="529" y="111"/>
                    <a:pt x="529" y="111"/>
                  </a:cubicBezTo>
                  <a:cubicBezTo>
                    <a:pt x="530" y="111"/>
                    <a:pt x="530" y="111"/>
                    <a:pt x="530" y="111"/>
                  </a:cubicBezTo>
                  <a:cubicBezTo>
                    <a:pt x="525" y="111"/>
                    <a:pt x="520" y="111"/>
                    <a:pt x="515" y="111"/>
                  </a:cubicBezTo>
                  <a:cubicBezTo>
                    <a:pt x="501" y="111"/>
                    <a:pt x="509" y="129"/>
                    <a:pt x="509" y="129"/>
                  </a:cubicBezTo>
                  <a:cubicBezTo>
                    <a:pt x="503" y="143"/>
                    <a:pt x="503" y="143"/>
                    <a:pt x="503" y="143"/>
                  </a:cubicBezTo>
                  <a:cubicBezTo>
                    <a:pt x="503" y="143"/>
                    <a:pt x="500" y="147"/>
                    <a:pt x="492" y="148"/>
                  </a:cubicBezTo>
                  <a:cubicBezTo>
                    <a:pt x="483" y="149"/>
                    <a:pt x="476" y="160"/>
                    <a:pt x="476" y="160"/>
                  </a:cubicBezTo>
                  <a:cubicBezTo>
                    <a:pt x="463" y="162"/>
                    <a:pt x="463" y="162"/>
                    <a:pt x="463" y="162"/>
                  </a:cubicBezTo>
                  <a:cubicBezTo>
                    <a:pt x="463" y="170"/>
                    <a:pt x="463" y="170"/>
                    <a:pt x="463" y="170"/>
                  </a:cubicBezTo>
                  <a:cubicBezTo>
                    <a:pt x="452" y="189"/>
                    <a:pt x="452" y="189"/>
                    <a:pt x="452" y="189"/>
                  </a:cubicBezTo>
                  <a:cubicBezTo>
                    <a:pt x="443" y="187"/>
                    <a:pt x="443" y="187"/>
                    <a:pt x="443" y="187"/>
                  </a:cubicBezTo>
                  <a:cubicBezTo>
                    <a:pt x="443" y="187"/>
                    <a:pt x="443" y="189"/>
                    <a:pt x="442" y="196"/>
                  </a:cubicBezTo>
                  <a:cubicBezTo>
                    <a:pt x="442" y="203"/>
                    <a:pt x="434" y="204"/>
                    <a:pt x="434" y="204"/>
                  </a:cubicBezTo>
                  <a:cubicBezTo>
                    <a:pt x="436" y="223"/>
                    <a:pt x="436" y="223"/>
                    <a:pt x="436" y="223"/>
                  </a:cubicBezTo>
                  <a:cubicBezTo>
                    <a:pt x="436" y="223"/>
                    <a:pt x="421" y="224"/>
                    <a:pt x="419" y="224"/>
                  </a:cubicBezTo>
                  <a:cubicBezTo>
                    <a:pt x="417" y="224"/>
                    <a:pt x="415" y="230"/>
                    <a:pt x="415" y="230"/>
                  </a:cubicBezTo>
                  <a:cubicBezTo>
                    <a:pt x="391" y="223"/>
                    <a:pt x="391" y="223"/>
                    <a:pt x="391" y="223"/>
                  </a:cubicBezTo>
                  <a:cubicBezTo>
                    <a:pt x="391" y="207"/>
                    <a:pt x="391" y="207"/>
                    <a:pt x="391" y="207"/>
                  </a:cubicBezTo>
                  <a:cubicBezTo>
                    <a:pt x="387" y="205"/>
                    <a:pt x="387" y="205"/>
                    <a:pt x="387" y="205"/>
                  </a:cubicBezTo>
                  <a:cubicBezTo>
                    <a:pt x="388" y="193"/>
                    <a:pt x="388" y="193"/>
                    <a:pt x="388" y="193"/>
                  </a:cubicBezTo>
                  <a:cubicBezTo>
                    <a:pt x="388" y="193"/>
                    <a:pt x="383" y="192"/>
                    <a:pt x="377" y="188"/>
                  </a:cubicBezTo>
                  <a:cubicBezTo>
                    <a:pt x="371" y="184"/>
                    <a:pt x="376" y="179"/>
                    <a:pt x="371" y="171"/>
                  </a:cubicBezTo>
                  <a:cubicBezTo>
                    <a:pt x="365" y="163"/>
                    <a:pt x="359" y="168"/>
                    <a:pt x="359" y="168"/>
                  </a:cubicBezTo>
                  <a:cubicBezTo>
                    <a:pt x="358" y="150"/>
                    <a:pt x="358" y="150"/>
                    <a:pt x="358" y="150"/>
                  </a:cubicBezTo>
                  <a:cubicBezTo>
                    <a:pt x="350" y="144"/>
                    <a:pt x="350" y="144"/>
                    <a:pt x="350" y="144"/>
                  </a:cubicBezTo>
                  <a:cubicBezTo>
                    <a:pt x="350" y="136"/>
                    <a:pt x="350" y="136"/>
                    <a:pt x="350" y="136"/>
                  </a:cubicBezTo>
                  <a:cubicBezTo>
                    <a:pt x="345" y="129"/>
                    <a:pt x="345" y="129"/>
                    <a:pt x="345" y="129"/>
                  </a:cubicBezTo>
                  <a:cubicBezTo>
                    <a:pt x="352" y="120"/>
                    <a:pt x="352" y="120"/>
                    <a:pt x="352" y="120"/>
                  </a:cubicBezTo>
                  <a:cubicBezTo>
                    <a:pt x="329" y="93"/>
                    <a:pt x="329" y="93"/>
                    <a:pt x="329" y="93"/>
                  </a:cubicBezTo>
                  <a:cubicBezTo>
                    <a:pt x="335" y="84"/>
                    <a:pt x="335" y="84"/>
                    <a:pt x="335" y="84"/>
                  </a:cubicBezTo>
                  <a:cubicBezTo>
                    <a:pt x="318" y="72"/>
                    <a:pt x="318" y="72"/>
                    <a:pt x="318" y="72"/>
                  </a:cubicBezTo>
                  <a:cubicBezTo>
                    <a:pt x="306" y="73"/>
                    <a:pt x="306" y="73"/>
                    <a:pt x="306" y="73"/>
                  </a:cubicBezTo>
                  <a:cubicBezTo>
                    <a:pt x="279" y="49"/>
                    <a:pt x="279" y="49"/>
                    <a:pt x="279" y="49"/>
                  </a:cubicBezTo>
                  <a:cubicBezTo>
                    <a:pt x="249" y="50"/>
                    <a:pt x="249" y="50"/>
                    <a:pt x="249" y="50"/>
                  </a:cubicBezTo>
                  <a:cubicBezTo>
                    <a:pt x="248" y="35"/>
                    <a:pt x="248" y="35"/>
                    <a:pt x="248" y="35"/>
                  </a:cubicBezTo>
                  <a:cubicBezTo>
                    <a:pt x="247" y="33"/>
                    <a:pt x="247" y="33"/>
                    <a:pt x="247" y="33"/>
                  </a:cubicBezTo>
                  <a:cubicBezTo>
                    <a:pt x="251" y="22"/>
                    <a:pt x="251" y="22"/>
                    <a:pt x="251" y="22"/>
                  </a:cubicBezTo>
                  <a:cubicBezTo>
                    <a:pt x="244" y="4"/>
                    <a:pt x="244" y="4"/>
                    <a:pt x="244" y="4"/>
                  </a:cubicBezTo>
                  <a:cubicBezTo>
                    <a:pt x="240" y="2"/>
                    <a:pt x="236" y="1"/>
                    <a:pt x="232" y="0"/>
                  </a:cubicBezTo>
                  <a:cubicBezTo>
                    <a:pt x="222" y="0"/>
                    <a:pt x="214" y="12"/>
                    <a:pt x="214" y="12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3" y="5"/>
                    <a:pt x="198" y="13"/>
                    <a:pt x="198" y="14"/>
                  </a:cubicBezTo>
                  <a:cubicBezTo>
                    <a:pt x="198" y="15"/>
                    <a:pt x="191" y="5"/>
                    <a:pt x="179" y="4"/>
                  </a:cubicBezTo>
                  <a:cubicBezTo>
                    <a:pt x="168" y="3"/>
                    <a:pt x="165" y="18"/>
                    <a:pt x="165" y="18"/>
                  </a:cubicBezTo>
                  <a:cubicBezTo>
                    <a:pt x="165" y="18"/>
                    <a:pt x="180" y="27"/>
                    <a:pt x="182" y="44"/>
                  </a:cubicBezTo>
                  <a:cubicBezTo>
                    <a:pt x="184" y="61"/>
                    <a:pt x="172" y="38"/>
                    <a:pt x="152" y="37"/>
                  </a:cubicBezTo>
                  <a:cubicBezTo>
                    <a:pt x="133" y="36"/>
                    <a:pt x="127" y="43"/>
                    <a:pt x="127" y="43"/>
                  </a:cubicBezTo>
                  <a:cubicBezTo>
                    <a:pt x="127" y="43"/>
                    <a:pt x="111" y="34"/>
                    <a:pt x="103" y="34"/>
                  </a:cubicBezTo>
                  <a:cubicBezTo>
                    <a:pt x="95" y="35"/>
                    <a:pt x="89" y="50"/>
                    <a:pt x="81" y="53"/>
                  </a:cubicBezTo>
                  <a:cubicBezTo>
                    <a:pt x="73" y="57"/>
                    <a:pt x="66" y="51"/>
                    <a:pt x="66" y="51"/>
                  </a:cubicBezTo>
                  <a:cubicBezTo>
                    <a:pt x="66" y="51"/>
                    <a:pt x="58" y="62"/>
                    <a:pt x="50" y="65"/>
                  </a:cubicBezTo>
                  <a:cubicBezTo>
                    <a:pt x="42" y="68"/>
                    <a:pt x="46" y="59"/>
                    <a:pt x="34" y="58"/>
                  </a:cubicBezTo>
                  <a:cubicBezTo>
                    <a:pt x="22" y="57"/>
                    <a:pt x="24" y="77"/>
                    <a:pt x="24" y="78"/>
                  </a:cubicBezTo>
                  <a:cubicBezTo>
                    <a:pt x="24" y="78"/>
                    <a:pt x="18" y="82"/>
                    <a:pt x="7" y="83"/>
                  </a:cubicBezTo>
                  <a:cubicBezTo>
                    <a:pt x="6" y="83"/>
                    <a:pt x="4" y="83"/>
                    <a:pt x="2" y="82"/>
                  </a:cubicBezTo>
                  <a:cubicBezTo>
                    <a:pt x="2" y="89"/>
                    <a:pt x="2" y="96"/>
                    <a:pt x="2" y="103"/>
                  </a:cubicBezTo>
                  <a:cubicBezTo>
                    <a:pt x="2" y="122"/>
                    <a:pt x="1" y="134"/>
                    <a:pt x="0" y="141"/>
                  </a:cubicBezTo>
                  <a:cubicBezTo>
                    <a:pt x="1" y="141"/>
                    <a:pt x="1" y="141"/>
                    <a:pt x="1" y="141"/>
                  </a:cubicBezTo>
                  <a:cubicBezTo>
                    <a:pt x="5" y="179"/>
                    <a:pt x="5" y="179"/>
                    <a:pt x="5" y="179"/>
                  </a:cubicBezTo>
                  <a:cubicBezTo>
                    <a:pt x="11" y="179"/>
                    <a:pt x="11" y="179"/>
                    <a:pt x="11" y="179"/>
                  </a:cubicBezTo>
                  <a:cubicBezTo>
                    <a:pt x="12" y="197"/>
                    <a:pt x="12" y="197"/>
                    <a:pt x="12" y="197"/>
                  </a:cubicBezTo>
                  <a:cubicBezTo>
                    <a:pt x="22" y="209"/>
                    <a:pt x="22" y="209"/>
                    <a:pt x="22" y="209"/>
                  </a:cubicBezTo>
                  <a:cubicBezTo>
                    <a:pt x="31" y="206"/>
                    <a:pt x="31" y="206"/>
                    <a:pt x="31" y="206"/>
                  </a:cubicBezTo>
                  <a:cubicBezTo>
                    <a:pt x="30" y="222"/>
                    <a:pt x="30" y="222"/>
                    <a:pt x="30" y="222"/>
                  </a:cubicBezTo>
                  <a:cubicBezTo>
                    <a:pt x="46" y="230"/>
                    <a:pt x="46" y="230"/>
                    <a:pt x="46" y="230"/>
                  </a:cubicBezTo>
                  <a:cubicBezTo>
                    <a:pt x="46" y="230"/>
                    <a:pt x="59" y="217"/>
                    <a:pt x="58" y="226"/>
                  </a:cubicBezTo>
                  <a:cubicBezTo>
                    <a:pt x="57" y="235"/>
                    <a:pt x="53" y="238"/>
                    <a:pt x="53" y="238"/>
                  </a:cubicBezTo>
                  <a:cubicBezTo>
                    <a:pt x="66" y="245"/>
                    <a:pt x="66" y="245"/>
                    <a:pt x="66" y="245"/>
                  </a:cubicBezTo>
                  <a:cubicBezTo>
                    <a:pt x="81" y="248"/>
                    <a:pt x="81" y="248"/>
                    <a:pt x="81" y="248"/>
                  </a:cubicBezTo>
                  <a:cubicBezTo>
                    <a:pt x="86" y="255"/>
                    <a:pt x="86" y="255"/>
                    <a:pt x="86" y="255"/>
                  </a:cubicBezTo>
                  <a:cubicBezTo>
                    <a:pt x="96" y="261"/>
                    <a:pt x="96" y="261"/>
                    <a:pt x="96" y="261"/>
                  </a:cubicBezTo>
                  <a:cubicBezTo>
                    <a:pt x="106" y="256"/>
                    <a:pt x="106" y="256"/>
                    <a:pt x="106" y="256"/>
                  </a:cubicBezTo>
                  <a:cubicBezTo>
                    <a:pt x="116" y="273"/>
                    <a:pt x="116" y="273"/>
                    <a:pt x="116" y="273"/>
                  </a:cubicBezTo>
                  <a:cubicBezTo>
                    <a:pt x="134" y="278"/>
                    <a:pt x="134" y="278"/>
                    <a:pt x="134" y="278"/>
                  </a:cubicBezTo>
                  <a:cubicBezTo>
                    <a:pt x="134" y="278"/>
                    <a:pt x="122" y="290"/>
                    <a:pt x="133" y="290"/>
                  </a:cubicBezTo>
                  <a:cubicBezTo>
                    <a:pt x="145" y="290"/>
                    <a:pt x="160" y="284"/>
                    <a:pt x="160" y="284"/>
                  </a:cubicBezTo>
                  <a:cubicBezTo>
                    <a:pt x="164" y="277"/>
                    <a:pt x="164" y="277"/>
                    <a:pt x="164" y="277"/>
                  </a:cubicBezTo>
                  <a:cubicBezTo>
                    <a:pt x="173" y="277"/>
                    <a:pt x="173" y="277"/>
                    <a:pt x="173" y="277"/>
                  </a:cubicBezTo>
                  <a:cubicBezTo>
                    <a:pt x="159" y="294"/>
                    <a:pt x="159" y="294"/>
                    <a:pt x="159" y="294"/>
                  </a:cubicBezTo>
                  <a:cubicBezTo>
                    <a:pt x="153" y="294"/>
                    <a:pt x="153" y="294"/>
                    <a:pt x="153" y="294"/>
                  </a:cubicBezTo>
                  <a:cubicBezTo>
                    <a:pt x="148" y="308"/>
                    <a:pt x="148" y="308"/>
                    <a:pt x="148" y="308"/>
                  </a:cubicBezTo>
                  <a:cubicBezTo>
                    <a:pt x="148" y="308"/>
                    <a:pt x="115" y="381"/>
                    <a:pt x="109" y="393"/>
                  </a:cubicBezTo>
                  <a:cubicBezTo>
                    <a:pt x="103" y="406"/>
                    <a:pt x="62" y="505"/>
                    <a:pt x="57" y="513"/>
                  </a:cubicBezTo>
                  <a:cubicBezTo>
                    <a:pt x="52" y="521"/>
                    <a:pt x="47" y="542"/>
                    <a:pt x="41" y="546"/>
                  </a:cubicBezTo>
                  <a:cubicBezTo>
                    <a:pt x="34" y="550"/>
                    <a:pt x="26" y="548"/>
                    <a:pt x="26" y="560"/>
                  </a:cubicBezTo>
                  <a:cubicBezTo>
                    <a:pt x="26" y="573"/>
                    <a:pt x="45" y="586"/>
                    <a:pt x="47" y="595"/>
                  </a:cubicBezTo>
                  <a:cubicBezTo>
                    <a:pt x="47" y="596"/>
                    <a:pt x="48" y="598"/>
                    <a:pt x="48" y="600"/>
                  </a:cubicBezTo>
                  <a:cubicBezTo>
                    <a:pt x="56" y="607"/>
                    <a:pt x="74" y="651"/>
                    <a:pt x="74" y="651"/>
                  </a:cubicBezTo>
                  <a:cubicBezTo>
                    <a:pt x="74" y="651"/>
                    <a:pt x="70" y="683"/>
                    <a:pt x="80" y="688"/>
                  </a:cubicBezTo>
                  <a:cubicBezTo>
                    <a:pt x="89" y="693"/>
                    <a:pt x="93" y="688"/>
                    <a:pt x="93" y="688"/>
                  </a:cubicBezTo>
                  <a:cubicBezTo>
                    <a:pt x="129" y="724"/>
                    <a:pt x="129" y="724"/>
                    <a:pt x="129" y="724"/>
                  </a:cubicBezTo>
                  <a:cubicBezTo>
                    <a:pt x="523" y="749"/>
                    <a:pt x="523" y="749"/>
                    <a:pt x="523" y="749"/>
                  </a:cubicBezTo>
                  <a:cubicBezTo>
                    <a:pt x="526" y="746"/>
                    <a:pt x="529" y="742"/>
                    <a:pt x="530" y="736"/>
                  </a:cubicBezTo>
                  <a:cubicBezTo>
                    <a:pt x="532" y="721"/>
                    <a:pt x="545" y="706"/>
                    <a:pt x="545" y="706"/>
                  </a:cubicBez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160">
              <a:extLst>
                <a:ext uri="{FF2B5EF4-FFF2-40B4-BE49-F238E27FC236}">
                  <a16:creationId xmlns:a16="http://schemas.microsoft.com/office/drawing/2014/main" id="{346937C9-6B03-454F-955D-6E784BD733A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846" y="326"/>
              <a:ext cx="373" cy="608"/>
            </a:xfrm>
            <a:custGeom>
              <a:avLst/>
              <a:gdLst>
                <a:gd name="T0" fmla="*/ 9 w 310"/>
                <a:gd name="T1" fmla="*/ 363 h 504"/>
                <a:gd name="T2" fmla="*/ 2 w 310"/>
                <a:gd name="T3" fmla="*/ 400 h 504"/>
                <a:gd name="T4" fmla="*/ 8 w 310"/>
                <a:gd name="T5" fmla="*/ 434 h 504"/>
                <a:gd name="T6" fmla="*/ 39 w 310"/>
                <a:gd name="T7" fmla="*/ 437 h 504"/>
                <a:gd name="T8" fmla="*/ 52 w 310"/>
                <a:gd name="T9" fmla="*/ 473 h 504"/>
                <a:gd name="T10" fmla="*/ 100 w 310"/>
                <a:gd name="T11" fmla="*/ 461 h 504"/>
                <a:gd name="T12" fmla="*/ 118 w 310"/>
                <a:gd name="T13" fmla="*/ 465 h 504"/>
                <a:gd name="T14" fmla="*/ 129 w 310"/>
                <a:gd name="T15" fmla="*/ 491 h 504"/>
                <a:gd name="T16" fmla="*/ 141 w 310"/>
                <a:gd name="T17" fmla="*/ 495 h 504"/>
                <a:gd name="T18" fmla="*/ 160 w 310"/>
                <a:gd name="T19" fmla="*/ 493 h 504"/>
                <a:gd name="T20" fmla="*/ 187 w 310"/>
                <a:gd name="T21" fmla="*/ 504 h 504"/>
                <a:gd name="T22" fmla="*/ 189 w 310"/>
                <a:gd name="T23" fmla="*/ 480 h 504"/>
                <a:gd name="T24" fmla="*/ 212 w 310"/>
                <a:gd name="T25" fmla="*/ 483 h 504"/>
                <a:gd name="T26" fmla="*/ 237 w 310"/>
                <a:gd name="T27" fmla="*/ 473 h 504"/>
                <a:gd name="T28" fmla="*/ 264 w 310"/>
                <a:gd name="T29" fmla="*/ 468 h 504"/>
                <a:gd name="T30" fmla="*/ 264 w 310"/>
                <a:gd name="T31" fmla="*/ 429 h 504"/>
                <a:gd name="T32" fmla="*/ 278 w 310"/>
                <a:gd name="T33" fmla="*/ 407 h 504"/>
                <a:gd name="T34" fmla="*/ 279 w 310"/>
                <a:gd name="T35" fmla="*/ 390 h 504"/>
                <a:gd name="T36" fmla="*/ 249 w 310"/>
                <a:gd name="T37" fmla="*/ 370 h 504"/>
                <a:gd name="T38" fmla="*/ 272 w 310"/>
                <a:gd name="T39" fmla="*/ 329 h 504"/>
                <a:gd name="T40" fmla="*/ 310 w 310"/>
                <a:gd name="T41" fmla="*/ 309 h 504"/>
                <a:gd name="T42" fmla="*/ 293 w 310"/>
                <a:gd name="T43" fmla="*/ 311 h 504"/>
                <a:gd name="T44" fmla="*/ 264 w 310"/>
                <a:gd name="T45" fmla="*/ 301 h 504"/>
                <a:gd name="T46" fmla="*/ 248 w 310"/>
                <a:gd name="T47" fmla="*/ 280 h 504"/>
                <a:gd name="T48" fmla="*/ 240 w 310"/>
                <a:gd name="T49" fmla="*/ 254 h 504"/>
                <a:gd name="T50" fmla="*/ 221 w 310"/>
                <a:gd name="T51" fmla="*/ 236 h 504"/>
                <a:gd name="T52" fmla="*/ 238 w 310"/>
                <a:gd name="T53" fmla="*/ 201 h 504"/>
                <a:gd name="T54" fmla="*/ 258 w 310"/>
                <a:gd name="T55" fmla="*/ 170 h 504"/>
                <a:gd name="T56" fmla="*/ 179 w 310"/>
                <a:gd name="T57" fmla="*/ 124 h 504"/>
                <a:gd name="T58" fmla="*/ 204 w 310"/>
                <a:gd name="T59" fmla="*/ 68 h 504"/>
                <a:gd name="T60" fmla="*/ 175 w 310"/>
                <a:gd name="T61" fmla="*/ 14 h 504"/>
                <a:gd name="T62" fmla="*/ 161 w 310"/>
                <a:gd name="T63" fmla="*/ 11 h 504"/>
                <a:gd name="T64" fmla="*/ 130 w 310"/>
                <a:gd name="T65" fmla="*/ 14 h 504"/>
                <a:gd name="T66" fmla="*/ 119 w 310"/>
                <a:gd name="T67" fmla="*/ 14 h 504"/>
                <a:gd name="T68" fmla="*/ 146 w 310"/>
                <a:gd name="T69" fmla="*/ 23 h 504"/>
                <a:gd name="T70" fmla="*/ 152 w 310"/>
                <a:gd name="T71" fmla="*/ 40 h 504"/>
                <a:gd name="T72" fmla="*/ 143 w 310"/>
                <a:gd name="T73" fmla="*/ 51 h 504"/>
                <a:gd name="T74" fmla="*/ 140 w 310"/>
                <a:gd name="T75" fmla="*/ 63 h 504"/>
                <a:gd name="T76" fmla="*/ 130 w 310"/>
                <a:gd name="T77" fmla="*/ 79 h 504"/>
                <a:gd name="T78" fmla="*/ 106 w 310"/>
                <a:gd name="T79" fmla="*/ 97 h 504"/>
                <a:gd name="T80" fmla="*/ 96 w 310"/>
                <a:gd name="T81" fmla="*/ 130 h 504"/>
                <a:gd name="T82" fmla="*/ 86 w 310"/>
                <a:gd name="T83" fmla="*/ 149 h 504"/>
                <a:gd name="T84" fmla="*/ 91 w 310"/>
                <a:gd name="T85" fmla="*/ 173 h 504"/>
                <a:gd name="T86" fmla="*/ 69 w 310"/>
                <a:gd name="T87" fmla="*/ 222 h 504"/>
                <a:gd name="T88" fmla="*/ 53 w 310"/>
                <a:gd name="T89" fmla="*/ 240 h 504"/>
                <a:gd name="T90" fmla="*/ 31 w 310"/>
                <a:gd name="T91" fmla="*/ 283 h 504"/>
                <a:gd name="T92" fmla="*/ 10 w 310"/>
                <a:gd name="T93" fmla="*/ 332 h 50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10"/>
                <a:gd name="T142" fmla="*/ 0 h 504"/>
                <a:gd name="T143" fmla="*/ 310 w 310"/>
                <a:gd name="T144" fmla="*/ 504 h 50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10" h="504">
                  <a:moveTo>
                    <a:pt x="10" y="332"/>
                  </a:moveTo>
                  <a:cubicBezTo>
                    <a:pt x="7" y="343"/>
                    <a:pt x="9" y="363"/>
                    <a:pt x="9" y="363"/>
                  </a:cubicBezTo>
                  <a:cubicBezTo>
                    <a:pt x="0" y="375"/>
                    <a:pt x="0" y="375"/>
                    <a:pt x="0" y="375"/>
                  </a:cubicBezTo>
                  <a:cubicBezTo>
                    <a:pt x="2" y="400"/>
                    <a:pt x="2" y="400"/>
                    <a:pt x="2" y="400"/>
                  </a:cubicBezTo>
                  <a:cubicBezTo>
                    <a:pt x="3" y="430"/>
                    <a:pt x="3" y="430"/>
                    <a:pt x="3" y="430"/>
                  </a:cubicBezTo>
                  <a:cubicBezTo>
                    <a:pt x="8" y="434"/>
                    <a:pt x="8" y="434"/>
                    <a:pt x="8" y="434"/>
                  </a:cubicBezTo>
                  <a:cubicBezTo>
                    <a:pt x="11" y="463"/>
                    <a:pt x="11" y="463"/>
                    <a:pt x="11" y="463"/>
                  </a:cubicBezTo>
                  <a:cubicBezTo>
                    <a:pt x="39" y="437"/>
                    <a:pt x="39" y="437"/>
                    <a:pt x="39" y="437"/>
                  </a:cubicBezTo>
                  <a:cubicBezTo>
                    <a:pt x="27" y="468"/>
                    <a:pt x="27" y="468"/>
                    <a:pt x="27" y="468"/>
                  </a:cubicBezTo>
                  <a:cubicBezTo>
                    <a:pt x="52" y="473"/>
                    <a:pt x="52" y="473"/>
                    <a:pt x="52" y="473"/>
                  </a:cubicBezTo>
                  <a:cubicBezTo>
                    <a:pt x="85" y="492"/>
                    <a:pt x="85" y="492"/>
                    <a:pt x="85" y="492"/>
                  </a:cubicBezTo>
                  <a:cubicBezTo>
                    <a:pt x="100" y="461"/>
                    <a:pt x="100" y="461"/>
                    <a:pt x="100" y="461"/>
                  </a:cubicBezTo>
                  <a:cubicBezTo>
                    <a:pt x="108" y="472"/>
                    <a:pt x="108" y="472"/>
                    <a:pt x="108" y="472"/>
                  </a:cubicBezTo>
                  <a:cubicBezTo>
                    <a:pt x="118" y="465"/>
                    <a:pt x="118" y="465"/>
                    <a:pt x="118" y="465"/>
                  </a:cubicBezTo>
                  <a:cubicBezTo>
                    <a:pt x="133" y="481"/>
                    <a:pt x="133" y="481"/>
                    <a:pt x="133" y="481"/>
                  </a:cubicBezTo>
                  <a:cubicBezTo>
                    <a:pt x="129" y="491"/>
                    <a:pt x="129" y="491"/>
                    <a:pt x="129" y="491"/>
                  </a:cubicBezTo>
                  <a:cubicBezTo>
                    <a:pt x="140" y="488"/>
                    <a:pt x="140" y="488"/>
                    <a:pt x="140" y="488"/>
                  </a:cubicBezTo>
                  <a:cubicBezTo>
                    <a:pt x="141" y="495"/>
                    <a:pt x="141" y="495"/>
                    <a:pt x="141" y="495"/>
                  </a:cubicBezTo>
                  <a:cubicBezTo>
                    <a:pt x="152" y="486"/>
                    <a:pt x="152" y="486"/>
                    <a:pt x="152" y="486"/>
                  </a:cubicBezTo>
                  <a:cubicBezTo>
                    <a:pt x="160" y="493"/>
                    <a:pt x="160" y="493"/>
                    <a:pt x="160" y="493"/>
                  </a:cubicBezTo>
                  <a:cubicBezTo>
                    <a:pt x="172" y="492"/>
                    <a:pt x="172" y="492"/>
                    <a:pt x="172" y="492"/>
                  </a:cubicBezTo>
                  <a:cubicBezTo>
                    <a:pt x="187" y="504"/>
                    <a:pt x="187" y="504"/>
                    <a:pt x="187" y="504"/>
                  </a:cubicBezTo>
                  <a:cubicBezTo>
                    <a:pt x="193" y="497"/>
                    <a:pt x="193" y="497"/>
                    <a:pt x="193" y="497"/>
                  </a:cubicBezTo>
                  <a:cubicBezTo>
                    <a:pt x="189" y="480"/>
                    <a:pt x="189" y="480"/>
                    <a:pt x="189" y="480"/>
                  </a:cubicBezTo>
                  <a:cubicBezTo>
                    <a:pt x="205" y="489"/>
                    <a:pt x="205" y="489"/>
                    <a:pt x="205" y="489"/>
                  </a:cubicBezTo>
                  <a:cubicBezTo>
                    <a:pt x="212" y="483"/>
                    <a:pt x="212" y="483"/>
                    <a:pt x="212" y="483"/>
                  </a:cubicBezTo>
                  <a:cubicBezTo>
                    <a:pt x="224" y="485"/>
                    <a:pt x="224" y="485"/>
                    <a:pt x="224" y="485"/>
                  </a:cubicBezTo>
                  <a:cubicBezTo>
                    <a:pt x="237" y="473"/>
                    <a:pt x="237" y="473"/>
                    <a:pt x="237" y="473"/>
                  </a:cubicBezTo>
                  <a:cubicBezTo>
                    <a:pt x="266" y="468"/>
                    <a:pt x="266" y="468"/>
                    <a:pt x="266" y="468"/>
                  </a:cubicBezTo>
                  <a:cubicBezTo>
                    <a:pt x="265" y="468"/>
                    <a:pt x="265" y="468"/>
                    <a:pt x="264" y="468"/>
                  </a:cubicBezTo>
                  <a:cubicBezTo>
                    <a:pt x="263" y="468"/>
                    <a:pt x="274" y="453"/>
                    <a:pt x="276" y="444"/>
                  </a:cubicBezTo>
                  <a:cubicBezTo>
                    <a:pt x="279" y="436"/>
                    <a:pt x="264" y="429"/>
                    <a:pt x="264" y="429"/>
                  </a:cubicBezTo>
                  <a:cubicBezTo>
                    <a:pt x="266" y="413"/>
                    <a:pt x="266" y="413"/>
                    <a:pt x="266" y="413"/>
                  </a:cubicBezTo>
                  <a:cubicBezTo>
                    <a:pt x="278" y="407"/>
                    <a:pt x="278" y="407"/>
                    <a:pt x="278" y="407"/>
                  </a:cubicBezTo>
                  <a:cubicBezTo>
                    <a:pt x="268" y="401"/>
                    <a:pt x="268" y="401"/>
                    <a:pt x="268" y="401"/>
                  </a:cubicBezTo>
                  <a:cubicBezTo>
                    <a:pt x="279" y="390"/>
                    <a:pt x="279" y="390"/>
                    <a:pt x="279" y="390"/>
                  </a:cubicBezTo>
                  <a:cubicBezTo>
                    <a:pt x="279" y="390"/>
                    <a:pt x="269" y="387"/>
                    <a:pt x="259" y="386"/>
                  </a:cubicBezTo>
                  <a:cubicBezTo>
                    <a:pt x="250" y="386"/>
                    <a:pt x="249" y="370"/>
                    <a:pt x="249" y="370"/>
                  </a:cubicBezTo>
                  <a:cubicBezTo>
                    <a:pt x="269" y="348"/>
                    <a:pt x="269" y="348"/>
                    <a:pt x="269" y="348"/>
                  </a:cubicBezTo>
                  <a:cubicBezTo>
                    <a:pt x="272" y="329"/>
                    <a:pt x="272" y="329"/>
                    <a:pt x="272" y="329"/>
                  </a:cubicBezTo>
                  <a:cubicBezTo>
                    <a:pt x="272" y="329"/>
                    <a:pt x="275" y="329"/>
                    <a:pt x="281" y="329"/>
                  </a:cubicBezTo>
                  <a:cubicBezTo>
                    <a:pt x="287" y="329"/>
                    <a:pt x="310" y="309"/>
                    <a:pt x="310" y="309"/>
                  </a:cubicBezTo>
                  <a:cubicBezTo>
                    <a:pt x="307" y="301"/>
                    <a:pt x="307" y="301"/>
                    <a:pt x="307" y="301"/>
                  </a:cubicBezTo>
                  <a:cubicBezTo>
                    <a:pt x="293" y="311"/>
                    <a:pt x="293" y="311"/>
                    <a:pt x="293" y="311"/>
                  </a:cubicBezTo>
                  <a:cubicBezTo>
                    <a:pt x="287" y="306"/>
                    <a:pt x="287" y="306"/>
                    <a:pt x="287" y="306"/>
                  </a:cubicBezTo>
                  <a:cubicBezTo>
                    <a:pt x="287" y="306"/>
                    <a:pt x="283" y="310"/>
                    <a:pt x="264" y="301"/>
                  </a:cubicBezTo>
                  <a:cubicBezTo>
                    <a:pt x="244" y="292"/>
                    <a:pt x="258" y="283"/>
                    <a:pt x="258" y="283"/>
                  </a:cubicBezTo>
                  <a:cubicBezTo>
                    <a:pt x="248" y="280"/>
                    <a:pt x="248" y="280"/>
                    <a:pt x="248" y="280"/>
                  </a:cubicBezTo>
                  <a:cubicBezTo>
                    <a:pt x="257" y="267"/>
                    <a:pt x="257" y="267"/>
                    <a:pt x="257" y="267"/>
                  </a:cubicBezTo>
                  <a:cubicBezTo>
                    <a:pt x="240" y="254"/>
                    <a:pt x="240" y="254"/>
                    <a:pt x="240" y="254"/>
                  </a:cubicBezTo>
                  <a:cubicBezTo>
                    <a:pt x="238" y="243"/>
                    <a:pt x="238" y="243"/>
                    <a:pt x="238" y="243"/>
                  </a:cubicBezTo>
                  <a:cubicBezTo>
                    <a:pt x="221" y="236"/>
                    <a:pt x="221" y="236"/>
                    <a:pt x="221" y="236"/>
                  </a:cubicBezTo>
                  <a:cubicBezTo>
                    <a:pt x="233" y="225"/>
                    <a:pt x="233" y="225"/>
                    <a:pt x="233" y="225"/>
                  </a:cubicBezTo>
                  <a:cubicBezTo>
                    <a:pt x="233" y="225"/>
                    <a:pt x="232" y="211"/>
                    <a:pt x="238" y="201"/>
                  </a:cubicBezTo>
                  <a:cubicBezTo>
                    <a:pt x="244" y="192"/>
                    <a:pt x="249" y="195"/>
                    <a:pt x="249" y="195"/>
                  </a:cubicBezTo>
                  <a:cubicBezTo>
                    <a:pt x="249" y="195"/>
                    <a:pt x="263" y="184"/>
                    <a:pt x="258" y="170"/>
                  </a:cubicBezTo>
                  <a:cubicBezTo>
                    <a:pt x="253" y="156"/>
                    <a:pt x="226" y="176"/>
                    <a:pt x="226" y="176"/>
                  </a:cubicBezTo>
                  <a:cubicBezTo>
                    <a:pt x="179" y="124"/>
                    <a:pt x="179" y="124"/>
                    <a:pt x="179" y="124"/>
                  </a:cubicBezTo>
                  <a:cubicBezTo>
                    <a:pt x="179" y="124"/>
                    <a:pt x="183" y="122"/>
                    <a:pt x="189" y="120"/>
                  </a:cubicBezTo>
                  <a:cubicBezTo>
                    <a:pt x="194" y="118"/>
                    <a:pt x="204" y="68"/>
                    <a:pt x="204" y="68"/>
                  </a:cubicBezTo>
                  <a:cubicBezTo>
                    <a:pt x="204" y="68"/>
                    <a:pt x="196" y="22"/>
                    <a:pt x="196" y="20"/>
                  </a:cubicBezTo>
                  <a:cubicBezTo>
                    <a:pt x="196" y="19"/>
                    <a:pt x="175" y="14"/>
                    <a:pt x="175" y="14"/>
                  </a:cubicBezTo>
                  <a:cubicBezTo>
                    <a:pt x="173" y="5"/>
                    <a:pt x="173" y="5"/>
                    <a:pt x="173" y="5"/>
                  </a:cubicBezTo>
                  <a:cubicBezTo>
                    <a:pt x="173" y="5"/>
                    <a:pt x="167" y="9"/>
                    <a:pt x="161" y="11"/>
                  </a:cubicBezTo>
                  <a:cubicBezTo>
                    <a:pt x="155" y="14"/>
                    <a:pt x="144" y="0"/>
                    <a:pt x="144" y="0"/>
                  </a:cubicBezTo>
                  <a:cubicBezTo>
                    <a:pt x="130" y="14"/>
                    <a:pt x="130" y="14"/>
                    <a:pt x="130" y="14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0" y="12"/>
                    <a:pt x="119" y="14"/>
                    <a:pt x="119" y="14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6" y="23"/>
                    <a:pt x="146" y="23"/>
                    <a:pt x="146" y="23"/>
                  </a:cubicBezTo>
                  <a:cubicBezTo>
                    <a:pt x="159" y="33"/>
                    <a:pt x="159" y="33"/>
                    <a:pt x="159" y="33"/>
                  </a:cubicBezTo>
                  <a:cubicBezTo>
                    <a:pt x="159" y="33"/>
                    <a:pt x="152" y="37"/>
                    <a:pt x="152" y="40"/>
                  </a:cubicBezTo>
                  <a:cubicBezTo>
                    <a:pt x="151" y="44"/>
                    <a:pt x="155" y="50"/>
                    <a:pt x="155" y="50"/>
                  </a:cubicBezTo>
                  <a:cubicBezTo>
                    <a:pt x="143" y="51"/>
                    <a:pt x="143" y="51"/>
                    <a:pt x="143" y="51"/>
                  </a:cubicBezTo>
                  <a:cubicBezTo>
                    <a:pt x="151" y="62"/>
                    <a:pt x="151" y="62"/>
                    <a:pt x="151" y="62"/>
                  </a:cubicBezTo>
                  <a:cubicBezTo>
                    <a:pt x="140" y="63"/>
                    <a:pt x="140" y="63"/>
                    <a:pt x="140" y="63"/>
                  </a:cubicBezTo>
                  <a:cubicBezTo>
                    <a:pt x="140" y="74"/>
                    <a:pt x="140" y="74"/>
                    <a:pt x="140" y="74"/>
                  </a:cubicBezTo>
                  <a:cubicBezTo>
                    <a:pt x="140" y="74"/>
                    <a:pt x="143" y="77"/>
                    <a:pt x="130" y="79"/>
                  </a:cubicBezTo>
                  <a:cubicBezTo>
                    <a:pt x="117" y="81"/>
                    <a:pt x="130" y="87"/>
                    <a:pt x="123" y="93"/>
                  </a:cubicBezTo>
                  <a:cubicBezTo>
                    <a:pt x="116" y="99"/>
                    <a:pt x="106" y="97"/>
                    <a:pt x="106" y="97"/>
                  </a:cubicBezTo>
                  <a:cubicBezTo>
                    <a:pt x="93" y="103"/>
                    <a:pt x="93" y="103"/>
                    <a:pt x="93" y="103"/>
                  </a:cubicBezTo>
                  <a:cubicBezTo>
                    <a:pt x="96" y="130"/>
                    <a:pt x="96" y="130"/>
                    <a:pt x="96" y="130"/>
                  </a:cubicBezTo>
                  <a:cubicBezTo>
                    <a:pt x="86" y="135"/>
                    <a:pt x="86" y="135"/>
                    <a:pt x="86" y="135"/>
                  </a:cubicBezTo>
                  <a:cubicBezTo>
                    <a:pt x="86" y="149"/>
                    <a:pt x="86" y="149"/>
                    <a:pt x="86" y="149"/>
                  </a:cubicBezTo>
                  <a:cubicBezTo>
                    <a:pt x="99" y="162"/>
                    <a:pt x="99" y="162"/>
                    <a:pt x="99" y="162"/>
                  </a:cubicBezTo>
                  <a:cubicBezTo>
                    <a:pt x="91" y="173"/>
                    <a:pt x="91" y="173"/>
                    <a:pt x="91" y="173"/>
                  </a:cubicBezTo>
                  <a:cubicBezTo>
                    <a:pt x="91" y="173"/>
                    <a:pt x="91" y="185"/>
                    <a:pt x="91" y="191"/>
                  </a:cubicBezTo>
                  <a:cubicBezTo>
                    <a:pt x="91" y="197"/>
                    <a:pt x="69" y="222"/>
                    <a:pt x="69" y="222"/>
                  </a:cubicBezTo>
                  <a:cubicBezTo>
                    <a:pt x="66" y="222"/>
                    <a:pt x="66" y="222"/>
                    <a:pt x="66" y="222"/>
                  </a:cubicBezTo>
                  <a:cubicBezTo>
                    <a:pt x="53" y="240"/>
                    <a:pt x="53" y="240"/>
                    <a:pt x="53" y="240"/>
                  </a:cubicBezTo>
                  <a:cubicBezTo>
                    <a:pt x="53" y="240"/>
                    <a:pt x="40" y="255"/>
                    <a:pt x="38" y="270"/>
                  </a:cubicBezTo>
                  <a:cubicBezTo>
                    <a:pt x="37" y="276"/>
                    <a:pt x="34" y="280"/>
                    <a:pt x="31" y="283"/>
                  </a:cubicBezTo>
                  <a:cubicBezTo>
                    <a:pt x="32" y="283"/>
                    <a:pt x="32" y="283"/>
                    <a:pt x="32" y="283"/>
                  </a:cubicBezTo>
                  <a:cubicBezTo>
                    <a:pt x="32" y="283"/>
                    <a:pt x="14" y="321"/>
                    <a:pt x="10" y="33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161">
              <a:extLst>
                <a:ext uri="{FF2B5EF4-FFF2-40B4-BE49-F238E27FC236}">
                  <a16:creationId xmlns:a16="http://schemas.microsoft.com/office/drawing/2014/main" id="{0A7BC13F-4D89-4A8F-9FD2-8ADBA3CC3CB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349" y="1921"/>
              <a:ext cx="578" cy="481"/>
            </a:xfrm>
            <a:custGeom>
              <a:avLst/>
              <a:gdLst/>
              <a:ahLst/>
              <a:cxnLst>
                <a:cxn ang="0">
                  <a:pos x="455" y="134"/>
                </a:cxn>
                <a:cxn ang="0">
                  <a:pos x="451" y="129"/>
                </a:cxn>
                <a:cxn ang="0">
                  <a:pos x="460" y="123"/>
                </a:cxn>
                <a:cxn ang="0">
                  <a:pos x="462" y="108"/>
                </a:cxn>
                <a:cxn ang="0">
                  <a:pos x="476" y="92"/>
                </a:cxn>
                <a:cxn ang="0">
                  <a:pos x="477" y="83"/>
                </a:cxn>
                <a:cxn ang="0">
                  <a:pos x="429" y="83"/>
                </a:cxn>
                <a:cxn ang="0">
                  <a:pos x="389" y="42"/>
                </a:cxn>
                <a:cxn ang="0">
                  <a:pos x="371" y="23"/>
                </a:cxn>
                <a:cxn ang="0">
                  <a:pos x="352" y="25"/>
                </a:cxn>
                <a:cxn ang="0">
                  <a:pos x="299" y="8"/>
                </a:cxn>
                <a:cxn ang="0">
                  <a:pos x="283" y="9"/>
                </a:cxn>
                <a:cxn ang="0">
                  <a:pos x="276" y="0"/>
                </a:cxn>
                <a:cxn ang="0">
                  <a:pos x="264" y="8"/>
                </a:cxn>
                <a:cxn ang="0">
                  <a:pos x="256" y="0"/>
                </a:cxn>
                <a:cxn ang="0">
                  <a:pos x="246" y="8"/>
                </a:cxn>
                <a:cxn ang="0">
                  <a:pos x="233" y="0"/>
                </a:cxn>
                <a:cxn ang="0">
                  <a:pos x="228" y="7"/>
                </a:cxn>
                <a:cxn ang="0">
                  <a:pos x="206" y="21"/>
                </a:cxn>
                <a:cxn ang="0">
                  <a:pos x="188" y="21"/>
                </a:cxn>
                <a:cxn ang="0">
                  <a:pos x="181" y="31"/>
                </a:cxn>
                <a:cxn ang="0">
                  <a:pos x="172" y="30"/>
                </a:cxn>
                <a:cxn ang="0">
                  <a:pos x="160" y="48"/>
                </a:cxn>
                <a:cxn ang="0">
                  <a:pos x="151" y="47"/>
                </a:cxn>
                <a:cxn ang="0">
                  <a:pos x="111" y="68"/>
                </a:cxn>
                <a:cxn ang="0">
                  <a:pos x="115" y="79"/>
                </a:cxn>
                <a:cxn ang="0">
                  <a:pos x="100" y="82"/>
                </a:cxn>
                <a:cxn ang="0">
                  <a:pos x="74" y="110"/>
                </a:cxn>
                <a:cxn ang="0">
                  <a:pos x="73" y="123"/>
                </a:cxn>
                <a:cxn ang="0">
                  <a:pos x="60" y="123"/>
                </a:cxn>
                <a:cxn ang="0">
                  <a:pos x="54" y="135"/>
                </a:cxn>
                <a:cxn ang="0">
                  <a:pos x="38" y="155"/>
                </a:cxn>
                <a:cxn ang="0">
                  <a:pos x="18" y="166"/>
                </a:cxn>
                <a:cxn ang="0">
                  <a:pos x="17" y="175"/>
                </a:cxn>
                <a:cxn ang="0">
                  <a:pos x="0" y="187"/>
                </a:cxn>
                <a:cxn ang="0">
                  <a:pos x="8" y="195"/>
                </a:cxn>
                <a:cxn ang="0">
                  <a:pos x="25" y="195"/>
                </a:cxn>
                <a:cxn ang="0">
                  <a:pos x="34" y="179"/>
                </a:cxn>
                <a:cxn ang="0">
                  <a:pos x="48" y="181"/>
                </a:cxn>
                <a:cxn ang="0">
                  <a:pos x="97" y="225"/>
                </a:cxn>
                <a:cxn ang="0">
                  <a:pos x="99" y="242"/>
                </a:cxn>
                <a:cxn ang="0">
                  <a:pos x="123" y="226"/>
                </a:cxn>
                <a:cxn ang="0">
                  <a:pos x="145" y="251"/>
                </a:cxn>
                <a:cxn ang="0">
                  <a:pos x="167" y="263"/>
                </a:cxn>
                <a:cxn ang="0">
                  <a:pos x="190" y="264"/>
                </a:cxn>
                <a:cxn ang="0">
                  <a:pos x="191" y="272"/>
                </a:cxn>
                <a:cxn ang="0">
                  <a:pos x="214" y="290"/>
                </a:cxn>
                <a:cxn ang="0">
                  <a:pos x="236" y="305"/>
                </a:cxn>
                <a:cxn ang="0">
                  <a:pos x="245" y="324"/>
                </a:cxn>
                <a:cxn ang="0">
                  <a:pos x="265" y="333"/>
                </a:cxn>
                <a:cxn ang="0">
                  <a:pos x="277" y="342"/>
                </a:cxn>
                <a:cxn ang="0">
                  <a:pos x="247" y="364"/>
                </a:cxn>
                <a:cxn ang="0">
                  <a:pos x="248" y="396"/>
                </a:cxn>
                <a:cxn ang="0">
                  <a:pos x="259" y="400"/>
                </a:cxn>
                <a:cxn ang="0">
                  <a:pos x="301" y="361"/>
                </a:cxn>
                <a:cxn ang="0">
                  <a:pos x="316" y="325"/>
                </a:cxn>
                <a:cxn ang="0">
                  <a:pos x="344" y="295"/>
                </a:cxn>
                <a:cxn ang="0">
                  <a:pos x="393" y="261"/>
                </a:cxn>
                <a:cxn ang="0">
                  <a:pos x="436" y="210"/>
                </a:cxn>
                <a:cxn ang="0">
                  <a:pos x="471" y="142"/>
                </a:cxn>
                <a:cxn ang="0">
                  <a:pos x="476" y="135"/>
                </a:cxn>
                <a:cxn ang="0">
                  <a:pos x="464" y="128"/>
                </a:cxn>
                <a:cxn ang="0">
                  <a:pos x="455" y="134"/>
                </a:cxn>
              </a:cxnLst>
              <a:rect l="0" t="0" r="r" b="b"/>
              <a:pathLst>
                <a:path w="481" h="400">
                  <a:moveTo>
                    <a:pt x="455" y="134"/>
                  </a:moveTo>
                  <a:cubicBezTo>
                    <a:pt x="451" y="129"/>
                    <a:pt x="451" y="129"/>
                    <a:pt x="451" y="129"/>
                  </a:cubicBezTo>
                  <a:cubicBezTo>
                    <a:pt x="460" y="123"/>
                    <a:pt x="460" y="123"/>
                    <a:pt x="460" y="123"/>
                  </a:cubicBezTo>
                  <a:cubicBezTo>
                    <a:pt x="462" y="108"/>
                    <a:pt x="462" y="108"/>
                    <a:pt x="462" y="108"/>
                  </a:cubicBezTo>
                  <a:cubicBezTo>
                    <a:pt x="462" y="108"/>
                    <a:pt x="471" y="94"/>
                    <a:pt x="476" y="92"/>
                  </a:cubicBezTo>
                  <a:cubicBezTo>
                    <a:pt x="481" y="90"/>
                    <a:pt x="477" y="84"/>
                    <a:pt x="477" y="83"/>
                  </a:cubicBezTo>
                  <a:cubicBezTo>
                    <a:pt x="478" y="83"/>
                    <a:pt x="429" y="83"/>
                    <a:pt x="429" y="83"/>
                  </a:cubicBezTo>
                  <a:cubicBezTo>
                    <a:pt x="389" y="42"/>
                    <a:pt x="389" y="42"/>
                    <a:pt x="389" y="42"/>
                  </a:cubicBezTo>
                  <a:cubicBezTo>
                    <a:pt x="389" y="42"/>
                    <a:pt x="380" y="31"/>
                    <a:pt x="371" y="23"/>
                  </a:cubicBezTo>
                  <a:cubicBezTo>
                    <a:pt x="363" y="14"/>
                    <a:pt x="352" y="25"/>
                    <a:pt x="352" y="25"/>
                  </a:cubicBezTo>
                  <a:cubicBezTo>
                    <a:pt x="299" y="8"/>
                    <a:pt x="299" y="8"/>
                    <a:pt x="299" y="8"/>
                  </a:cubicBezTo>
                  <a:cubicBezTo>
                    <a:pt x="299" y="8"/>
                    <a:pt x="284" y="9"/>
                    <a:pt x="283" y="9"/>
                  </a:cubicBezTo>
                  <a:cubicBezTo>
                    <a:pt x="283" y="9"/>
                    <a:pt x="276" y="0"/>
                    <a:pt x="276" y="0"/>
                  </a:cubicBezTo>
                  <a:cubicBezTo>
                    <a:pt x="264" y="8"/>
                    <a:pt x="264" y="8"/>
                    <a:pt x="264" y="8"/>
                  </a:cubicBezTo>
                  <a:cubicBezTo>
                    <a:pt x="256" y="0"/>
                    <a:pt x="256" y="0"/>
                    <a:pt x="256" y="0"/>
                  </a:cubicBezTo>
                  <a:cubicBezTo>
                    <a:pt x="256" y="0"/>
                    <a:pt x="250" y="8"/>
                    <a:pt x="246" y="8"/>
                  </a:cubicBezTo>
                  <a:cubicBezTo>
                    <a:pt x="243" y="8"/>
                    <a:pt x="237" y="4"/>
                    <a:pt x="233" y="0"/>
                  </a:cubicBezTo>
                  <a:cubicBezTo>
                    <a:pt x="232" y="4"/>
                    <a:pt x="230" y="6"/>
                    <a:pt x="228" y="7"/>
                  </a:cubicBezTo>
                  <a:cubicBezTo>
                    <a:pt x="223" y="9"/>
                    <a:pt x="206" y="21"/>
                    <a:pt x="206" y="21"/>
                  </a:cubicBezTo>
                  <a:cubicBezTo>
                    <a:pt x="188" y="21"/>
                    <a:pt x="188" y="21"/>
                    <a:pt x="188" y="21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1" y="31"/>
                    <a:pt x="174" y="30"/>
                    <a:pt x="172" y="30"/>
                  </a:cubicBezTo>
                  <a:cubicBezTo>
                    <a:pt x="170" y="31"/>
                    <a:pt x="160" y="47"/>
                    <a:pt x="160" y="48"/>
                  </a:cubicBezTo>
                  <a:cubicBezTo>
                    <a:pt x="160" y="49"/>
                    <a:pt x="159" y="48"/>
                    <a:pt x="151" y="47"/>
                  </a:cubicBezTo>
                  <a:cubicBezTo>
                    <a:pt x="143" y="47"/>
                    <a:pt x="111" y="68"/>
                    <a:pt x="111" y="68"/>
                  </a:cubicBezTo>
                  <a:cubicBezTo>
                    <a:pt x="115" y="79"/>
                    <a:pt x="115" y="79"/>
                    <a:pt x="115" y="79"/>
                  </a:cubicBezTo>
                  <a:cubicBezTo>
                    <a:pt x="115" y="79"/>
                    <a:pt x="101" y="82"/>
                    <a:pt x="100" y="82"/>
                  </a:cubicBezTo>
                  <a:cubicBezTo>
                    <a:pt x="99" y="81"/>
                    <a:pt x="74" y="110"/>
                    <a:pt x="74" y="110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60" y="123"/>
                    <a:pt x="60" y="123"/>
                    <a:pt x="60" y="123"/>
                  </a:cubicBezTo>
                  <a:cubicBezTo>
                    <a:pt x="54" y="135"/>
                    <a:pt x="54" y="135"/>
                    <a:pt x="54" y="135"/>
                  </a:cubicBezTo>
                  <a:cubicBezTo>
                    <a:pt x="54" y="135"/>
                    <a:pt x="50" y="142"/>
                    <a:pt x="38" y="155"/>
                  </a:cubicBezTo>
                  <a:cubicBezTo>
                    <a:pt x="26" y="168"/>
                    <a:pt x="18" y="166"/>
                    <a:pt x="18" y="166"/>
                  </a:cubicBezTo>
                  <a:cubicBezTo>
                    <a:pt x="17" y="166"/>
                    <a:pt x="18" y="169"/>
                    <a:pt x="17" y="175"/>
                  </a:cubicBezTo>
                  <a:cubicBezTo>
                    <a:pt x="16" y="181"/>
                    <a:pt x="0" y="187"/>
                    <a:pt x="0" y="187"/>
                  </a:cubicBezTo>
                  <a:cubicBezTo>
                    <a:pt x="8" y="195"/>
                    <a:pt x="8" y="195"/>
                    <a:pt x="8" y="195"/>
                  </a:cubicBezTo>
                  <a:cubicBezTo>
                    <a:pt x="25" y="195"/>
                    <a:pt x="25" y="195"/>
                    <a:pt x="25" y="195"/>
                  </a:cubicBezTo>
                  <a:cubicBezTo>
                    <a:pt x="25" y="195"/>
                    <a:pt x="29" y="183"/>
                    <a:pt x="34" y="179"/>
                  </a:cubicBezTo>
                  <a:cubicBezTo>
                    <a:pt x="39" y="176"/>
                    <a:pt x="48" y="181"/>
                    <a:pt x="48" y="181"/>
                  </a:cubicBezTo>
                  <a:cubicBezTo>
                    <a:pt x="97" y="225"/>
                    <a:pt x="97" y="225"/>
                    <a:pt x="97" y="225"/>
                  </a:cubicBezTo>
                  <a:cubicBezTo>
                    <a:pt x="99" y="242"/>
                    <a:pt x="99" y="242"/>
                    <a:pt x="99" y="242"/>
                  </a:cubicBezTo>
                  <a:cubicBezTo>
                    <a:pt x="123" y="226"/>
                    <a:pt x="123" y="226"/>
                    <a:pt x="123" y="226"/>
                  </a:cubicBezTo>
                  <a:cubicBezTo>
                    <a:pt x="123" y="226"/>
                    <a:pt x="144" y="246"/>
                    <a:pt x="145" y="251"/>
                  </a:cubicBezTo>
                  <a:cubicBezTo>
                    <a:pt x="146" y="256"/>
                    <a:pt x="167" y="263"/>
                    <a:pt x="167" y="263"/>
                  </a:cubicBezTo>
                  <a:cubicBezTo>
                    <a:pt x="190" y="264"/>
                    <a:pt x="190" y="264"/>
                    <a:pt x="190" y="264"/>
                  </a:cubicBezTo>
                  <a:cubicBezTo>
                    <a:pt x="190" y="264"/>
                    <a:pt x="191" y="269"/>
                    <a:pt x="191" y="272"/>
                  </a:cubicBezTo>
                  <a:cubicBezTo>
                    <a:pt x="191" y="275"/>
                    <a:pt x="201" y="284"/>
                    <a:pt x="214" y="290"/>
                  </a:cubicBezTo>
                  <a:cubicBezTo>
                    <a:pt x="228" y="296"/>
                    <a:pt x="235" y="301"/>
                    <a:pt x="236" y="305"/>
                  </a:cubicBezTo>
                  <a:cubicBezTo>
                    <a:pt x="237" y="310"/>
                    <a:pt x="240" y="317"/>
                    <a:pt x="245" y="324"/>
                  </a:cubicBezTo>
                  <a:cubicBezTo>
                    <a:pt x="250" y="331"/>
                    <a:pt x="265" y="333"/>
                    <a:pt x="265" y="333"/>
                  </a:cubicBezTo>
                  <a:cubicBezTo>
                    <a:pt x="277" y="342"/>
                    <a:pt x="277" y="342"/>
                    <a:pt x="277" y="342"/>
                  </a:cubicBezTo>
                  <a:cubicBezTo>
                    <a:pt x="247" y="364"/>
                    <a:pt x="247" y="364"/>
                    <a:pt x="247" y="364"/>
                  </a:cubicBezTo>
                  <a:cubicBezTo>
                    <a:pt x="248" y="396"/>
                    <a:pt x="248" y="396"/>
                    <a:pt x="248" y="396"/>
                  </a:cubicBezTo>
                  <a:cubicBezTo>
                    <a:pt x="259" y="400"/>
                    <a:pt x="259" y="400"/>
                    <a:pt x="259" y="400"/>
                  </a:cubicBezTo>
                  <a:cubicBezTo>
                    <a:pt x="259" y="400"/>
                    <a:pt x="286" y="377"/>
                    <a:pt x="301" y="361"/>
                  </a:cubicBezTo>
                  <a:cubicBezTo>
                    <a:pt x="317" y="346"/>
                    <a:pt x="315" y="328"/>
                    <a:pt x="316" y="325"/>
                  </a:cubicBezTo>
                  <a:cubicBezTo>
                    <a:pt x="316" y="322"/>
                    <a:pt x="334" y="302"/>
                    <a:pt x="344" y="295"/>
                  </a:cubicBezTo>
                  <a:cubicBezTo>
                    <a:pt x="354" y="288"/>
                    <a:pt x="376" y="276"/>
                    <a:pt x="393" y="261"/>
                  </a:cubicBezTo>
                  <a:cubicBezTo>
                    <a:pt x="411" y="246"/>
                    <a:pt x="420" y="235"/>
                    <a:pt x="436" y="210"/>
                  </a:cubicBezTo>
                  <a:cubicBezTo>
                    <a:pt x="452" y="184"/>
                    <a:pt x="458" y="162"/>
                    <a:pt x="471" y="142"/>
                  </a:cubicBezTo>
                  <a:cubicBezTo>
                    <a:pt x="472" y="140"/>
                    <a:pt x="474" y="137"/>
                    <a:pt x="476" y="135"/>
                  </a:cubicBezTo>
                  <a:cubicBezTo>
                    <a:pt x="464" y="128"/>
                    <a:pt x="464" y="128"/>
                    <a:pt x="464" y="128"/>
                  </a:cubicBezTo>
                  <a:lnTo>
                    <a:pt x="455" y="134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Freeform 162">
              <a:extLst>
                <a:ext uri="{FF2B5EF4-FFF2-40B4-BE49-F238E27FC236}">
                  <a16:creationId xmlns:a16="http://schemas.microsoft.com/office/drawing/2014/main" id="{370AFAAF-F462-4092-BC5A-850C6BEBD0B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992" y="31"/>
              <a:ext cx="506" cy="665"/>
            </a:xfrm>
            <a:custGeom>
              <a:avLst/>
              <a:gdLst>
                <a:gd name="T0" fmla="*/ 182 w 420"/>
                <a:gd name="T1" fmla="*/ 506 h 553"/>
                <a:gd name="T2" fmla="*/ 172 w 420"/>
                <a:gd name="T3" fmla="*/ 488 h 553"/>
                <a:gd name="T4" fmla="*/ 176 w 420"/>
                <a:gd name="T5" fmla="*/ 462 h 553"/>
                <a:gd name="T6" fmla="*/ 194 w 420"/>
                <a:gd name="T7" fmla="*/ 426 h 553"/>
                <a:gd name="T8" fmla="*/ 216 w 420"/>
                <a:gd name="T9" fmla="*/ 389 h 553"/>
                <a:gd name="T10" fmla="*/ 234 w 420"/>
                <a:gd name="T11" fmla="*/ 382 h 553"/>
                <a:gd name="T12" fmla="*/ 252 w 420"/>
                <a:gd name="T13" fmla="*/ 371 h 553"/>
                <a:gd name="T14" fmla="*/ 287 w 420"/>
                <a:gd name="T15" fmla="*/ 342 h 553"/>
                <a:gd name="T16" fmla="*/ 318 w 420"/>
                <a:gd name="T17" fmla="*/ 348 h 553"/>
                <a:gd name="T18" fmla="*/ 349 w 420"/>
                <a:gd name="T19" fmla="*/ 342 h 553"/>
                <a:gd name="T20" fmla="*/ 345 w 420"/>
                <a:gd name="T21" fmla="*/ 304 h 553"/>
                <a:gd name="T22" fmla="*/ 346 w 420"/>
                <a:gd name="T23" fmla="*/ 289 h 553"/>
                <a:gd name="T24" fmla="*/ 350 w 420"/>
                <a:gd name="T25" fmla="*/ 269 h 553"/>
                <a:gd name="T26" fmla="*/ 358 w 420"/>
                <a:gd name="T27" fmla="*/ 258 h 553"/>
                <a:gd name="T28" fmla="*/ 351 w 420"/>
                <a:gd name="T29" fmla="*/ 221 h 553"/>
                <a:gd name="T30" fmla="*/ 349 w 420"/>
                <a:gd name="T31" fmla="*/ 192 h 553"/>
                <a:gd name="T32" fmla="*/ 375 w 420"/>
                <a:gd name="T33" fmla="*/ 147 h 553"/>
                <a:gd name="T34" fmla="*/ 403 w 420"/>
                <a:gd name="T35" fmla="*/ 129 h 553"/>
                <a:gd name="T36" fmla="*/ 420 w 420"/>
                <a:gd name="T37" fmla="*/ 115 h 553"/>
                <a:gd name="T38" fmla="*/ 406 w 420"/>
                <a:gd name="T39" fmla="*/ 94 h 553"/>
                <a:gd name="T40" fmla="*/ 396 w 420"/>
                <a:gd name="T41" fmla="*/ 96 h 553"/>
                <a:gd name="T42" fmla="*/ 336 w 420"/>
                <a:gd name="T43" fmla="*/ 77 h 553"/>
                <a:gd name="T44" fmla="*/ 310 w 420"/>
                <a:gd name="T45" fmla="*/ 69 h 553"/>
                <a:gd name="T46" fmla="*/ 283 w 420"/>
                <a:gd name="T47" fmla="*/ 84 h 553"/>
                <a:gd name="T48" fmla="*/ 276 w 420"/>
                <a:gd name="T49" fmla="*/ 85 h 553"/>
                <a:gd name="T50" fmla="*/ 262 w 420"/>
                <a:gd name="T51" fmla="*/ 66 h 553"/>
                <a:gd name="T52" fmla="*/ 236 w 420"/>
                <a:gd name="T53" fmla="*/ 32 h 553"/>
                <a:gd name="T54" fmla="*/ 207 w 420"/>
                <a:gd name="T55" fmla="*/ 35 h 553"/>
                <a:gd name="T56" fmla="*/ 193 w 420"/>
                <a:gd name="T57" fmla="*/ 10 h 553"/>
                <a:gd name="T58" fmla="*/ 170 w 420"/>
                <a:gd name="T59" fmla="*/ 3 h 553"/>
                <a:gd name="T60" fmla="*/ 156 w 420"/>
                <a:gd name="T61" fmla="*/ 0 h 553"/>
                <a:gd name="T62" fmla="*/ 149 w 420"/>
                <a:gd name="T63" fmla="*/ 39 h 553"/>
                <a:gd name="T64" fmla="*/ 140 w 420"/>
                <a:gd name="T65" fmla="*/ 75 h 553"/>
                <a:gd name="T66" fmla="*/ 126 w 420"/>
                <a:gd name="T67" fmla="*/ 97 h 553"/>
                <a:gd name="T68" fmla="*/ 103 w 420"/>
                <a:gd name="T69" fmla="*/ 150 h 553"/>
                <a:gd name="T70" fmla="*/ 83 w 420"/>
                <a:gd name="T71" fmla="*/ 184 h 553"/>
                <a:gd name="T72" fmla="*/ 51 w 420"/>
                <a:gd name="T73" fmla="*/ 213 h 553"/>
                <a:gd name="T74" fmla="*/ 9 w 420"/>
                <a:gd name="T75" fmla="*/ 260 h 553"/>
                <a:gd name="T76" fmla="*/ 40 w 420"/>
                <a:gd name="T77" fmla="*/ 257 h 553"/>
                <a:gd name="T78" fmla="*/ 54 w 420"/>
                <a:gd name="T79" fmla="*/ 260 h 553"/>
                <a:gd name="T80" fmla="*/ 83 w 420"/>
                <a:gd name="T81" fmla="*/ 314 h 553"/>
                <a:gd name="T82" fmla="*/ 58 w 420"/>
                <a:gd name="T83" fmla="*/ 370 h 553"/>
                <a:gd name="T84" fmla="*/ 137 w 420"/>
                <a:gd name="T85" fmla="*/ 416 h 553"/>
                <a:gd name="T86" fmla="*/ 117 w 420"/>
                <a:gd name="T87" fmla="*/ 447 h 553"/>
                <a:gd name="T88" fmla="*/ 100 w 420"/>
                <a:gd name="T89" fmla="*/ 482 h 553"/>
                <a:gd name="T90" fmla="*/ 119 w 420"/>
                <a:gd name="T91" fmla="*/ 500 h 553"/>
                <a:gd name="T92" fmla="*/ 127 w 420"/>
                <a:gd name="T93" fmla="*/ 526 h 553"/>
                <a:gd name="T94" fmla="*/ 143 w 420"/>
                <a:gd name="T95" fmla="*/ 547 h 553"/>
                <a:gd name="T96" fmla="*/ 175 w 420"/>
                <a:gd name="T97" fmla="*/ 538 h 55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20"/>
                <a:gd name="T148" fmla="*/ 0 h 553"/>
                <a:gd name="T149" fmla="*/ 420 w 420"/>
                <a:gd name="T150" fmla="*/ 553 h 55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20" h="553">
                  <a:moveTo>
                    <a:pt x="175" y="509"/>
                  </a:moveTo>
                  <a:cubicBezTo>
                    <a:pt x="182" y="506"/>
                    <a:pt x="182" y="506"/>
                    <a:pt x="182" y="506"/>
                  </a:cubicBezTo>
                  <a:cubicBezTo>
                    <a:pt x="182" y="506"/>
                    <a:pt x="174" y="502"/>
                    <a:pt x="173" y="501"/>
                  </a:cubicBezTo>
                  <a:cubicBezTo>
                    <a:pt x="173" y="500"/>
                    <a:pt x="172" y="488"/>
                    <a:pt x="172" y="488"/>
                  </a:cubicBezTo>
                  <a:cubicBezTo>
                    <a:pt x="172" y="488"/>
                    <a:pt x="166" y="476"/>
                    <a:pt x="167" y="471"/>
                  </a:cubicBezTo>
                  <a:cubicBezTo>
                    <a:pt x="168" y="467"/>
                    <a:pt x="176" y="462"/>
                    <a:pt x="176" y="462"/>
                  </a:cubicBezTo>
                  <a:cubicBezTo>
                    <a:pt x="176" y="462"/>
                    <a:pt x="178" y="444"/>
                    <a:pt x="180" y="441"/>
                  </a:cubicBezTo>
                  <a:cubicBezTo>
                    <a:pt x="183" y="439"/>
                    <a:pt x="194" y="426"/>
                    <a:pt x="194" y="426"/>
                  </a:cubicBezTo>
                  <a:cubicBezTo>
                    <a:pt x="194" y="426"/>
                    <a:pt x="189" y="410"/>
                    <a:pt x="199" y="402"/>
                  </a:cubicBezTo>
                  <a:cubicBezTo>
                    <a:pt x="209" y="393"/>
                    <a:pt x="216" y="389"/>
                    <a:pt x="216" y="389"/>
                  </a:cubicBezTo>
                  <a:cubicBezTo>
                    <a:pt x="229" y="389"/>
                    <a:pt x="229" y="389"/>
                    <a:pt x="229" y="389"/>
                  </a:cubicBezTo>
                  <a:cubicBezTo>
                    <a:pt x="234" y="382"/>
                    <a:pt x="234" y="382"/>
                    <a:pt x="234" y="382"/>
                  </a:cubicBezTo>
                  <a:cubicBezTo>
                    <a:pt x="245" y="382"/>
                    <a:pt x="245" y="382"/>
                    <a:pt x="245" y="382"/>
                  </a:cubicBezTo>
                  <a:cubicBezTo>
                    <a:pt x="245" y="382"/>
                    <a:pt x="251" y="373"/>
                    <a:pt x="252" y="371"/>
                  </a:cubicBezTo>
                  <a:cubicBezTo>
                    <a:pt x="253" y="369"/>
                    <a:pt x="266" y="372"/>
                    <a:pt x="274" y="360"/>
                  </a:cubicBezTo>
                  <a:cubicBezTo>
                    <a:pt x="282" y="349"/>
                    <a:pt x="287" y="342"/>
                    <a:pt x="287" y="342"/>
                  </a:cubicBezTo>
                  <a:cubicBezTo>
                    <a:pt x="287" y="342"/>
                    <a:pt x="307" y="339"/>
                    <a:pt x="310" y="341"/>
                  </a:cubicBezTo>
                  <a:cubicBezTo>
                    <a:pt x="313" y="344"/>
                    <a:pt x="318" y="348"/>
                    <a:pt x="318" y="348"/>
                  </a:cubicBezTo>
                  <a:cubicBezTo>
                    <a:pt x="318" y="348"/>
                    <a:pt x="326" y="344"/>
                    <a:pt x="330" y="344"/>
                  </a:cubicBezTo>
                  <a:cubicBezTo>
                    <a:pt x="334" y="344"/>
                    <a:pt x="348" y="346"/>
                    <a:pt x="349" y="342"/>
                  </a:cubicBezTo>
                  <a:cubicBezTo>
                    <a:pt x="350" y="339"/>
                    <a:pt x="358" y="315"/>
                    <a:pt x="358" y="315"/>
                  </a:cubicBezTo>
                  <a:cubicBezTo>
                    <a:pt x="345" y="304"/>
                    <a:pt x="345" y="304"/>
                    <a:pt x="345" y="304"/>
                  </a:cubicBezTo>
                  <a:cubicBezTo>
                    <a:pt x="340" y="294"/>
                    <a:pt x="340" y="294"/>
                    <a:pt x="340" y="294"/>
                  </a:cubicBezTo>
                  <a:cubicBezTo>
                    <a:pt x="346" y="289"/>
                    <a:pt x="346" y="289"/>
                    <a:pt x="346" y="289"/>
                  </a:cubicBezTo>
                  <a:cubicBezTo>
                    <a:pt x="346" y="289"/>
                    <a:pt x="337" y="281"/>
                    <a:pt x="341" y="277"/>
                  </a:cubicBezTo>
                  <a:cubicBezTo>
                    <a:pt x="345" y="273"/>
                    <a:pt x="350" y="269"/>
                    <a:pt x="350" y="269"/>
                  </a:cubicBezTo>
                  <a:cubicBezTo>
                    <a:pt x="350" y="262"/>
                    <a:pt x="350" y="262"/>
                    <a:pt x="350" y="262"/>
                  </a:cubicBezTo>
                  <a:cubicBezTo>
                    <a:pt x="358" y="258"/>
                    <a:pt x="358" y="258"/>
                    <a:pt x="358" y="258"/>
                  </a:cubicBezTo>
                  <a:cubicBezTo>
                    <a:pt x="355" y="240"/>
                    <a:pt x="355" y="240"/>
                    <a:pt x="355" y="240"/>
                  </a:cubicBezTo>
                  <a:cubicBezTo>
                    <a:pt x="355" y="240"/>
                    <a:pt x="350" y="229"/>
                    <a:pt x="351" y="221"/>
                  </a:cubicBezTo>
                  <a:cubicBezTo>
                    <a:pt x="351" y="214"/>
                    <a:pt x="358" y="205"/>
                    <a:pt x="358" y="205"/>
                  </a:cubicBezTo>
                  <a:cubicBezTo>
                    <a:pt x="358" y="205"/>
                    <a:pt x="349" y="196"/>
                    <a:pt x="349" y="192"/>
                  </a:cubicBezTo>
                  <a:cubicBezTo>
                    <a:pt x="348" y="188"/>
                    <a:pt x="366" y="174"/>
                    <a:pt x="366" y="172"/>
                  </a:cubicBezTo>
                  <a:cubicBezTo>
                    <a:pt x="367" y="170"/>
                    <a:pt x="370" y="149"/>
                    <a:pt x="375" y="147"/>
                  </a:cubicBezTo>
                  <a:cubicBezTo>
                    <a:pt x="379" y="145"/>
                    <a:pt x="396" y="148"/>
                    <a:pt x="399" y="143"/>
                  </a:cubicBezTo>
                  <a:cubicBezTo>
                    <a:pt x="402" y="137"/>
                    <a:pt x="403" y="129"/>
                    <a:pt x="403" y="129"/>
                  </a:cubicBezTo>
                  <a:cubicBezTo>
                    <a:pt x="414" y="128"/>
                    <a:pt x="414" y="128"/>
                    <a:pt x="414" y="128"/>
                  </a:cubicBezTo>
                  <a:cubicBezTo>
                    <a:pt x="420" y="115"/>
                    <a:pt x="420" y="115"/>
                    <a:pt x="420" y="115"/>
                  </a:cubicBezTo>
                  <a:cubicBezTo>
                    <a:pt x="416" y="98"/>
                    <a:pt x="416" y="98"/>
                    <a:pt x="416" y="98"/>
                  </a:cubicBezTo>
                  <a:cubicBezTo>
                    <a:pt x="406" y="94"/>
                    <a:pt x="406" y="94"/>
                    <a:pt x="406" y="94"/>
                  </a:cubicBezTo>
                  <a:cubicBezTo>
                    <a:pt x="403" y="101"/>
                    <a:pt x="403" y="101"/>
                    <a:pt x="403" y="101"/>
                  </a:cubicBezTo>
                  <a:cubicBezTo>
                    <a:pt x="396" y="96"/>
                    <a:pt x="396" y="96"/>
                    <a:pt x="396" y="96"/>
                  </a:cubicBezTo>
                  <a:cubicBezTo>
                    <a:pt x="382" y="100"/>
                    <a:pt x="382" y="100"/>
                    <a:pt x="382" y="100"/>
                  </a:cubicBezTo>
                  <a:cubicBezTo>
                    <a:pt x="336" y="77"/>
                    <a:pt x="336" y="77"/>
                    <a:pt x="336" y="77"/>
                  </a:cubicBezTo>
                  <a:cubicBezTo>
                    <a:pt x="318" y="81"/>
                    <a:pt x="318" y="81"/>
                    <a:pt x="318" y="81"/>
                  </a:cubicBezTo>
                  <a:cubicBezTo>
                    <a:pt x="318" y="81"/>
                    <a:pt x="321" y="69"/>
                    <a:pt x="310" y="69"/>
                  </a:cubicBezTo>
                  <a:cubicBezTo>
                    <a:pt x="299" y="69"/>
                    <a:pt x="288" y="94"/>
                    <a:pt x="288" y="95"/>
                  </a:cubicBezTo>
                  <a:cubicBezTo>
                    <a:pt x="288" y="96"/>
                    <a:pt x="283" y="84"/>
                    <a:pt x="283" y="84"/>
                  </a:cubicBezTo>
                  <a:cubicBezTo>
                    <a:pt x="282" y="76"/>
                    <a:pt x="282" y="76"/>
                    <a:pt x="282" y="76"/>
                  </a:cubicBezTo>
                  <a:cubicBezTo>
                    <a:pt x="282" y="76"/>
                    <a:pt x="278" y="83"/>
                    <a:pt x="276" y="85"/>
                  </a:cubicBezTo>
                  <a:cubicBezTo>
                    <a:pt x="275" y="86"/>
                    <a:pt x="265" y="86"/>
                    <a:pt x="265" y="86"/>
                  </a:cubicBezTo>
                  <a:cubicBezTo>
                    <a:pt x="265" y="86"/>
                    <a:pt x="264" y="73"/>
                    <a:pt x="262" y="66"/>
                  </a:cubicBezTo>
                  <a:cubicBezTo>
                    <a:pt x="261" y="58"/>
                    <a:pt x="253" y="40"/>
                    <a:pt x="246" y="33"/>
                  </a:cubicBezTo>
                  <a:cubicBezTo>
                    <a:pt x="239" y="27"/>
                    <a:pt x="236" y="32"/>
                    <a:pt x="236" y="32"/>
                  </a:cubicBezTo>
                  <a:cubicBezTo>
                    <a:pt x="229" y="15"/>
                    <a:pt x="229" y="15"/>
                    <a:pt x="229" y="15"/>
                  </a:cubicBezTo>
                  <a:cubicBezTo>
                    <a:pt x="207" y="35"/>
                    <a:pt x="207" y="35"/>
                    <a:pt x="207" y="35"/>
                  </a:cubicBezTo>
                  <a:cubicBezTo>
                    <a:pt x="207" y="35"/>
                    <a:pt x="207" y="26"/>
                    <a:pt x="207" y="21"/>
                  </a:cubicBezTo>
                  <a:cubicBezTo>
                    <a:pt x="207" y="17"/>
                    <a:pt x="193" y="10"/>
                    <a:pt x="193" y="10"/>
                  </a:cubicBezTo>
                  <a:cubicBezTo>
                    <a:pt x="183" y="17"/>
                    <a:pt x="183" y="17"/>
                    <a:pt x="183" y="17"/>
                  </a:cubicBezTo>
                  <a:cubicBezTo>
                    <a:pt x="170" y="3"/>
                    <a:pt x="170" y="3"/>
                    <a:pt x="170" y="3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8" y="32"/>
                    <a:pt x="158" y="32"/>
                    <a:pt x="158" y="32"/>
                  </a:cubicBezTo>
                  <a:cubicBezTo>
                    <a:pt x="149" y="39"/>
                    <a:pt x="149" y="39"/>
                    <a:pt x="149" y="3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40" y="75"/>
                    <a:pt x="140" y="75"/>
                    <a:pt x="140" y="75"/>
                  </a:cubicBezTo>
                  <a:cubicBezTo>
                    <a:pt x="140" y="95"/>
                    <a:pt x="140" y="95"/>
                    <a:pt x="140" y="95"/>
                  </a:cubicBezTo>
                  <a:cubicBezTo>
                    <a:pt x="126" y="97"/>
                    <a:pt x="126" y="97"/>
                    <a:pt x="126" y="97"/>
                  </a:cubicBezTo>
                  <a:cubicBezTo>
                    <a:pt x="129" y="116"/>
                    <a:pt x="129" y="116"/>
                    <a:pt x="129" y="116"/>
                  </a:cubicBezTo>
                  <a:cubicBezTo>
                    <a:pt x="103" y="150"/>
                    <a:pt x="103" y="150"/>
                    <a:pt x="103" y="150"/>
                  </a:cubicBezTo>
                  <a:cubicBezTo>
                    <a:pt x="106" y="166"/>
                    <a:pt x="106" y="166"/>
                    <a:pt x="106" y="166"/>
                  </a:cubicBezTo>
                  <a:cubicBezTo>
                    <a:pt x="106" y="166"/>
                    <a:pt x="90" y="173"/>
                    <a:pt x="83" y="184"/>
                  </a:cubicBezTo>
                  <a:cubicBezTo>
                    <a:pt x="77" y="195"/>
                    <a:pt x="71" y="213"/>
                    <a:pt x="71" y="213"/>
                  </a:cubicBezTo>
                  <a:cubicBezTo>
                    <a:pt x="51" y="213"/>
                    <a:pt x="51" y="213"/>
                    <a:pt x="51" y="213"/>
                  </a:cubicBezTo>
                  <a:cubicBezTo>
                    <a:pt x="0" y="255"/>
                    <a:pt x="0" y="255"/>
                    <a:pt x="0" y="255"/>
                  </a:cubicBezTo>
                  <a:cubicBezTo>
                    <a:pt x="9" y="260"/>
                    <a:pt x="9" y="260"/>
                    <a:pt x="9" y="260"/>
                  </a:cubicBezTo>
                  <a:cubicBezTo>
                    <a:pt x="23" y="246"/>
                    <a:pt x="23" y="246"/>
                    <a:pt x="23" y="246"/>
                  </a:cubicBezTo>
                  <a:cubicBezTo>
                    <a:pt x="23" y="246"/>
                    <a:pt x="34" y="260"/>
                    <a:pt x="40" y="257"/>
                  </a:cubicBezTo>
                  <a:cubicBezTo>
                    <a:pt x="46" y="255"/>
                    <a:pt x="52" y="251"/>
                    <a:pt x="52" y="251"/>
                  </a:cubicBezTo>
                  <a:cubicBezTo>
                    <a:pt x="54" y="260"/>
                    <a:pt x="54" y="260"/>
                    <a:pt x="54" y="260"/>
                  </a:cubicBezTo>
                  <a:cubicBezTo>
                    <a:pt x="54" y="260"/>
                    <a:pt x="75" y="265"/>
                    <a:pt x="75" y="266"/>
                  </a:cubicBezTo>
                  <a:cubicBezTo>
                    <a:pt x="75" y="268"/>
                    <a:pt x="83" y="314"/>
                    <a:pt x="83" y="314"/>
                  </a:cubicBezTo>
                  <a:cubicBezTo>
                    <a:pt x="83" y="314"/>
                    <a:pt x="73" y="364"/>
                    <a:pt x="68" y="366"/>
                  </a:cubicBezTo>
                  <a:cubicBezTo>
                    <a:pt x="62" y="368"/>
                    <a:pt x="58" y="370"/>
                    <a:pt x="58" y="370"/>
                  </a:cubicBezTo>
                  <a:cubicBezTo>
                    <a:pt x="105" y="422"/>
                    <a:pt x="105" y="422"/>
                    <a:pt x="105" y="422"/>
                  </a:cubicBezTo>
                  <a:cubicBezTo>
                    <a:pt x="105" y="422"/>
                    <a:pt x="132" y="402"/>
                    <a:pt x="137" y="416"/>
                  </a:cubicBezTo>
                  <a:cubicBezTo>
                    <a:pt x="142" y="430"/>
                    <a:pt x="128" y="441"/>
                    <a:pt x="128" y="441"/>
                  </a:cubicBezTo>
                  <a:cubicBezTo>
                    <a:pt x="128" y="441"/>
                    <a:pt x="123" y="438"/>
                    <a:pt x="117" y="447"/>
                  </a:cubicBezTo>
                  <a:cubicBezTo>
                    <a:pt x="111" y="457"/>
                    <a:pt x="112" y="471"/>
                    <a:pt x="112" y="471"/>
                  </a:cubicBezTo>
                  <a:cubicBezTo>
                    <a:pt x="100" y="482"/>
                    <a:pt x="100" y="482"/>
                    <a:pt x="100" y="482"/>
                  </a:cubicBezTo>
                  <a:cubicBezTo>
                    <a:pt x="117" y="489"/>
                    <a:pt x="117" y="489"/>
                    <a:pt x="117" y="489"/>
                  </a:cubicBezTo>
                  <a:cubicBezTo>
                    <a:pt x="119" y="500"/>
                    <a:pt x="119" y="500"/>
                    <a:pt x="119" y="500"/>
                  </a:cubicBezTo>
                  <a:cubicBezTo>
                    <a:pt x="136" y="513"/>
                    <a:pt x="136" y="513"/>
                    <a:pt x="136" y="513"/>
                  </a:cubicBezTo>
                  <a:cubicBezTo>
                    <a:pt x="127" y="526"/>
                    <a:pt x="127" y="526"/>
                    <a:pt x="127" y="526"/>
                  </a:cubicBezTo>
                  <a:cubicBezTo>
                    <a:pt x="137" y="529"/>
                    <a:pt x="137" y="529"/>
                    <a:pt x="137" y="529"/>
                  </a:cubicBezTo>
                  <a:cubicBezTo>
                    <a:pt x="137" y="529"/>
                    <a:pt x="123" y="538"/>
                    <a:pt x="143" y="547"/>
                  </a:cubicBezTo>
                  <a:cubicBezTo>
                    <a:pt x="156" y="553"/>
                    <a:pt x="162" y="553"/>
                    <a:pt x="164" y="552"/>
                  </a:cubicBezTo>
                  <a:cubicBezTo>
                    <a:pt x="175" y="538"/>
                    <a:pt x="175" y="538"/>
                    <a:pt x="175" y="538"/>
                  </a:cubicBezTo>
                  <a:lnTo>
                    <a:pt x="175" y="509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163">
              <a:extLst>
                <a:ext uri="{FF2B5EF4-FFF2-40B4-BE49-F238E27FC236}">
                  <a16:creationId xmlns:a16="http://schemas.microsoft.com/office/drawing/2014/main" id="{F1607DCA-7904-4B4A-883F-43616A1D569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46" y="570"/>
              <a:ext cx="672" cy="714"/>
            </a:xfrm>
            <a:custGeom>
              <a:avLst/>
              <a:gdLst>
                <a:gd name="T0" fmla="*/ 519 w 558"/>
                <a:gd name="T1" fmla="*/ 162 h 592"/>
                <a:gd name="T2" fmla="*/ 509 w 558"/>
                <a:gd name="T3" fmla="*/ 132 h 592"/>
                <a:gd name="T4" fmla="*/ 532 w 558"/>
                <a:gd name="T5" fmla="*/ 130 h 592"/>
                <a:gd name="T6" fmla="*/ 537 w 558"/>
                <a:gd name="T7" fmla="*/ 111 h 592"/>
                <a:gd name="T8" fmla="*/ 522 w 558"/>
                <a:gd name="T9" fmla="*/ 87 h 592"/>
                <a:gd name="T10" fmla="*/ 521 w 558"/>
                <a:gd name="T11" fmla="*/ 69 h 592"/>
                <a:gd name="T12" fmla="*/ 521 w 558"/>
                <a:gd name="T13" fmla="*/ 59 h 592"/>
                <a:gd name="T14" fmla="*/ 502 w 558"/>
                <a:gd name="T15" fmla="*/ 40 h 592"/>
                <a:gd name="T16" fmla="*/ 494 w 558"/>
                <a:gd name="T17" fmla="*/ 33 h 592"/>
                <a:gd name="T18" fmla="*/ 454 w 558"/>
                <a:gd name="T19" fmla="*/ 12 h 592"/>
                <a:gd name="T20" fmla="*/ 418 w 558"/>
                <a:gd name="T21" fmla="*/ 17 h 592"/>
                <a:gd name="T22" fmla="*/ 395 w 558"/>
                <a:gd name="T23" fmla="*/ 34 h 592"/>
                <a:gd name="T24" fmla="*/ 362 w 558"/>
                <a:gd name="T25" fmla="*/ 60 h 592"/>
                <a:gd name="T26" fmla="*/ 319 w 558"/>
                <a:gd name="T27" fmla="*/ 33 h 592"/>
                <a:gd name="T28" fmla="*/ 230 w 558"/>
                <a:gd name="T29" fmla="*/ 63 h 592"/>
                <a:gd name="T30" fmla="*/ 190 w 558"/>
                <a:gd name="T31" fmla="*/ 44 h 592"/>
                <a:gd name="T32" fmla="*/ 171 w 558"/>
                <a:gd name="T33" fmla="*/ 112 h 592"/>
                <a:gd name="T34" fmla="*/ 138 w 558"/>
                <a:gd name="T35" fmla="*/ 123 h 592"/>
                <a:gd name="T36" fmla="*/ 105 w 558"/>
                <a:gd name="T37" fmla="*/ 145 h 592"/>
                <a:gd name="T38" fmla="*/ 65 w 558"/>
                <a:gd name="T39" fmla="*/ 99 h 592"/>
                <a:gd name="T40" fmla="*/ 32 w 558"/>
                <a:gd name="T41" fmla="*/ 126 h 592"/>
                <a:gd name="T42" fmla="*/ 0 w 558"/>
                <a:gd name="T43" fmla="*/ 167 h 592"/>
                <a:gd name="T44" fmla="*/ 19 w 558"/>
                <a:gd name="T45" fmla="*/ 198 h 592"/>
                <a:gd name="T46" fmla="*/ 15 w 558"/>
                <a:gd name="T47" fmla="*/ 226 h 592"/>
                <a:gd name="T48" fmla="*/ 31 w 558"/>
                <a:gd name="T49" fmla="*/ 268 h 592"/>
                <a:gd name="T50" fmla="*/ 26 w 558"/>
                <a:gd name="T51" fmla="*/ 317 h 592"/>
                <a:gd name="T52" fmla="*/ 37 w 558"/>
                <a:gd name="T53" fmla="*/ 361 h 592"/>
                <a:gd name="T54" fmla="*/ 32 w 558"/>
                <a:gd name="T55" fmla="*/ 401 h 592"/>
                <a:gd name="T56" fmla="*/ 99 w 558"/>
                <a:gd name="T57" fmla="*/ 372 h 592"/>
                <a:gd name="T58" fmla="*/ 164 w 558"/>
                <a:gd name="T59" fmla="*/ 366 h 592"/>
                <a:gd name="T60" fmla="*/ 256 w 558"/>
                <a:gd name="T61" fmla="*/ 400 h 592"/>
                <a:gd name="T62" fmla="*/ 321 w 558"/>
                <a:gd name="T63" fmla="*/ 423 h 592"/>
                <a:gd name="T64" fmla="*/ 349 w 558"/>
                <a:gd name="T65" fmla="*/ 430 h 592"/>
                <a:gd name="T66" fmla="*/ 385 w 558"/>
                <a:gd name="T67" fmla="*/ 487 h 592"/>
                <a:gd name="T68" fmla="*/ 370 w 558"/>
                <a:gd name="T69" fmla="*/ 509 h 592"/>
                <a:gd name="T70" fmla="*/ 387 w 558"/>
                <a:gd name="T71" fmla="*/ 571 h 592"/>
                <a:gd name="T72" fmla="*/ 421 w 558"/>
                <a:gd name="T73" fmla="*/ 591 h 592"/>
                <a:gd name="T74" fmla="*/ 432 w 558"/>
                <a:gd name="T75" fmla="*/ 574 h 592"/>
                <a:gd name="T76" fmla="*/ 460 w 558"/>
                <a:gd name="T77" fmla="*/ 469 h 592"/>
                <a:gd name="T78" fmla="*/ 462 w 558"/>
                <a:gd name="T79" fmla="*/ 382 h 592"/>
                <a:gd name="T80" fmla="*/ 467 w 558"/>
                <a:gd name="T81" fmla="*/ 326 h 592"/>
                <a:gd name="T82" fmla="*/ 465 w 558"/>
                <a:gd name="T83" fmla="*/ 283 h 592"/>
                <a:gd name="T84" fmla="*/ 539 w 558"/>
                <a:gd name="T85" fmla="*/ 217 h 592"/>
                <a:gd name="T86" fmla="*/ 530 w 558"/>
                <a:gd name="T87" fmla="*/ 176 h 59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58"/>
                <a:gd name="T133" fmla="*/ 0 h 592"/>
                <a:gd name="T134" fmla="*/ 558 w 558"/>
                <a:gd name="T135" fmla="*/ 592 h 59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58" h="592">
                  <a:moveTo>
                    <a:pt x="530" y="176"/>
                  </a:moveTo>
                  <a:cubicBezTo>
                    <a:pt x="519" y="174"/>
                    <a:pt x="519" y="174"/>
                    <a:pt x="519" y="174"/>
                  </a:cubicBezTo>
                  <a:cubicBezTo>
                    <a:pt x="519" y="162"/>
                    <a:pt x="519" y="162"/>
                    <a:pt x="519" y="162"/>
                  </a:cubicBezTo>
                  <a:cubicBezTo>
                    <a:pt x="519" y="162"/>
                    <a:pt x="513" y="158"/>
                    <a:pt x="513" y="155"/>
                  </a:cubicBezTo>
                  <a:cubicBezTo>
                    <a:pt x="513" y="153"/>
                    <a:pt x="510" y="148"/>
                    <a:pt x="510" y="148"/>
                  </a:cubicBezTo>
                  <a:cubicBezTo>
                    <a:pt x="509" y="132"/>
                    <a:pt x="509" y="132"/>
                    <a:pt x="509" y="132"/>
                  </a:cubicBezTo>
                  <a:cubicBezTo>
                    <a:pt x="516" y="130"/>
                    <a:pt x="516" y="130"/>
                    <a:pt x="516" y="130"/>
                  </a:cubicBezTo>
                  <a:cubicBezTo>
                    <a:pt x="522" y="136"/>
                    <a:pt x="522" y="136"/>
                    <a:pt x="522" y="136"/>
                  </a:cubicBezTo>
                  <a:cubicBezTo>
                    <a:pt x="532" y="130"/>
                    <a:pt x="532" y="130"/>
                    <a:pt x="532" y="130"/>
                  </a:cubicBezTo>
                  <a:cubicBezTo>
                    <a:pt x="533" y="122"/>
                    <a:pt x="533" y="122"/>
                    <a:pt x="533" y="122"/>
                  </a:cubicBezTo>
                  <a:cubicBezTo>
                    <a:pt x="528" y="116"/>
                    <a:pt x="528" y="116"/>
                    <a:pt x="528" y="116"/>
                  </a:cubicBezTo>
                  <a:cubicBezTo>
                    <a:pt x="537" y="111"/>
                    <a:pt x="537" y="111"/>
                    <a:pt x="537" y="111"/>
                  </a:cubicBezTo>
                  <a:cubicBezTo>
                    <a:pt x="540" y="100"/>
                    <a:pt x="540" y="100"/>
                    <a:pt x="540" y="100"/>
                  </a:cubicBezTo>
                  <a:cubicBezTo>
                    <a:pt x="530" y="91"/>
                    <a:pt x="530" y="91"/>
                    <a:pt x="530" y="91"/>
                  </a:cubicBezTo>
                  <a:cubicBezTo>
                    <a:pt x="522" y="87"/>
                    <a:pt x="522" y="87"/>
                    <a:pt x="522" y="87"/>
                  </a:cubicBezTo>
                  <a:cubicBezTo>
                    <a:pt x="521" y="79"/>
                    <a:pt x="521" y="79"/>
                    <a:pt x="521" y="79"/>
                  </a:cubicBezTo>
                  <a:cubicBezTo>
                    <a:pt x="516" y="73"/>
                    <a:pt x="516" y="73"/>
                    <a:pt x="516" y="73"/>
                  </a:cubicBezTo>
                  <a:cubicBezTo>
                    <a:pt x="521" y="69"/>
                    <a:pt x="521" y="69"/>
                    <a:pt x="521" y="69"/>
                  </a:cubicBezTo>
                  <a:cubicBezTo>
                    <a:pt x="517" y="65"/>
                    <a:pt x="517" y="65"/>
                    <a:pt x="517" y="65"/>
                  </a:cubicBezTo>
                  <a:cubicBezTo>
                    <a:pt x="521" y="60"/>
                    <a:pt x="521" y="60"/>
                    <a:pt x="521" y="60"/>
                  </a:cubicBezTo>
                  <a:cubicBezTo>
                    <a:pt x="521" y="60"/>
                    <a:pt x="521" y="59"/>
                    <a:pt x="521" y="59"/>
                  </a:cubicBezTo>
                  <a:cubicBezTo>
                    <a:pt x="521" y="55"/>
                    <a:pt x="509" y="55"/>
                    <a:pt x="509" y="55"/>
                  </a:cubicBezTo>
                  <a:cubicBezTo>
                    <a:pt x="509" y="49"/>
                    <a:pt x="509" y="49"/>
                    <a:pt x="509" y="49"/>
                  </a:cubicBezTo>
                  <a:cubicBezTo>
                    <a:pt x="502" y="40"/>
                    <a:pt x="502" y="40"/>
                    <a:pt x="502" y="40"/>
                  </a:cubicBezTo>
                  <a:cubicBezTo>
                    <a:pt x="505" y="34"/>
                    <a:pt x="505" y="34"/>
                    <a:pt x="505" y="34"/>
                  </a:cubicBezTo>
                  <a:cubicBezTo>
                    <a:pt x="503" y="30"/>
                    <a:pt x="503" y="30"/>
                    <a:pt x="503" y="30"/>
                  </a:cubicBezTo>
                  <a:cubicBezTo>
                    <a:pt x="494" y="33"/>
                    <a:pt x="494" y="33"/>
                    <a:pt x="494" y="33"/>
                  </a:cubicBezTo>
                  <a:cubicBezTo>
                    <a:pt x="494" y="33"/>
                    <a:pt x="492" y="20"/>
                    <a:pt x="492" y="19"/>
                  </a:cubicBezTo>
                  <a:cubicBezTo>
                    <a:pt x="492" y="17"/>
                    <a:pt x="481" y="27"/>
                    <a:pt x="481" y="27"/>
                  </a:cubicBezTo>
                  <a:cubicBezTo>
                    <a:pt x="481" y="27"/>
                    <a:pt x="460" y="14"/>
                    <a:pt x="454" y="12"/>
                  </a:cubicBezTo>
                  <a:cubicBezTo>
                    <a:pt x="449" y="10"/>
                    <a:pt x="439" y="0"/>
                    <a:pt x="439" y="0"/>
                  </a:cubicBezTo>
                  <a:cubicBezTo>
                    <a:pt x="439" y="0"/>
                    <a:pt x="419" y="8"/>
                    <a:pt x="419" y="8"/>
                  </a:cubicBezTo>
                  <a:cubicBezTo>
                    <a:pt x="419" y="9"/>
                    <a:pt x="418" y="17"/>
                    <a:pt x="418" y="17"/>
                  </a:cubicBezTo>
                  <a:cubicBezTo>
                    <a:pt x="408" y="19"/>
                    <a:pt x="408" y="19"/>
                    <a:pt x="408" y="19"/>
                  </a:cubicBezTo>
                  <a:cubicBezTo>
                    <a:pt x="408" y="19"/>
                    <a:pt x="409" y="26"/>
                    <a:pt x="409" y="27"/>
                  </a:cubicBezTo>
                  <a:cubicBezTo>
                    <a:pt x="409" y="28"/>
                    <a:pt x="402" y="32"/>
                    <a:pt x="395" y="34"/>
                  </a:cubicBezTo>
                  <a:cubicBezTo>
                    <a:pt x="387" y="37"/>
                    <a:pt x="387" y="34"/>
                    <a:pt x="387" y="34"/>
                  </a:cubicBezTo>
                  <a:cubicBezTo>
                    <a:pt x="387" y="34"/>
                    <a:pt x="385" y="37"/>
                    <a:pt x="383" y="41"/>
                  </a:cubicBezTo>
                  <a:cubicBezTo>
                    <a:pt x="382" y="46"/>
                    <a:pt x="368" y="58"/>
                    <a:pt x="362" y="60"/>
                  </a:cubicBezTo>
                  <a:cubicBezTo>
                    <a:pt x="355" y="63"/>
                    <a:pt x="351" y="49"/>
                    <a:pt x="347" y="38"/>
                  </a:cubicBezTo>
                  <a:cubicBezTo>
                    <a:pt x="345" y="31"/>
                    <a:pt x="336" y="29"/>
                    <a:pt x="327" y="28"/>
                  </a:cubicBezTo>
                  <a:cubicBezTo>
                    <a:pt x="324" y="30"/>
                    <a:pt x="321" y="32"/>
                    <a:pt x="319" y="33"/>
                  </a:cubicBezTo>
                  <a:cubicBezTo>
                    <a:pt x="312" y="38"/>
                    <a:pt x="292" y="43"/>
                    <a:pt x="292" y="43"/>
                  </a:cubicBezTo>
                  <a:cubicBezTo>
                    <a:pt x="267" y="45"/>
                    <a:pt x="267" y="45"/>
                    <a:pt x="267" y="45"/>
                  </a:cubicBezTo>
                  <a:cubicBezTo>
                    <a:pt x="267" y="45"/>
                    <a:pt x="239" y="62"/>
                    <a:pt x="230" y="63"/>
                  </a:cubicBezTo>
                  <a:cubicBezTo>
                    <a:pt x="221" y="64"/>
                    <a:pt x="219" y="53"/>
                    <a:pt x="219" y="53"/>
                  </a:cubicBezTo>
                  <a:cubicBezTo>
                    <a:pt x="209" y="56"/>
                    <a:pt x="209" y="56"/>
                    <a:pt x="209" y="56"/>
                  </a:cubicBezTo>
                  <a:cubicBezTo>
                    <a:pt x="190" y="44"/>
                    <a:pt x="190" y="44"/>
                    <a:pt x="190" y="44"/>
                  </a:cubicBezTo>
                  <a:cubicBezTo>
                    <a:pt x="190" y="44"/>
                    <a:pt x="173" y="59"/>
                    <a:pt x="169" y="65"/>
                  </a:cubicBezTo>
                  <a:cubicBezTo>
                    <a:pt x="165" y="71"/>
                    <a:pt x="176" y="76"/>
                    <a:pt x="178" y="84"/>
                  </a:cubicBezTo>
                  <a:cubicBezTo>
                    <a:pt x="180" y="92"/>
                    <a:pt x="171" y="110"/>
                    <a:pt x="171" y="112"/>
                  </a:cubicBezTo>
                  <a:cubicBezTo>
                    <a:pt x="171" y="114"/>
                    <a:pt x="160" y="114"/>
                    <a:pt x="160" y="114"/>
                  </a:cubicBezTo>
                  <a:cubicBezTo>
                    <a:pt x="160" y="114"/>
                    <a:pt x="151" y="127"/>
                    <a:pt x="151" y="128"/>
                  </a:cubicBezTo>
                  <a:cubicBezTo>
                    <a:pt x="150" y="130"/>
                    <a:pt x="138" y="123"/>
                    <a:pt x="138" y="123"/>
                  </a:cubicBezTo>
                  <a:cubicBezTo>
                    <a:pt x="136" y="130"/>
                    <a:pt x="136" y="130"/>
                    <a:pt x="136" y="130"/>
                  </a:cubicBezTo>
                  <a:cubicBezTo>
                    <a:pt x="124" y="127"/>
                    <a:pt x="124" y="127"/>
                    <a:pt x="124" y="127"/>
                  </a:cubicBezTo>
                  <a:cubicBezTo>
                    <a:pt x="124" y="127"/>
                    <a:pt x="118" y="142"/>
                    <a:pt x="105" y="145"/>
                  </a:cubicBezTo>
                  <a:cubicBezTo>
                    <a:pt x="92" y="148"/>
                    <a:pt x="92" y="138"/>
                    <a:pt x="82" y="137"/>
                  </a:cubicBezTo>
                  <a:cubicBezTo>
                    <a:pt x="72" y="136"/>
                    <a:pt x="73" y="120"/>
                    <a:pt x="73" y="113"/>
                  </a:cubicBezTo>
                  <a:cubicBezTo>
                    <a:pt x="73" y="107"/>
                    <a:pt x="65" y="99"/>
                    <a:pt x="65" y="99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6"/>
                    <a:pt x="38" y="126"/>
                    <a:pt x="32" y="126"/>
                  </a:cubicBezTo>
                  <a:cubicBezTo>
                    <a:pt x="26" y="126"/>
                    <a:pt x="23" y="126"/>
                    <a:pt x="23" y="126"/>
                  </a:cubicBezTo>
                  <a:cubicBezTo>
                    <a:pt x="20" y="145"/>
                    <a:pt x="20" y="145"/>
                    <a:pt x="20" y="145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0" y="167"/>
                    <a:pt x="1" y="183"/>
                    <a:pt x="10" y="183"/>
                  </a:cubicBezTo>
                  <a:cubicBezTo>
                    <a:pt x="20" y="184"/>
                    <a:pt x="30" y="187"/>
                    <a:pt x="30" y="187"/>
                  </a:cubicBezTo>
                  <a:cubicBezTo>
                    <a:pt x="19" y="198"/>
                    <a:pt x="19" y="198"/>
                    <a:pt x="19" y="198"/>
                  </a:cubicBezTo>
                  <a:cubicBezTo>
                    <a:pt x="29" y="204"/>
                    <a:pt x="29" y="204"/>
                    <a:pt x="29" y="204"/>
                  </a:cubicBezTo>
                  <a:cubicBezTo>
                    <a:pt x="17" y="210"/>
                    <a:pt x="17" y="210"/>
                    <a:pt x="17" y="210"/>
                  </a:cubicBezTo>
                  <a:cubicBezTo>
                    <a:pt x="15" y="226"/>
                    <a:pt x="15" y="226"/>
                    <a:pt x="15" y="226"/>
                  </a:cubicBezTo>
                  <a:cubicBezTo>
                    <a:pt x="15" y="226"/>
                    <a:pt x="30" y="233"/>
                    <a:pt x="27" y="241"/>
                  </a:cubicBezTo>
                  <a:cubicBezTo>
                    <a:pt x="25" y="250"/>
                    <a:pt x="14" y="265"/>
                    <a:pt x="15" y="265"/>
                  </a:cubicBezTo>
                  <a:cubicBezTo>
                    <a:pt x="17" y="265"/>
                    <a:pt x="31" y="268"/>
                    <a:pt x="31" y="268"/>
                  </a:cubicBezTo>
                  <a:cubicBezTo>
                    <a:pt x="19" y="276"/>
                    <a:pt x="19" y="276"/>
                    <a:pt x="19" y="276"/>
                  </a:cubicBezTo>
                  <a:cubicBezTo>
                    <a:pt x="37" y="291"/>
                    <a:pt x="37" y="291"/>
                    <a:pt x="37" y="291"/>
                  </a:cubicBezTo>
                  <a:cubicBezTo>
                    <a:pt x="37" y="291"/>
                    <a:pt x="29" y="307"/>
                    <a:pt x="26" y="317"/>
                  </a:cubicBezTo>
                  <a:cubicBezTo>
                    <a:pt x="23" y="327"/>
                    <a:pt x="21" y="330"/>
                    <a:pt x="21" y="330"/>
                  </a:cubicBezTo>
                  <a:cubicBezTo>
                    <a:pt x="46" y="355"/>
                    <a:pt x="46" y="355"/>
                    <a:pt x="46" y="355"/>
                  </a:cubicBezTo>
                  <a:cubicBezTo>
                    <a:pt x="37" y="361"/>
                    <a:pt x="37" y="361"/>
                    <a:pt x="37" y="361"/>
                  </a:cubicBezTo>
                  <a:cubicBezTo>
                    <a:pt x="36" y="387"/>
                    <a:pt x="36" y="387"/>
                    <a:pt x="36" y="387"/>
                  </a:cubicBezTo>
                  <a:cubicBezTo>
                    <a:pt x="44" y="393"/>
                    <a:pt x="44" y="393"/>
                    <a:pt x="44" y="393"/>
                  </a:cubicBezTo>
                  <a:cubicBezTo>
                    <a:pt x="44" y="393"/>
                    <a:pt x="32" y="400"/>
                    <a:pt x="32" y="401"/>
                  </a:cubicBezTo>
                  <a:cubicBezTo>
                    <a:pt x="32" y="402"/>
                    <a:pt x="35" y="409"/>
                    <a:pt x="35" y="409"/>
                  </a:cubicBezTo>
                  <a:cubicBezTo>
                    <a:pt x="35" y="409"/>
                    <a:pt x="55" y="390"/>
                    <a:pt x="61" y="390"/>
                  </a:cubicBezTo>
                  <a:cubicBezTo>
                    <a:pt x="67" y="389"/>
                    <a:pt x="93" y="378"/>
                    <a:pt x="99" y="372"/>
                  </a:cubicBezTo>
                  <a:cubicBezTo>
                    <a:pt x="104" y="366"/>
                    <a:pt x="128" y="351"/>
                    <a:pt x="128" y="351"/>
                  </a:cubicBezTo>
                  <a:cubicBezTo>
                    <a:pt x="128" y="351"/>
                    <a:pt x="168" y="338"/>
                    <a:pt x="169" y="350"/>
                  </a:cubicBezTo>
                  <a:cubicBezTo>
                    <a:pt x="169" y="363"/>
                    <a:pt x="164" y="366"/>
                    <a:pt x="164" y="366"/>
                  </a:cubicBezTo>
                  <a:cubicBezTo>
                    <a:pt x="192" y="379"/>
                    <a:pt x="192" y="379"/>
                    <a:pt x="192" y="379"/>
                  </a:cubicBezTo>
                  <a:cubicBezTo>
                    <a:pt x="192" y="379"/>
                    <a:pt x="200" y="370"/>
                    <a:pt x="211" y="372"/>
                  </a:cubicBezTo>
                  <a:cubicBezTo>
                    <a:pt x="222" y="374"/>
                    <a:pt x="256" y="400"/>
                    <a:pt x="256" y="400"/>
                  </a:cubicBezTo>
                  <a:cubicBezTo>
                    <a:pt x="256" y="400"/>
                    <a:pt x="281" y="406"/>
                    <a:pt x="282" y="404"/>
                  </a:cubicBezTo>
                  <a:cubicBezTo>
                    <a:pt x="283" y="403"/>
                    <a:pt x="287" y="397"/>
                    <a:pt x="287" y="397"/>
                  </a:cubicBezTo>
                  <a:cubicBezTo>
                    <a:pt x="321" y="423"/>
                    <a:pt x="321" y="423"/>
                    <a:pt x="321" y="423"/>
                  </a:cubicBezTo>
                  <a:cubicBezTo>
                    <a:pt x="321" y="436"/>
                    <a:pt x="321" y="436"/>
                    <a:pt x="321" y="436"/>
                  </a:cubicBezTo>
                  <a:cubicBezTo>
                    <a:pt x="338" y="436"/>
                    <a:pt x="338" y="436"/>
                    <a:pt x="338" y="436"/>
                  </a:cubicBezTo>
                  <a:cubicBezTo>
                    <a:pt x="338" y="436"/>
                    <a:pt x="341" y="427"/>
                    <a:pt x="349" y="430"/>
                  </a:cubicBezTo>
                  <a:cubicBezTo>
                    <a:pt x="357" y="432"/>
                    <a:pt x="410" y="452"/>
                    <a:pt x="407" y="461"/>
                  </a:cubicBezTo>
                  <a:cubicBezTo>
                    <a:pt x="405" y="470"/>
                    <a:pt x="392" y="487"/>
                    <a:pt x="392" y="487"/>
                  </a:cubicBezTo>
                  <a:cubicBezTo>
                    <a:pt x="385" y="487"/>
                    <a:pt x="385" y="487"/>
                    <a:pt x="385" y="487"/>
                  </a:cubicBezTo>
                  <a:cubicBezTo>
                    <a:pt x="380" y="498"/>
                    <a:pt x="380" y="498"/>
                    <a:pt x="380" y="498"/>
                  </a:cubicBezTo>
                  <a:cubicBezTo>
                    <a:pt x="388" y="508"/>
                    <a:pt x="388" y="508"/>
                    <a:pt x="388" y="508"/>
                  </a:cubicBezTo>
                  <a:cubicBezTo>
                    <a:pt x="370" y="509"/>
                    <a:pt x="370" y="509"/>
                    <a:pt x="370" y="509"/>
                  </a:cubicBezTo>
                  <a:cubicBezTo>
                    <a:pt x="364" y="535"/>
                    <a:pt x="364" y="535"/>
                    <a:pt x="364" y="535"/>
                  </a:cubicBezTo>
                  <a:cubicBezTo>
                    <a:pt x="392" y="562"/>
                    <a:pt x="392" y="562"/>
                    <a:pt x="392" y="562"/>
                  </a:cubicBezTo>
                  <a:cubicBezTo>
                    <a:pt x="387" y="571"/>
                    <a:pt x="387" y="571"/>
                    <a:pt x="387" y="571"/>
                  </a:cubicBezTo>
                  <a:cubicBezTo>
                    <a:pt x="417" y="589"/>
                    <a:pt x="417" y="589"/>
                    <a:pt x="417" y="589"/>
                  </a:cubicBezTo>
                  <a:cubicBezTo>
                    <a:pt x="417" y="589"/>
                    <a:pt x="417" y="589"/>
                    <a:pt x="417" y="589"/>
                  </a:cubicBezTo>
                  <a:cubicBezTo>
                    <a:pt x="421" y="591"/>
                    <a:pt x="421" y="591"/>
                    <a:pt x="421" y="591"/>
                  </a:cubicBezTo>
                  <a:cubicBezTo>
                    <a:pt x="421" y="592"/>
                    <a:pt x="421" y="592"/>
                    <a:pt x="421" y="592"/>
                  </a:cubicBezTo>
                  <a:cubicBezTo>
                    <a:pt x="421" y="592"/>
                    <a:pt x="422" y="592"/>
                    <a:pt x="423" y="592"/>
                  </a:cubicBezTo>
                  <a:cubicBezTo>
                    <a:pt x="424" y="589"/>
                    <a:pt x="427" y="581"/>
                    <a:pt x="432" y="574"/>
                  </a:cubicBezTo>
                  <a:cubicBezTo>
                    <a:pt x="438" y="566"/>
                    <a:pt x="453" y="555"/>
                    <a:pt x="453" y="555"/>
                  </a:cubicBezTo>
                  <a:cubicBezTo>
                    <a:pt x="453" y="555"/>
                    <a:pt x="445" y="530"/>
                    <a:pt x="446" y="530"/>
                  </a:cubicBezTo>
                  <a:cubicBezTo>
                    <a:pt x="447" y="530"/>
                    <a:pt x="460" y="475"/>
                    <a:pt x="460" y="469"/>
                  </a:cubicBezTo>
                  <a:cubicBezTo>
                    <a:pt x="461" y="463"/>
                    <a:pt x="471" y="440"/>
                    <a:pt x="471" y="440"/>
                  </a:cubicBezTo>
                  <a:cubicBezTo>
                    <a:pt x="464" y="432"/>
                    <a:pt x="464" y="432"/>
                    <a:pt x="464" y="432"/>
                  </a:cubicBezTo>
                  <a:cubicBezTo>
                    <a:pt x="464" y="432"/>
                    <a:pt x="461" y="382"/>
                    <a:pt x="462" y="382"/>
                  </a:cubicBezTo>
                  <a:cubicBezTo>
                    <a:pt x="463" y="381"/>
                    <a:pt x="456" y="377"/>
                    <a:pt x="456" y="372"/>
                  </a:cubicBezTo>
                  <a:cubicBezTo>
                    <a:pt x="456" y="366"/>
                    <a:pt x="460" y="364"/>
                    <a:pt x="460" y="364"/>
                  </a:cubicBezTo>
                  <a:cubicBezTo>
                    <a:pt x="467" y="326"/>
                    <a:pt x="467" y="326"/>
                    <a:pt x="467" y="326"/>
                  </a:cubicBezTo>
                  <a:cubicBezTo>
                    <a:pt x="461" y="316"/>
                    <a:pt x="461" y="316"/>
                    <a:pt x="461" y="316"/>
                  </a:cubicBezTo>
                  <a:cubicBezTo>
                    <a:pt x="469" y="309"/>
                    <a:pt x="469" y="309"/>
                    <a:pt x="469" y="309"/>
                  </a:cubicBezTo>
                  <a:cubicBezTo>
                    <a:pt x="465" y="283"/>
                    <a:pt x="465" y="283"/>
                    <a:pt x="465" y="283"/>
                  </a:cubicBezTo>
                  <a:cubicBezTo>
                    <a:pt x="485" y="266"/>
                    <a:pt x="485" y="266"/>
                    <a:pt x="485" y="266"/>
                  </a:cubicBezTo>
                  <a:cubicBezTo>
                    <a:pt x="496" y="271"/>
                    <a:pt x="496" y="271"/>
                    <a:pt x="496" y="271"/>
                  </a:cubicBezTo>
                  <a:cubicBezTo>
                    <a:pt x="496" y="271"/>
                    <a:pt x="526" y="242"/>
                    <a:pt x="539" y="217"/>
                  </a:cubicBezTo>
                  <a:cubicBezTo>
                    <a:pt x="544" y="209"/>
                    <a:pt x="551" y="197"/>
                    <a:pt x="558" y="185"/>
                  </a:cubicBezTo>
                  <a:cubicBezTo>
                    <a:pt x="535" y="184"/>
                    <a:pt x="535" y="184"/>
                    <a:pt x="535" y="184"/>
                  </a:cubicBezTo>
                  <a:lnTo>
                    <a:pt x="530" y="17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64">
              <a:extLst>
                <a:ext uri="{FF2B5EF4-FFF2-40B4-BE49-F238E27FC236}">
                  <a16:creationId xmlns:a16="http://schemas.microsoft.com/office/drawing/2014/main" id="{DF09C51D-FB67-4C4A-900B-78CEADC9906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175" y="-211"/>
              <a:ext cx="1288" cy="876"/>
            </a:xfrm>
            <a:custGeom>
              <a:avLst/>
              <a:gdLst>
                <a:gd name="T0" fmla="*/ 953 w 1069"/>
                <a:gd name="T1" fmla="*/ 493 h 728"/>
                <a:gd name="T2" fmla="*/ 1049 w 1069"/>
                <a:gd name="T3" fmla="*/ 274 h 728"/>
                <a:gd name="T4" fmla="*/ 1060 w 1069"/>
                <a:gd name="T5" fmla="*/ 257 h 728"/>
                <a:gd name="T6" fmla="*/ 1030 w 1069"/>
                <a:gd name="T7" fmla="*/ 258 h 728"/>
                <a:gd name="T8" fmla="*/ 992 w 1069"/>
                <a:gd name="T9" fmla="*/ 241 h 728"/>
                <a:gd name="T10" fmla="*/ 962 w 1069"/>
                <a:gd name="T11" fmla="*/ 225 h 728"/>
                <a:gd name="T12" fmla="*/ 942 w 1069"/>
                <a:gd name="T13" fmla="*/ 210 h 728"/>
                <a:gd name="T14" fmla="*/ 918 w 1069"/>
                <a:gd name="T15" fmla="*/ 189 h 728"/>
                <a:gd name="T16" fmla="*/ 901 w 1069"/>
                <a:gd name="T17" fmla="*/ 159 h 728"/>
                <a:gd name="T18" fmla="*/ 814 w 1069"/>
                <a:gd name="T19" fmla="*/ 141 h 728"/>
                <a:gd name="T20" fmla="*/ 807 w 1069"/>
                <a:gd name="T21" fmla="*/ 171 h 728"/>
                <a:gd name="T22" fmla="*/ 793 w 1069"/>
                <a:gd name="T23" fmla="*/ 190 h 728"/>
                <a:gd name="T24" fmla="*/ 733 w 1069"/>
                <a:gd name="T25" fmla="*/ 190 h 728"/>
                <a:gd name="T26" fmla="*/ 745 w 1069"/>
                <a:gd name="T27" fmla="*/ 230 h 728"/>
                <a:gd name="T28" fmla="*/ 701 w 1069"/>
                <a:gd name="T29" fmla="*/ 199 h 728"/>
                <a:gd name="T30" fmla="*/ 689 w 1069"/>
                <a:gd name="T31" fmla="*/ 168 h 728"/>
                <a:gd name="T32" fmla="*/ 678 w 1069"/>
                <a:gd name="T33" fmla="*/ 99 h 728"/>
                <a:gd name="T34" fmla="*/ 673 w 1069"/>
                <a:gd name="T35" fmla="*/ 53 h 728"/>
                <a:gd name="T36" fmla="*/ 647 w 1069"/>
                <a:gd name="T37" fmla="*/ 12 h 728"/>
                <a:gd name="T38" fmla="*/ 611 w 1069"/>
                <a:gd name="T39" fmla="*/ 16 h 728"/>
                <a:gd name="T40" fmla="*/ 571 w 1069"/>
                <a:gd name="T41" fmla="*/ 52 h 728"/>
                <a:gd name="T42" fmla="*/ 532 w 1069"/>
                <a:gd name="T43" fmla="*/ 66 h 728"/>
                <a:gd name="T44" fmla="*/ 500 w 1069"/>
                <a:gd name="T45" fmla="*/ 81 h 728"/>
                <a:gd name="T46" fmla="*/ 420 w 1069"/>
                <a:gd name="T47" fmla="*/ 65 h 728"/>
                <a:gd name="T48" fmla="*/ 387 w 1069"/>
                <a:gd name="T49" fmla="*/ 14 h 728"/>
                <a:gd name="T50" fmla="*/ 362 w 1069"/>
                <a:gd name="T51" fmla="*/ 11 h 728"/>
                <a:gd name="T52" fmla="*/ 339 w 1069"/>
                <a:gd name="T53" fmla="*/ 33 h 728"/>
                <a:gd name="T54" fmla="*/ 238 w 1069"/>
                <a:gd name="T55" fmla="*/ 30 h 728"/>
                <a:gd name="T56" fmla="*/ 279 w 1069"/>
                <a:gd name="T57" fmla="*/ 94 h 728"/>
                <a:gd name="T58" fmla="*/ 243 w 1069"/>
                <a:gd name="T59" fmla="*/ 100 h 728"/>
                <a:gd name="T60" fmla="*/ 224 w 1069"/>
                <a:gd name="T61" fmla="*/ 147 h 728"/>
                <a:gd name="T62" fmla="*/ 260 w 1069"/>
                <a:gd name="T63" fmla="*/ 193 h 728"/>
                <a:gd name="T64" fmla="*/ 213 w 1069"/>
                <a:gd name="T65" fmla="*/ 397 h 728"/>
                <a:gd name="T66" fmla="*/ 155 w 1069"/>
                <a:gd name="T67" fmla="*/ 397 h 728"/>
                <a:gd name="T68" fmla="*/ 102 w 1069"/>
                <a:gd name="T69" fmla="*/ 420 h 728"/>
                <a:gd name="T70" fmla="*/ 56 w 1069"/>
                <a:gd name="T71" fmla="*/ 445 h 728"/>
                <a:gd name="T72" fmla="*/ 29 w 1069"/>
                <a:gd name="T73" fmla="*/ 501 h 728"/>
                <a:gd name="T74" fmla="*/ 22 w 1069"/>
                <a:gd name="T75" fmla="*/ 536 h 728"/>
                <a:gd name="T76" fmla="*/ 75 w 1069"/>
                <a:gd name="T77" fmla="*/ 597 h 728"/>
                <a:gd name="T78" fmla="*/ 341 w 1069"/>
                <a:gd name="T79" fmla="*/ 700 h 728"/>
                <a:gd name="T80" fmla="*/ 424 w 1069"/>
                <a:gd name="T81" fmla="*/ 724 h 728"/>
                <a:gd name="T82" fmla="*/ 468 w 1069"/>
                <a:gd name="T83" fmla="*/ 701 h 728"/>
                <a:gd name="T84" fmla="*/ 503 w 1069"/>
                <a:gd name="T85" fmla="*/ 710 h 728"/>
                <a:gd name="T86" fmla="*/ 520 w 1069"/>
                <a:gd name="T87" fmla="*/ 705 h 728"/>
                <a:gd name="T88" fmla="*/ 544 w 1069"/>
                <a:gd name="T89" fmla="*/ 675 h 728"/>
                <a:gd name="T90" fmla="*/ 580 w 1069"/>
                <a:gd name="T91" fmla="*/ 679 h 728"/>
                <a:gd name="T92" fmla="*/ 590 w 1069"/>
                <a:gd name="T93" fmla="*/ 639 h 728"/>
                <a:gd name="T94" fmla="*/ 609 w 1069"/>
                <a:gd name="T95" fmla="*/ 615 h 728"/>
                <a:gd name="T96" fmla="*/ 679 w 1069"/>
                <a:gd name="T97" fmla="*/ 643 h 728"/>
                <a:gd name="T98" fmla="*/ 697 w 1069"/>
                <a:gd name="T99" fmla="*/ 655 h 728"/>
                <a:gd name="T100" fmla="*/ 736 w 1069"/>
                <a:gd name="T101" fmla="*/ 669 h 728"/>
                <a:gd name="T102" fmla="*/ 926 w 1069"/>
                <a:gd name="T103" fmla="*/ 651 h 728"/>
                <a:gd name="T104" fmla="*/ 942 w 1069"/>
                <a:gd name="T105" fmla="*/ 600 h 728"/>
                <a:gd name="T106" fmla="*/ 943 w 1069"/>
                <a:gd name="T107" fmla="*/ 575 h 72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69"/>
                <a:gd name="T163" fmla="*/ 0 h 728"/>
                <a:gd name="T164" fmla="*/ 1069 w 1069"/>
                <a:gd name="T165" fmla="*/ 728 h 72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69" h="728">
                  <a:moveTo>
                    <a:pt x="922" y="540"/>
                  </a:moveTo>
                  <a:cubicBezTo>
                    <a:pt x="922" y="528"/>
                    <a:pt x="930" y="530"/>
                    <a:pt x="937" y="526"/>
                  </a:cubicBezTo>
                  <a:cubicBezTo>
                    <a:pt x="943" y="522"/>
                    <a:pt x="948" y="501"/>
                    <a:pt x="953" y="493"/>
                  </a:cubicBezTo>
                  <a:cubicBezTo>
                    <a:pt x="958" y="485"/>
                    <a:pt x="999" y="386"/>
                    <a:pt x="1005" y="373"/>
                  </a:cubicBezTo>
                  <a:cubicBezTo>
                    <a:pt x="1011" y="361"/>
                    <a:pt x="1044" y="288"/>
                    <a:pt x="1044" y="288"/>
                  </a:cubicBezTo>
                  <a:cubicBezTo>
                    <a:pt x="1049" y="274"/>
                    <a:pt x="1049" y="274"/>
                    <a:pt x="1049" y="274"/>
                  </a:cubicBezTo>
                  <a:cubicBezTo>
                    <a:pt x="1055" y="274"/>
                    <a:pt x="1055" y="274"/>
                    <a:pt x="1055" y="274"/>
                  </a:cubicBezTo>
                  <a:cubicBezTo>
                    <a:pt x="1069" y="257"/>
                    <a:pt x="1069" y="257"/>
                    <a:pt x="1069" y="257"/>
                  </a:cubicBezTo>
                  <a:cubicBezTo>
                    <a:pt x="1060" y="257"/>
                    <a:pt x="1060" y="257"/>
                    <a:pt x="1060" y="257"/>
                  </a:cubicBezTo>
                  <a:cubicBezTo>
                    <a:pt x="1056" y="264"/>
                    <a:pt x="1056" y="264"/>
                    <a:pt x="1056" y="264"/>
                  </a:cubicBezTo>
                  <a:cubicBezTo>
                    <a:pt x="1056" y="264"/>
                    <a:pt x="1041" y="270"/>
                    <a:pt x="1029" y="270"/>
                  </a:cubicBezTo>
                  <a:cubicBezTo>
                    <a:pt x="1018" y="270"/>
                    <a:pt x="1030" y="258"/>
                    <a:pt x="1030" y="258"/>
                  </a:cubicBezTo>
                  <a:cubicBezTo>
                    <a:pt x="1012" y="253"/>
                    <a:pt x="1012" y="253"/>
                    <a:pt x="1012" y="253"/>
                  </a:cubicBezTo>
                  <a:cubicBezTo>
                    <a:pt x="1002" y="236"/>
                    <a:pt x="1002" y="236"/>
                    <a:pt x="1002" y="236"/>
                  </a:cubicBezTo>
                  <a:cubicBezTo>
                    <a:pt x="992" y="241"/>
                    <a:pt x="992" y="241"/>
                    <a:pt x="992" y="241"/>
                  </a:cubicBezTo>
                  <a:cubicBezTo>
                    <a:pt x="982" y="235"/>
                    <a:pt x="982" y="235"/>
                    <a:pt x="982" y="235"/>
                  </a:cubicBezTo>
                  <a:cubicBezTo>
                    <a:pt x="977" y="228"/>
                    <a:pt x="977" y="228"/>
                    <a:pt x="977" y="228"/>
                  </a:cubicBezTo>
                  <a:cubicBezTo>
                    <a:pt x="962" y="225"/>
                    <a:pt x="962" y="225"/>
                    <a:pt x="962" y="225"/>
                  </a:cubicBezTo>
                  <a:cubicBezTo>
                    <a:pt x="949" y="218"/>
                    <a:pt x="949" y="218"/>
                    <a:pt x="949" y="218"/>
                  </a:cubicBezTo>
                  <a:cubicBezTo>
                    <a:pt x="949" y="218"/>
                    <a:pt x="953" y="215"/>
                    <a:pt x="954" y="206"/>
                  </a:cubicBezTo>
                  <a:cubicBezTo>
                    <a:pt x="955" y="197"/>
                    <a:pt x="942" y="210"/>
                    <a:pt x="942" y="210"/>
                  </a:cubicBezTo>
                  <a:cubicBezTo>
                    <a:pt x="926" y="202"/>
                    <a:pt x="926" y="202"/>
                    <a:pt x="926" y="202"/>
                  </a:cubicBezTo>
                  <a:cubicBezTo>
                    <a:pt x="927" y="186"/>
                    <a:pt x="927" y="186"/>
                    <a:pt x="927" y="186"/>
                  </a:cubicBezTo>
                  <a:cubicBezTo>
                    <a:pt x="918" y="189"/>
                    <a:pt x="918" y="189"/>
                    <a:pt x="918" y="189"/>
                  </a:cubicBezTo>
                  <a:cubicBezTo>
                    <a:pt x="908" y="177"/>
                    <a:pt x="908" y="177"/>
                    <a:pt x="908" y="177"/>
                  </a:cubicBezTo>
                  <a:cubicBezTo>
                    <a:pt x="907" y="159"/>
                    <a:pt x="907" y="159"/>
                    <a:pt x="907" y="159"/>
                  </a:cubicBezTo>
                  <a:cubicBezTo>
                    <a:pt x="901" y="159"/>
                    <a:pt x="901" y="159"/>
                    <a:pt x="901" y="159"/>
                  </a:cubicBezTo>
                  <a:cubicBezTo>
                    <a:pt x="897" y="121"/>
                    <a:pt x="897" y="121"/>
                    <a:pt x="897" y="121"/>
                  </a:cubicBezTo>
                  <a:cubicBezTo>
                    <a:pt x="826" y="122"/>
                    <a:pt x="826" y="122"/>
                    <a:pt x="826" y="122"/>
                  </a:cubicBezTo>
                  <a:cubicBezTo>
                    <a:pt x="826" y="122"/>
                    <a:pt x="818" y="139"/>
                    <a:pt x="814" y="141"/>
                  </a:cubicBezTo>
                  <a:cubicBezTo>
                    <a:pt x="811" y="144"/>
                    <a:pt x="814" y="155"/>
                    <a:pt x="814" y="155"/>
                  </a:cubicBezTo>
                  <a:cubicBezTo>
                    <a:pt x="814" y="155"/>
                    <a:pt x="807" y="158"/>
                    <a:pt x="807" y="160"/>
                  </a:cubicBezTo>
                  <a:cubicBezTo>
                    <a:pt x="806" y="161"/>
                    <a:pt x="807" y="171"/>
                    <a:pt x="807" y="171"/>
                  </a:cubicBezTo>
                  <a:cubicBezTo>
                    <a:pt x="807" y="171"/>
                    <a:pt x="816" y="173"/>
                    <a:pt x="816" y="179"/>
                  </a:cubicBezTo>
                  <a:cubicBezTo>
                    <a:pt x="817" y="185"/>
                    <a:pt x="800" y="182"/>
                    <a:pt x="800" y="182"/>
                  </a:cubicBezTo>
                  <a:cubicBezTo>
                    <a:pt x="793" y="190"/>
                    <a:pt x="793" y="190"/>
                    <a:pt x="793" y="190"/>
                  </a:cubicBezTo>
                  <a:cubicBezTo>
                    <a:pt x="758" y="164"/>
                    <a:pt x="758" y="164"/>
                    <a:pt x="758" y="164"/>
                  </a:cubicBezTo>
                  <a:cubicBezTo>
                    <a:pt x="741" y="178"/>
                    <a:pt x="741" y="178"/>
                    <a:pt x="741" y="178"/>
                  </a:cubicBezTo>
                  <a:cubicBezTo>
                    <a:pt x="733" y="190"/>
                    <a:pt x="733" y="190"/>
                    <a:pt x="733" y="190"/>
                  </a:cubicBezTo>
                  <a:cubicBezTo>
                    <a:pt x="735" y="201"/>
                    <a:pt x="735" y="201"/>
                    <a:pt x="735" y="201"/>
                  </a:cubicBezTo>
                  <a:cubicBezTo>
                    <a:pt x="735" y="201"/>
                    <a:pt x="734" y="212"/>
                    <a:pt x="734" y="217"/>
                  </a:cubicBezTo>
                  <a:cubicBezTo>
                    <a:pt x="734" y="221"/>
                    <a:pt x="745" y="230"/>
                    <a:pt x="745" y="230"/>
                  </a:cubicBezTo>
                  <a:cubicBezTo>
                    <a:pt x="737" y="230"/>
                    <a:pt x="737" y="230"/>
                    <a:pt x="737" y="230"/>
                  </a:cubicBezTo>
                  <a:cubicBezTo>
                    <a:pt x="718" y="222"/>
                    <a:pt x="718" y="222"/>
                    <a:pt x="718" y="222"/>
                  </a:cubicBezTo>
                  <a:cubicBezTo>
                    <a:pt x="718" y="222"/>
                    <a:pt x="710" y="212"/>
                    <a:pt x="701" y="199"/>
                  </a:cubicBezTo>
                  <a:cubicBezTo>
                    <a:pt x="692" y="186"/>
                    <a:pt x="679" y="178"/>
                    <a:pt x="679" y="178"/>
                  </a:cubicBezTo>
                  <a:cubicBezTo>
                    <a:pt x="679" y="178"/>
                    <a:pt x="690" y="179"/>
                    <a:pt x="693" y="178"/>
                  </a:cubicBezTo>
                  <a:cubicBezTo>
                    <a:pt x="696" y="176"/>
                    <a:pt x="689" y="168"/>
                    <a:pt x="689" y="168"/>
                  </a:cubicBezTo>
                  <a:cubicBezTo>
                    <a:pt x="698" y="155"/>
                    <a:pt x="698" y="155"/>
                    <a:pt x="698" y="155"/>
                  </a:cubicBezTo>
                  <a:cubicBezTo>
                    <a:pt x="689" y="137"/>
                    <a:pt x="689" y="137"/>
                    <a:pt x="689" y="137"/>
                  </a:cubicBezTo>
                  <a:cubicBezTo>
                    <a:pt x="689" y="137"/>
                    <a:pt x="679" y="115"/>
                    <a:pt x="678" y="99"/>
                  </a:cubicBezTo>
                  <a:cubicBezTo>
                    <a:pt x="676" y="83"/>
                    <a:pt x="684" y="86"/>
                    <a:pt x="684" y="86"/>
                  </a:cubicBezTo>
                  <a:cubicBezTo>
                    <a:pt x="680" y="71"/>
                    <a:pt x="680" y="71"/>
                    <a:pt x="680" y="71"/>
                  </a:cubicBezTo>
                  <a:cubicBezTo>
                    <a:pt x="673" y="53"/>
                    <a:pt x="673" y="53"/>
                    <a:pt x="673" y="53"/>
                  </a:cubicBezTo>
                  <a:cubicBezTo>
                    <a:pt x="662" y="40"/>
                    <a:pt x="662" y="40"/>
                    <a:pt x="662" y="40"/>
                  </a:cubicBezTo>
                  <a:cubicBezTo>
                    <a:pt x="670" y="17"/>
                    <a:pt x="670" y="17"/>
                    <a:pt x="670" y="17"/>
                  </a:cubicBezTo>
                  <a:cubicBezTo>
                    <a:pt x="647" y="12"/>
                    <a:pt x="647" y="12"/>
                    <a:pt x="647" y="12"/>
                  </a:cubicBezTo>
                  <a:cubicBezTo>
                    <a:pt x="626" y="3"/>
                    <a:pt x="626" y="3"/>
                    <a:pt x="626" y="3"/>
                  </a:cubicBezTo>
                  <a:cubicBezTo>
                    <a:pt x="612" y="8"/>
                    <a:pt x="612" y="8"/>
                    <a:pt x="612" y="8"/>
                  </a:cubicBezTo>
                  <a:cubicBezTo>
                    <a:pt x="612" y="8"/>
                    <a:pt x="612" y="15"/>
                    <a:pt x="611" y="16"/>
                  </a:cubicBezTo>
                  <a:cubicBezTo>
                    <a:pt x="611" y="18"/>
                    <a:pt x="588" y="15"/>
                    <a:pt x="588" y="15"/>
                  </a:cubicBezTo>
                  <a:cubicBezTo>
                    <a:pt x="588" y="15"/>
                    <a:pt x="588" y="36"/>
                    <a:pt x="588" y="37"/>
                  </a:cubicBezTo>
                  <a:cubicBezTo>
                    <a:pt x="588" y="38"/>
                    <a:pt x="571" y="52"/>
                    <a:pt x="571" y="52"/>
                  </a:cubicBezTo>
                  <a:cubicBezTo>
                    <a:pt x="566" y="43"/>
                    <a:pt x="566" y="43"/>
                    <a:pt x="566" y="43"/>
                  </a:cubicBezTo>
                  <a:cubicBezTo>
                    <a:pt x="566" y="43"/>
                    <a:pt x="549" y="62"/>
                    <a:pt x="546" y="65"/>
                  </a:cubicBezTo>
                  <a:cubicBezTo>
                    <a:pt x="543" y="67"/>
                    <a:pt x="533" y="65"/>
                    <a:pt x="532" y="66"/>
                  </a:cubicBezTo>
                  <a:cubicBezTo>
                    <a:pt x="532" y="68"/>
                    <a:pt x="520" y="67"/>
                    <a:pt x="520" y="67"/>
                  </a:cubicBezTo>
                  <a:cubicBezTo>
                    <a:pt x="520" y="67"/>
                    <a:pt x="504" y="95"/>
                    <a:pt x="495" y="95"/>
                  </a:cubicBezTo>
                  <a:cubicBezTo>
                    <a:pt x="486" y="95"/>
                    <a:pt x="500" y="81"/>
                    <a:pt x="500" y="81"/>
                  </a:cubicBezTo>
                  <a:cubicBezTo>
                    <a:pt x="492" y="71"/>
                    <a:pt x="492" y="71"/>
                    <a:pt x="492" y="71"/>
                  </a:cubicBezTo>
                  <a:cubicBezTo>
                    <a:pt x="492" y="71"/>
                    <a:pt x="469" y="89"/>
                    <a:pt x="456" y="89"/>
                  </a:cubicBezTo>
                  <a:cubicBezTo>
                    <a:pt x="443" y="90"/>
                    <a:pt x="420" y="65"/>
                    <a:pt x="420" y="65"/>
                  </a:cubicBezTo>
                  <a:cubicBezTo>
                    <a:pt x="400" y="63"/>
                    <a:pt x="400" y="63"/>
                    <a:pt x="400" y="63"/>
                  </a:cubicBezTo>
                  <a:cubicBezTo>
                    <a:pt x="400" y="63"/>
                    <a:pt x="408" y="49"/>
                    <a:pt x="408" y="43"/>
                  </a:cubicBezTo>
                  <a:cubicBezTo>
                    <a:pt x="409" y="37"/>
                    <a:pt x="387" y="14"/>
                    <a:pt x="387" y="14"/>
                  </a:cubicBezTo>
                  <a:cubicBezTo>
                    <a:pt x="382" y="0"/>
                    <a:pt x="382" y="0"/>
                    <a:pt x="382" y="0"/>
                  </a:cubicBezTo>
                  <a:cubicBezTo>
                    <a:pt x="382" y="0"/>
                    <a:pt x="370" y="14"/>
                    <a:pt x="370" y="15"/>
                  </a:cubicBezTo>
                  <a:cubicBezTo>
                    <a:pt x="370" y="15"/>
                    <a:pt x="362" y="11"/>
                    <a:pt x="362" y="11"/>
                  </a:cubicBezTo>
                  <a:cubicBezTo>
                    <a:pt x="352" y="26"/>
                    <a:pt x="352" y="26"/>
                    <a:pt x="352" y="26"/>
                  </a:cubicBezTo>
                  <a:cubicBezTo>
                    <a:pt x="352" y="26"/>
                    <a:pt x="336" y="15"/>
                    <a:pt x="334" y="18"/>
                  </a:cubicBezTo>
                  <a:cubicBezTo>
                    <a:pt x="331" y="20"/>
                    <a:pt x="339" y="33"/>
                    <a:pt x="339" y="33"/>
                  </a:cubicBezTo>
                  <a:cubicBezTo>
                    <a:pt x="272" y="31"/>
                    <a:pt x="272" y="31"/>
                    <a:pt x="272" y="31"/>
                  </a:cubicBezTo>
                  <a:cubicBezTo>
                    <a:pt x="272" y="31"/>
                    <a:pt x="265" y="29"/>
                    <a:pt x="258" y="27"/>
                  </a:cubicBezTo>
                  <a:cubicBezTo>
                    <a:pt x="251" y="25"/>
                    <a:pt x="238" y="30"/>
                    <a:pt x="238" y="30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64" y="67"/>
                    <a:pt x="273" y="71"/>
                  </a:cubicBezTo>
                  <a:cubicBezTo>
                    <a:pt x="282" y="74"/>
                    <a:pt x="279" y="94"/>
                    <a:pt x="279" y="94"/>
                  </a:cubicBezTo>
                  <a:cubicBezTo>
                    <a:pt x="272" y="102"/>
                    <a:pt x="272" y="102"/>
                    <a:pt x="272" y="102"/>
                  </a:cubicBezTo>
                  <a:cubicBezTo>
                    <a:pt x="257" y="91"/>
                    <a:pt x="257" y="91"/>
                    <a:pt x="257" y="91"/>
                  </a:cubicBezTo>
                  <a:cubicBezTo>
                    <a:pt x="257" y="91"/>
                    <a:pt x="243" y="99"/>
                    <a:pt x="243" y="100"/>
                  </a:cubicBezTo>
                  <a:cubicBezTo>
                    <a:pt x="243" y="100"/>
                    <a:pt x="230" y="102"/>
                    <a:pt x="230" y="102"/>
                  </a:cubicBezTo>
                  <a:cubicBezTo>
                    <a:pt x="230" y="102"/>
                    <a:pt x="226" y="109"/>
                    <a:pt x="222" y="117"/>
                  </a:cubicBezTo>
                  <a:cubicBezTo>
                    <a:pt x="217" y="125"/>
                    <a:pt x="224" y="144"/>
                    <a:pt x="224" y="147"/>
                  </a:cubicBezTo>
                  <a:cubicBezTo>
                    <a:pt x="224" y="149"/>
                    <a:pt x="249" y="166"/>
                    <a:pt x="251" y="166"/>
                  </a:cubicBezTo>
                  <a:cubicBezTo>
                    <a:pt x="254" y="167"/>
                    <a:pt x="252" y="178"/>
                    <a:pt x="252" y="180"/>
                  </a:cubicBezTo>
                  <a:cubicBezTo>
                    <a:pt x="252" y="181"/>
                    <a:pt x="257" y="192"/>
                    <a:pt x="260" y="193"/>
                  </a:cubicBezTo>
                  <a:cubicBezTo>
                    <a:pt x="262" y="194"/>
                    <a:pt x="259" y="237"/>
                    <a:pt x="259" y="237"/>
                  </a:cubicBezTo>
                  <a:cubicBezTo>
                    <a:pt x="226" y="399"/>
                    <a:pt x="226" y="399"/>
                    <a:pt x="226" y="399"/>
                  </a:cubicBezTo>
                  <a:cubicBezTo>
                    <a:pt x="213" y="397"/>
                    <a:pt x="213" y="397"/>
                    <a:pt x="213" y="397"/>
                  </a:cubicBezTo>
                  <a:cubicBezTo>
                    <a:pt x="213" y="397"/>
                    <a:pt x="208" y="387"/>
                    <a:pt x="193" y="387"/>
                  </a:cubicBezTo>
                  <a:cubicBezTo>
                    <a:pt x="177" y="388"/>
                    <a:pt x="163" y="403"/>
                    <a:pt x="163" y="403"/>
                  </a:cubicBezTo>
                  <a:cubicBezTo>
                    <a:pt x="163" y="403"/>
                    <a:pt x="157" y="399"/>
                    <a:pt x="155" y="397"/>
                  </a:cubicBezTo>
                  <a:cubicBezTo>
                    <a:pt x="152" y="396"/>
                    <a:pt x="132" y="408"/>
                    <a:pt x="132" y="408"/>
                  </a:cubicBezTo>
                  <a:cubicBezTo>
                    <a:pt x="132" y="408"/>
                    <a:pt x="120" y="407"/>
                    <a:pt x="112" y="410"/>
                  </a:cubicBezTo>
                  <a:cubicBezTo>
                    <a:pt x="104" y="413"/>
                    <a:pt x="102" y="420"/>
                    <a:pt x="102" y="420"/>
                  </a:cubicBezTo>
                  <a:cubicBezTo>
                    <a:pt x="102" y="420"/>
                    <a:pt x="102" y="420"/>
                    <a:pt x="93" y="420"/>
                  </a:cubicBezTo>
                  <a:cubicBezTo>
                    <a:pt x="84" y="420"/>
                    <a:pt x="83" y="430"/>
                    <a:pt x="82" y="430"/>
                  </a:cubicBezTo>
                  <a:cubicBezTo>
                    <a:pt x="82" y="431"/>
                    <a:pt x="56" y="445"/>
                    <a:pt x="56" y="445"/>
                  </a:cubicBezTo>
                  <a:cubicBezTo>
                    <a:pt x="56" y="445"/>
                    <a:pt x="59" y="452"/>
                    <a:pt x="52" y="459"/>
                  </a:cubicBezTo>
                  <a:cubicBezTo>
                    <a:pt x="45" y="467"/>
                    <a:pt x="44" y="483"/>
                    <a:pt x="44" y="483"/>
                  </a:cubicBezTo>
                  <a:cubicBezTo>
                    <a:pt x="44" y="483"/>
                    <a:pt x="29" y="500"/>
                    <a:pt x="29" y="501"/>
                  </a:cubicBezTo>
                  <a:cubicBezTo>
                    <a:pt x="29" y="501"/>
                    <a:pt x="34" y="511"/>
                    <a:pt x="34" y="511"/>
                  </a:cubicBezTo>
                  <a:cubicBezTo>
                    <a:pt x="34" y="511"/>
                    <a:pt x="40" y="518"/>
                    <a:pt x="39" y="528"/>
                  </a:cubicBezTo>
                  <a:cubicBezTo>
                    <a:pt x="37" y="537"/>
                    <a:pt x="22" y="535"/>
                    <a:pt x="22" y="536"/>
                  </a:cubicBezTo>
                  <a:cubicBezTo>
                    <a:pt x="22" y="537"/>
                    <a:pt x="4" y="550"/>
                    <a:pt x="1" y="555"/>
                  </a:cubicBezTo>
                  <a:cubicBezTo>
                    <a:pt x="0" y="558"/>
                    <a:pt x="0" y="562"/>
                    <a:pt x="1" y="566"/>
                  </a:cubicBezTo>
                  <a:cubicBezTo>
                    <a:pt x="20" y="575"/>
                    <a:pt x="62" y="595"/>
                    <a:pt x="75" y="597"/>
                  </a:cubicBezTo>
                  <a:cubicBezTo>
                    <a:pt x="92" y="600"/>
                    <a:pt x="204" y="624"/>
                    <a:pt x="204" y="624"/>
                  </a:cubicBezTo>
                  <a:cubicBezTo>
                    <a:pt x="204" y="624"/>
                    <a:pt x="268" y="660"/>
                    <a:pt x="284" y="667"/>
                  </a:cubicBezTo>
                  <a:cubicBezTo>
                    <a:pt x="300" y="674"/>
                    <a:pt x="340" y="700"/>
                    <a:pt x="341" y="700"/>
                  </a:cubicBezTo>
                  <a:cubicBezTo>
                    <a:pt x="343" y="700"/>
                    <a:pt x="352" y="699"/>
                    <a:pt x="352" y="699"/>
                  </a:cubicBezTo>
                  <a:cubicBezTo>
                    <a:pt x="418" y="728"/>
                    <a:pt x="418" y="728"/>
                    <a:pt x="418" y="728"/>
                  </a:cubicBezTo>
                  <a:cubicBezTo>
                    <a:pt x="420" y="726"/>
                    <a:pt x="422" y="725"/>
                    <a:pt x="424" y="724"/>
                  </a:cubicBezTo>
                  <a:cubicBezTo>
                    <a:pt x="430" y="721"/>
                    <a:pt x="442" y="712"/>
                    <a:pt x="442" y="712"/>
                  </a:cubicBezTo>
                  <a:cubicBezTo>
                    <a:pt x="442" y="703"/>
                    <a:pt x="442" y="703"/>
                    <a:pt x="442" y="703"/>
                  </a:cubicBezTo>
                  <a:cubicBezTo>
                    <a:pt x="468" y="701"/>
                    <a:pt x="468" y="701"/>
                    <a:pt x="468" y="701"/>
                  </a:cubicBezTo>
                  <a:cubicBezTo>
                    <a:pt x="468" y="701"/>
                    <a:pt x="477" y="715"/>
                    <a:pt x="478" y="714"/>
                  </a:cubicBezTo>
                  <a:cubicBezTo>
                    <a:pt x="480" y="713"/>
                    <a:pt x="484" y="704"/>
                    <a:pt x="493" y="706"/>
                  </a:cubicBezTo>
                  <a:cubicBezTo>
                    <a:pt x="502" y="707"/>
                    <a:pt x="503" y="710"/>
                    <a:pt x="503" y="710"/>
                  </a:cubicBezTo>
                  <a:cubicBezTo>
                    <a:pt x="502" y="696"/>
                    <a:pt x="502" y="696"/>
                    <a:pt x="502" y="696"/>
                  </a:cubicBezTo>
                  <a:cubicBezTo>
                    <a:pt x="516" y="694"/>
                    <a:pt x="516" y="694"/>
                    <a:pt x="516" y="694"/>
                  </a:cubicBezTo>
                  <a:cubicBezTo>
                    <a:pt x="520" y="705"/>
                    <a:pt x="520" y="705"/>
                    <a:pt x="520" y="705"/>
                  </a:cubicBezTo>
                  <a:cubicBezTo>
                    <a:pt x="534" y="694"/>
                    <a:pt x="534" y="694"/>
                    <a:pt x="534" y="694"/>
                  </a:cubicBezTo>
                  <a:cubicBezTo>
                    <a:pt x="533" y="687"/>
                    <a:pt x="533" y="687"/>
                    <a:pt x="533" y="687"/>
                  </a:cubicBezTo>
                  <a:cubicBezTo>
                    <a:pt x="544" y="675"/>
                    <a:pt x="544" y="675"/>
                    <a:pt x="544" y="675"/>
                  </a:cubicBezTo>
                  <a:cubicBezTo>
                    <a:pt x="550" y="683"/>
                    <a:pt x="550" y="683"/>
                    <a:pt x="550" y="683"/>
                  </a:cubicBezTo>
                  <a:cubicBezTo>
                    <a:pt x="571" y="675"/>
                    <a:pt x="571" y="675"/>
                    <a:pt x="571" y="675"/>
                  </a:cubicBezTo>
                  <a:cubicBezTo>
                    <a:pt x="580" y="679"/>
                    <a:pt x="580" y="679"/>
                    <a:pt x="580" y="679"/>
                  </a:cubicBezTo>
                  <a:cubicBezTo>
                    <a:pt x="580" y="664"/>
                    <a:pt x="580" y="664"/>
                    <a:pt x="580" y="664"/>
                  </a:cubicBezTo>
                  <a:cubicBezTo>
                    <a:pt x="580" y="664"/>
                    <a:pt x="593" y="665"/>
                    <a:pt x="592" y="658"/>
                  </a:cubicBezTo>
                  <a:cubicBezTo>
                    <a:pt x="590" y="651"/>
                    <a:pt x="590" y="642"/>
                    <a:pt x="590" y="639"/>
                  </a:cubicBezTo>
                  <a:cubicBezTo>
                    <a:pt x="590" y="637"/>
                    <a:pt x="604" y="638"/>
                    <a:pt x="605" y="637"/>
                  </a:cubicBezTo>
                  <a:cubicBezTo>
                    <a:pt x="605" y="635"/>
                    <a:pt x="610" y="624"/>
                    <a:pt x="610" y="624"/>
                  </a:cubicBezTo>
                  <a:cubicBezTo>
                    <a:pt x="609" y="615"/>
                    <a:pt x="609" y="615"/>
                    <a:pt x="609" y="615"/>
                  </a:cubicBezTo>
                  <a:cubicBezTo>
                    <a:pt x="658" y="617"/>
                    <a:pt x="658" y="617"/>
                    <a:pt x="658" y="617"/>
                  </a:cubicBezTo>
                  <a:cubicBezTo>
                    <a:pt x="658" y="617"/>
                    <a:pt x="663" y="635"/>
                    <a:pt x="669" y="635"/>
                  </a:cubicBezTo>
                  <a:cubicBezTo>
                    <a:pt x="675" y="636"/>
                    <a:pt x="679" y="643"/>
                    <a:pt x="679" y="643"/>
                  </a:cubicBezTo>
                  <a:cubicBezTo>
                    <a:pt x="690" y="643"/>
                    <a:pt x="690" y="643"/>
                    <a:pt x="690" y="643"/>
                  </a:cubicBezTo>
                  <a:cubicBezTo>
                    <a:pt x="691" y="657"/>
                    <a:pt x="691" y="657"/>
                    <a:pt x="691" y="657"/>
                  </a:cubicBezTo>
                  <a:cubicBezTo>
                    <a:pt x="697" y="655"/>
                    <a:pt x="697" y="655"/>
                    <a:pt x="697" y="655"/>
                  </a:cubicBezTo>
                  <a:cubicBezTo>
                    <a:pt x="697" y="655"/>
                    <a:pt x="702" y="665"/>
                    <a:pt x="708" y="667"/>
                  </a:cubicBezTo>
                  <a:cubicBezTo>
                    <a:pt x="715" y="670"/>
                    <a:pt x="726" y="662"/>
                    <a:pt x="726" y="662"/>
                  </a:cubicBezTo>
                  <a:cubicBezTo>
                    <a:pt x="726" y="662"/>
                    <a:pt x="730" y="665"/>
                    <a:pt x="736" y="669"/>
                  </a:cubicBezTo>
                  <a:cubicBezTo>
                    <a:pt x="923" y="666"/>
                    <a:pt x="923" y="666"/>
                    <a:pt x="923" y="666"/>
                  </a:cubicBezTo>
                  <a:cubicBezTo>
                    <a:pt x="934" y="661"/>
                    <a:pt x="934" y="661"/>
                    <a:pt x="934" y="661"/>
                  </a:cubicBezTo>
                  <a:cubicBezTo>
                    <a:pt x="934" y="661"/>
                    <a:pt x="923" y="659"/>
                    <a:pt x="926" y="651"/>
                  </a:cubicBezTo>
                  <a:cubicBezTo>
                    <a:pt x="930" y="643"/>
                    <a:pt x="933" y="642"/>
                    <a:pt x="934" y="631"/>
                  </a:cubicBezTo>
                  <a:cubicBezTo>
                    <a:pt x="934" y="621"/>
                    <a:pt x="930" y="611"/>
                    <a:pt x="930" y="611"/>
                  </a:cubicBezTo>
                  <a:cubicBezTo>
                    <a:pt x="942" y="600"/>
                    <a:pt x="942" y="600"/>
                    <a:pt x="942" y="600"/>
                  </a:cubicBezTo>
                  <a:cubicBezTo>
                    <a:pt x="942" y="600"/>
                    <a:pt x="934" y="577"/>
                    <a:pt x="942" y="579"/>
                  </a:cubicBezTo>
                  <a:cubicBezTo>
                    <a:pt x="943" y="580"/>
                    <a:pt x="943" y="580"/>
                    <a:pt x="944" y="580"/>
                  </a:cubicBezTo>
                  <a:cubicBezTo>
                    <a:pt x="944" y="578"/>
                    <a:pt x="943" y="576"/>
                    <a:pt x="943" y="575"/>
                  </a:cubicBezTo>
                  <a:cubicBezTo>
                    <a:pt x="941" y="566"/>
                    <a:pt x="922" y="553"/>
                    <a:pt x="922" y="540"/>
                  </a:cubicBez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359953F2-F6D4-4EF0-868E-6219AE2DE7A3}"/>
              </a:ext>
            </a:extLst>
          </p:cNvPr>
          <p:cNvSpPr txBox="1"/>
          <p:nvPr/>
        </p:nvSpPr>
        <p:spPr>
          <a:xfrm>
            <a:off x="7289950" y="6836583"/>
            <a:ext cx="1129416" cy="286491"/>
          </a:xfrm>
          <a:prstGeom prst="rect">
            <a:avLst/>
          </a:prstGeom>
          <a:noFill/>
        </p:spPr>
        <p:txBody>
          <a:bodyPr wrap="none" lIns="100840" tIns="50420" rIns="100840" bIns="50420" rtlCol="0">
            <a:spAutoFit/>
          </a:bodyPr>
          <a:lstStyle/>
          <a:p>
            <a:r>
              <a:rPr lang="en-GB" sz="1200" b="1" dirty="0" err="1"/>
              <a:t>Cultivares</a:t>
            </a:r>
            <a:r>
              <a:rPr lang="en-GB" sz="1200" b="1" dirty="0"/>
              <a:t> </a:t>
            </a:r>
            <a:r>
              <a:rPr lang="en-GB" sz="1200" b="1" dirty="0" err="1"/>
              <a:t>soja</a:t>
            </a:r>
            <a:endParaRPr lang="en-GB" sz="1200" b="1" dirty="0"/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42D73D46-8F31-4401-970E-1FE611B6C1A9}"/>
              </a:ext>
            </a:extLst>
          </p:cNvPr>
          <p:cNvSpPr txBox="1"/>
          <p:nvPr/>
        </p:nvSpPr>
        <p:spPr>
          <a:xfrm rot="16200000">
            <a:off x="3392179" y="5025528"/>
            <a:ext cx="1222262" cy="286491"/>
          </a:xfrm>
          <a:prstGeom prst="rect">
            <a:avLst/>
          </a:prstGeom>
          <a:noFill/>
        </p:spPr>
        <p:txBody>
          <a:bodyPr wrap="none" lIns="100840" tIns="50420" rIns="100840" bIns="50420" rtlCol="0">
            <a:spAutoFit/>
          </a:bodyPr>
          <a:lstStyle/>
          <a:p>
            <a:r>
              <a:rPr lang="en-GB" sz="1200" b="1" dirty="0" err="1"/>
              <a:t>Ganho</a:t>
            </a:r>
            <a:r>
              <a:rPr lang="en-GB" sz="1200" b="1" dirty="0"/>
              <a:t> </a:t>
            </a:r>
            <a:r>
              <a:rPr lang="en-GB" sz="1200" b="1" dirty="0" err="1"/>
              <a:t>sacas</a:t>
            </a:r>
            <a:r>
              <a:rPr lang="en-GB" sz="1200" b="1" dirty="0"/>
              <a:t>/ha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99D72E2-C43D-4DB5-B5D3-7A8159313B8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372" y="4047686"/>
            <a:ext cx="3724945" cy="1163099"/>
          </a:xfrm>
          <a:prstGeom prst="rect">
            <a:avLst/>
          </a:prstGeom>
          <a:ln>
            <a:noFill/>
          </a:ln>
        </p:spPr>
      </p:pic>
      <p:sp>
        <p:nvSpPr>
          <p:cNvPr id="49" name="Retângulo 48">
            <a:extLst>
              <a:ext uri="{FF2B5EF4-FFF2-40B4-BE49-F238E27FC236}">
                <a16:creationId xmlns:a16="http://schemas.microsoft.com/office/drawing/2014/main" id="{60B3A63C-B6F4-4DE5-8E03-1A804E715C71}"/>
              </a:ext>
            </a:extLst>
          </p:cNvPr>
          <p:cNvSpPr/>
          <p:nvPr/>
        </p:nvSpPr>
        <p:spPr>
          <a:xfrm>
            <a:off x="3021832" y="2130763"/>
            <a:ext cx="9722137" cy="655823"/>
          </a:xfrm>
          <a:prstGeom prst="rect">
            <a:avLst/>
          </a:prstGeom>
        </p:spPr>
        <p:txBody>
          <a:bodyPr wrap="square" lIns="100840" tIns="50420" rIns="100840" bIns="50420">
            <a:spAutoFit/>
          </a:bodyPr>
          <a:lstStyle/>
          <a:p>
            <a:r>
              <a:rPr lang="it-IT" sz="1800" dirty="0"/>
              <a:t>Acompanhamento de 14 áreas em grandes produtores de referência regional vs Bioestimulante padrão recomendado pela empresa</a:t>
            </a:r>
            <a:endParaRPr lang="pt-BR" sz="1800" dirty="0"/>
          </a:p>
        </p:txBody>
      </p:sp>
      <p:graphicFrame>
        <p:nvGraphicFramePr>
          <p:cNvPr id="50" name="Gráfico 49">
            <a:extLst>
              <a:ext uri="{FF2B5EF4-FFF2-40B4-BE49-F238E27FC236}">
                <a16:creationId xmlns:a16="http://schemas.microsoft.com/office/drawing/2014/main" id="{4A5A0D83-F960-4255-A174-A3183844393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275524" y="4027658"/>
          <a:ext cx="7132291" cy="2930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90678001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04" t="26253" r="2745" b="18090"/>
          <a:stretch/>
        </p:blipFill>
        <p:spPr>
          <a:xfrm>
            <a:off x="1718836" y="2109764"/>
            <a:ext cx="11344375" cy="4208668"/>
          </a:xfrm>
          <a:prstGeom prst="rect">
            <a:avLst/>
          </a:prstGeom>
        </p:spPr>
      </p:pic>
      <p:pic>
        <p:nvPicPr>
          <p:cNvPr id="3" name="Picture 2" descr="Risultati immagini per seed treatment soybean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004" y="5528420"/>
            <a:ext cx="1256206" cy="74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2">
            <a:extLst>
              <a:ext uri="{FF2B5EF4-FFF2-40B4-BE49-F238E27FC236}">
                <a16:creationId xmlns:a16="http://schemas.microsoft.com/office/drawing/2014/main" id="{68B50A76-2F95-F543-A2F4-24F2763B0FE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0629" y="3206929"/>
            <a:ext cx="3083486" cy="511857"/>
          </a:xfrm>
          <a:prstGeom prst="rect">
            <a:avLst/>
          </a:prstGeom>
        </p:spPr>
      </p:pic>
      <p:pic>
        <p:nvPicPr>
          <p:cNvPr id="9" name="Picture 12" descr="radifar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124785"/>
            <a:ext cx="2763138" cy="625642"/>
          </a:xfrm>
          <a:prstGeom prst="rect">
            <a:avLst/>
          </a:prstGeom>
        </p:spPr>
      </p:pic>
      <p:pic>
        <p:nvPicPr>
          <p:cNvPr id="10" name="Immagine 10" descr="logo_yeldon.psd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4622" y="1336547"/>
            <a:ext cx="3313589" cy="980497"/>
          </a:xfrm>
          <a:prstGeom prst="rect">
            <a:avLst/>
          </a:prstGeom>
        </p:spPr>
      </p:pic>
      <p:pic>
        <p:nvPicPr>
          <p:cNvPr id="13" name="Immagine 8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595" y="610679"/>
            <a:ext cx="2085306" cy="831901"/>
          </a:xfrm>
          <a:prstGeom prst="rect">
            <a:avLst/>
          </a:prstGeom>
        </p:spPr>
      </p:pic>
      <p:sp>
        <p:nvSpPr>
          <p:cNvPr id="14" name="Rettangolo 1">
            <a:extLst>
              <a:ext uri="{FF2B5EF4-FFF2-40B4-BE49-F238E27FC236}">
                <a16:creationId xmlns:a16="http://schemas.microsoft.com/office/drawing/2014/main" id="{B25EF3D5-F764-42C8-B941-F8FF337F2F62}"/>
              </a:ext>
            </a:extLst>
          </p:cNvPr>
          <p:cNvSpPr/>
          <p:nvPr/>
        </p:nvSpPr>
        <p:spPr>
          <a:xfrm>
            <a:off x="220286" y="111885"/>
            <a:ext cx="13022741" cy="406513"/>
          </a:xfrm>
          <a:prstGeom prst="rect">
            <a:avLst/>
          </a:prstGeom>
        </p:spPr>
        <p:txBody>
          <a:bodyPr wrap="square" lIns="100824" tIns="50411" rIns="100824" bIns="50411">
            <a:spAutoFit/>
          </a:bodyPr>
          <a:lstStyle/>
          <a:p>
            <a:pPr defTabSz="1029139">
              <a:lnSpc>
                <a:spcPct val="90000"/>
              </a:lnSpc>
              <a:spcAft>
                <a:spcPct val="35000"/>
              </a:spcAft>
            </a:pPr>
            <a:r>
              <a:rPr lang="pt-BR" b="1" dirty="0">
                <a:solidFill>
                  <a:srgbClr val="163D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Portfolio de soluções completas |</a:t>
            </a:r>
            <a:r>
              <a:rPr lang="pt-BR" sz="2200" b="1" dirty="0">
                <a:solidFill>
                  <a:srgbClr val="608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Soluções para cultura da soja</a:t>
            </a:r>
          </a:p>
        </p:txBody>
      </p:sp>
      <p:pic>
        <p:nvPicPr>
          <p:cNvPr id="21" name="Immagine 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286" y="3581307"/>
            <a:ext cx="1498550" cy="509311"/>
          </a:xfrm>
          <a:prstGeom prst="rect">
            <a:avLst/>
          </a:prstGeom>
        </p:spPr>
      </p:pic>
      <p:pic>
        <p:nvPicPr>
          <p:cNvPr id="22" name="Immagine 13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08" t="26481" r="4088" b="50970"/>
          <a:stretch/>
        </p:blipFill>
        <p:spPr>
          <a:xfrm>
            <a:off x="94167" y="3130758"/>
            <a:ext cx="2424455" cy="332099"/>
          </a:xfrm>
          <a:prstGeom prst="rect">
            <a:avLst/>
          </a:prstGeom>
        </p:spPr>
      </p:pic>
      <p:pic>
        <p:nvPicPr>
          <p:cNvPr id="23" name="Immagine 13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08" t="26481" r="4088" b="50970"/>
          <a:stretch/>
        </p:blipFill>
        <p:spPr>
          <a:xfrm>
            <a:off x="8572419" y="860579"/>
            <a:ext cx="2424455" cy="33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610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39" t="16820" r="19545" b="7271"/>
          <a:stretch/>
        </p:blipFill>
        <p:spPr bwMode="auto">
          <a:xfrm>
            <a:off x="1315452" y="304799"/>
            <a:ext cx="10844463" cy="716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03543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444538" cy="756285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695767" y="669804"/>
            <a:ext cx="9817574" cy="541781"/>
          </a:xfrm>
          <a:prstGeom prst="rect">
            <a:avLst/>
          </a:prstGeom>
          <a:noFill/>
        </p:spPr>
        <p:txBody>
          <a:bodyPr wrap="square" lIns="100831" tIns="50415" rIns="100831" bIns="50415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pt-BR" sz="4000" b="1" cap="all" dirty="0">
                <a:solidFill>
                  <a:srgbClr val="A9C78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OBRIGADO PELA ATENÇÃO</a:t>
            </a:r>
            <a:endParaRPr lang="en-US" sz="4000" b="1" spc="-150" dirty="0">
              <a:ln w="19050">
                <a:noFill/>
              </a:ln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4743" y="6539784"/>
            <a:ext cx="2501371" cy="70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056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4_EY_widescreen_presentation">
  <a:themeElements>
    <a:clrScheme name="Custom 1">
      <a:dk1>
        <a:srgbClr val="000000"/>
      </a:dk1>
      <a:lt1>
        <a:srgbClr val="808080"/>
      </a:lt1>
      <a:dk2>
        <a:srgbClr val="FFFFFF"/>
      </a:dk2>
      <a:lt2>
        <a:srgbClr val="808080"/>
      </a:lt2>
      <a:accent1>
        <a:srgbClr val="808080"/>
      </a:accent1>
      <a:accent2>
        <a:srgbClr val="255754"/>
      </a:accent2>
      <a:accent3>
        <a:srgbClr val="999999"/>
      </a:accent3>
      <a:accent4>
        <a:srgbClr val="F0F0F0"/>
      </a:accent4>
      <a:accent5>
        <a:srgbClr val="00A3AE"/>
      </a:accent5>
      <a:accent6>
        <a:srgbClr val="C0C0C0"/>
      </a:accent6>
      <a:hlink>
        <a:srgbClr val="336699"/>
      </a:hlink>
      <a:folHlink>
        <a:srgbClr val="91278F"/>
      </a:folHlink>
    </a:clrScheme>
    <a:fontScheme name="EY_Hando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t" anchorCtr="0"/>
      <a:lstStyle>
        <a:defPPr algn="ctr">
          <a:defRPr sz="12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36576" rIns="0" bIns="0" rtlCol="0">
        <a:spAutoFit/>
      </a:bodyPr>
      <a:lstStyle>
        <a:defPPr marL="285750" indent="-285750">
          <a:lnSpc>
            <a:spcPct val="85000"/>
          </a:lnSpc>
          <a:spcAft>
            <a:spcPts val="600"/>
          </a:spcAft>
          <a:buClr>
            <a:schemeClr val="accent2"/>
          </a:buClr>
          <a:buSzPct val="70000"/>
          <a:buFont typeface="Arial" pitchFamily="34" charset="0"/>
          <a:buChar char="►"/>
          <a:defRPr sz="1200" dirty="0" smtClean="0"/>
        </a:defPPr>
      </a:lstStyle>
    </a:txDef>
  </a:objectDefaults>
  <a:extraClrSchemeLst/>
  <a:custClrLst>
    <a:custClr name="EY Special Use Red">
      <a:srgbClr val="F04C3E"/>
    </a:custClr>
    <a:custClr name="EY Special Use Blue 50%">
      <a:srgbClr val="7FD1D6"/>
    </a:custClr>
    <a:custClr name="EY Special Use Purple">
      <a:srgbClr val="91278F"/>
    </a:custClr>
    <a:custClr name="EY Special Use Purple 50%">
      <a:srgbClr val="C893C7"/>
    </a:custClr>
    <a:custClr name="EY Special Use Green">
      <a:srgbClr val="2C973E"/>
    </a:custClr>
    <a:custClr name="EY Special Use Green 50%">
      <a:srgbClr val="95CB89"/>
    </a:custClr>
    <a:custClr name="EY Yellow 50%">
      <a:srgbClr val="FFF27F"/>
    </a:custClr>
    <a:custClr name="EY Special Use Lilac">
      <a:srgbClr val="AC98DB"/>
    </a:custClr>
    <a:custClr name="EY Special Use Lilac 50%">
      <a:srgbClr val="D8D2E0"/>
    </a:custClr>
    <a:custClr name="EY Link Blue">
      <a:srgbClr val="336699"/>
    </a:custClr>
  </a:custClr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21391</TotalTime>
  <Words>6747</Words>
  <Application>Microsoft Office PowerPoint</Application>
  <PresentationFormat>Personalizar</PresentationFormat>
  <Paragraphs>1342</Paragraphs>
  <Slides>96</Slides>
  <Notes>40</Notes>
  <HiddenSlides>3</HiddenSlides>
  <MMClips>0</MMClips>
  <ScaleCrop>false</ScaleCrop>
  <HeadingPairs>
    <vt:vector size="8" baseType="variant">
      <vt:variant>
        <vt:lpstr>Fontes usadas</vt:lpstr>
      </vt:variant>
      <vt:variant>
        <vt:i4>16</vt:i4>
      </vt:variant>
      <vt:variant>
        <vt:lpstr>Tema</vt:lpstr>
      </vt:variant>
      <vt:variant>
        <vt:i4>2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96</vt:i4>
      </vt:variant>
    </vt:vector>
  </HeadingPairs>
  <TitlesOfParts>
    <vt:vector size="115" baseType="lpstr">
      <vt:lpstr>Arial</vt:lpstr>
      <vt:lpstr>Arial Narrow</vt:lpstr>
      <vt:lpstr>Calibri</vt:lpstr>
      <vt:lpstr>DIN 2014</vt:lpstr>
      <vt:lpstr>DIN Alternate Bold</vt:lpstr>
      <vt:lpstr>DIN Condensed Bold</vt:lpstr>
      <vt:lpstr>DIN-Black</vt:lpstr>
      <vt:lpstr>DIN-Bold</vt:lpstr>
      <vt:lpstr>DIN-Light</vt:lpstr>
      <vt:lpstr>DIN-Medium</vt:lpstr>
      <vt:lpstr>DIN-Regular</vt:lpstr>
      <vt:lpstr>Levenim MT</vt:lpstr>
      <vt:lpstr>Maven Pro</vt:lpstr>
      <vt:lpstr>Tahoma</vt:lpstr>
      <vt:lpstr>Times New Roman</vt:lpstr>
      <vt:lpstr>Wingdings</vt:lpstr>
      <vt:lpstr>Tema di Office</vt:lpstr>
      <vt:lpstr>24_EY_widescreen_presentation</vt:lpstr>
      <vt:lpstr>think-cell Slide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MÁXIMA PRODUTIVIDADE PARA A CULTURA, MÁXIMO RETORNO PARA O PRODUTOR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Casos de Sucesso | YieldON nosso principal Bioestimulante para produtividade em Cerais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CORPORATE 2018</dc:title>
  <dc:creator>VALAGRO</dc:creator>
  <cp:lastModifiedBy>Gisele Mainardi</cp:lastModifiedBy>
  <cp:revision>1234</cp:revision>
  <cp:lastPrinted>2016-03-30T15:58:17Z</cp:lastPrinted>
  <dcterms:created xsi:type="dcterms:W3CDTF">2016-03-23T14:41:29Z</dcterms:created>
  <dcterms:modified xsi:type="dcterms:W3CDTF">2019-06-05T16:57:31Z</dcterms:modified>
</cp:coreProperties>
</file>